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596"/>
  </p:notesMasterIdLst>
  <p:sldIdLst>
    <p:sldId id="256" r:id="rId2"/>
    <p:sldId id="865" r:id="rId3"/>
    <p:sldId id="866" r:id="rId4"/>
    <p:sldId id="876" r:id="rId5"/>
    <p:sldId id="257" r:id="rId6"/>
    <p:sldId id="258" r:id="rId7"/>
    <p:sldId id="874" r:id="rId8"/>
    <p:sldId id="261" r:id="rId9"/>
    <p:sldId id="343" r:id="rId10"/>
    <p:sldId id="344" r:id="rId11"/>
    <p:sldId id="345" r:id="rId12"/>
    <p:sldId id="346" r:id="rId13"/>
    <p:sldId id="347" r:id="rId14"/>
    <p:sldId id="348" r:id="rId15"/>
    <p:sldId id="349" r:id="rId16"/>
    <p:sldId id="350"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4" r:id="rId41"/>
    <p:sldId id="375" r:id="rId42"/>
    <p:sldId id="376" r:id="rId43"/>
    <p:sldId id="377" r:id="rId44"/>
    <p:sldId id="378" r:id="rId45"/>
    <p:sldId id="379" r:id="rId46"/>
    <p:sldId id="380" r:id="rId47"/>
    <p:sldId id="381" r:id="rId48"/>
    <p:sldId id="382" r:id="rId49"/>
    <p:sldId id="383" r:id="rId50"/>
    <p:sldId id="384" r:id="rId51"/>
    <p:sldId id="385" r:id="rId52"/>
    <p:sldId id="386" r:id="rId53"/>
    <p:sldId id="387" r:id="rId54"/>
    <p:sldId id="388" r:id="rId55"/>
    <p:sldId id="389" r:id="rId56"/>
    <p:sldId id="390" r:id="rId57"/>
    <p:sldId id="391" r:id="rId58"/>
    <p:sldId id="392" r:id="rId59"/>
    <p:sldId id="593" r:id="rId60"/>
    <p:sldId id="393" r:id="rId61"/>
    <p:sldId id="394" r:id="rId62"/>
    <p:sldId id="395" r:id="rId63"/>
    <p:sldId id="396" r:id="rId64"/>
    <p:sldId id="397" r:id="rId65"/>
    <p:sldId id="398" r:id="rId66"/>
    <p:sldId id="399" r:id="rId67"/>
    <p:sldId id="400" r:id="rId68"/>
    <p:sldId id="401" r:id="rId69"/>
    <p:sldId id="402" r:id="rId70"/>
    <p:sldId id="403" r:id="rId71"/>
    <p:sldId id="404" r:id="rId72"/>
    <p:sldId id="405" r:id="rId73"/>
    <p:sldId id="406" r:id="rId74"/>
    <p:sldId id="407" r:id="rId75"/>
    <p:sldId id="408" r:id="rId76"/>
    <p:sldId id="409" r:id="rId77"/>
    <p:sldId id="410" r:id="rId78"/>
    <p:sldId id="411" r:id="rId79"/>
    <p:sldId id="412" r:id="rId80"/>
    <p:sldId id="413" r:id="rId81"/>
    <p:sldId id="414" r:id="rId82"/>
    <p:sldId id="415" r:id="rId83"/>
    <p:sldId id="416" r:id="rId84"/>
    <p:sldId id="417"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432" r:id="rId100"/>
    <p:sldId id="433" r:id="rId101"/>
    <p:sldId id="434" r:id="rId102"/>
    <p:sldId id="435" r:id="rId103"/>
    <p:sldId id="436" r:id="rId104"/>
    <p:sldId id="437" r:id="rId105"/>
    <p:sldId id="438" r:id="rId106"/>
    <p:sldId id="439" r:id="rId107"/>
    <p:sldId id="440" r:id="rId108"/>
    <p:sldId id="441" r:id="rId109"/>
    <p:sldId id="442" r:id="rId110"/>
    <p:sldId id="443" r:id="rId111"/>
    <p:sldId id="444" r:id="rId112"/>
    <p:sldId id="445" r:id="rId113"/>
    <p:sldId id="446" r:id="rId114"/>
    <p:sldId id="447" r:id="rId115"/>
    <p:sldId id="448" r:id="rId116"/>
    <p:sldId id="449" r:id="rId117"/>
    <p:sldId id="450" r:id="rId118"/>
    <p:sldId id="451" r:id="rId119"/>
    <p:sldId id="452" r:id="rId120"/>
    <p:sldId id="453" r:id="rId121"/>
    <p:sldId id="454" r:id="rId122"/>
    <p:sldId id="455" r:id="rId123"/>
    <p:sldId id="456" r:id="rId124"/>
    <p:sldId id="457" r:id="rId125"/>
    <p:sldId id="458" r:id="rId126"/>
    <p:sldId id="459" r:id="rId127"/>
    <p:sldId id="460" r:id="rId128"/>
    <p:sldId id="461" r:id="rId129"/>
    <p:sldId id="462" r:id="rId130"/>
    <p:sldId id="463" r:id="rId131"/>
    <p:sldId id="464" r:id="rId132"/>
    <p:sldId id="465" r:id="rId133"/>
    <p:sldId id="466" r:id="rId134"/>
    <p:sldId id="467" r:id="rId135"/>
    <p:sldId id="468" r:id="rId136"/>
    <p:sldId id="469" r:id="rId137"/>
    <p:sldId id="470" r:id="rId138"/>
    <p:sldId id="471" r:id="rId139"/>
    <p:sldId id="472" r:id="rId140"/>
    <p:sldId id="473" r:id="rId141"/>
    <p:sldId id="474" r:id="rId142"/>
    <p:sldId id="475" r:id="rId143"/>
    <p:sldId id="476" r:id="rId144"/>
    <p:sldId id="477" r:id="rId145"/>
    <p:sldId id="478" r:id="rId146"/>
    <p:sldId id="479" r:id="rId147"/>
    <p:sldId id="480" r:id="rId148"/>
    <p:sldId id="481" r:id="rId149"/>
    <p:sldId id="482" r:id="rId150"/>
    <p:sldId id="483" r:id="rId151"/>
    <p:sldId id="484" r:id="rId152"/>
    <p:sldId id="485" r:id="rId153"/>
    <p:sldId id="486" r:id="rId154"/>
    <p:sldId id="487" r:id="rId155"/>
    <p:sldId id="488" r:id="rId156"/>
    <p:sldId id="595" r:id="rId157"/>
    <p:sldId id="489" r:id="rId158"/>
    <p:sldId id="490" r:id="rId159"/>
    <p:sldId id="491" r:id="rId160"/>
    <p:sldId id="492" r:id="rId161"/>
    <p:sldId id="493" r:id="rId162"/>
    <p:sldId id="494" r:id="rId163"/>
    <p:sldId id="496" r:id="rId164"/>
    <p:sldId id="497" r:id="rId165"/>
    <p:sldId id="498" r:id="rId166"/>
    <p:sldId id="499" r:id="rId167"/>
    <p:sldId id="500" r:id="rId168"/>
    <p:sldId id="501" r:id="rId169"/>
    <p:sldId id="502" r:id="rId170"/>
    <p:sldId id="503" r:id="rId171"/>
    <p:sldId id="504" r:id="rId172"/>
    <p:sldId id="505" r:id="rId173"/>
    <p:sldId id="506" r:id="rId174"/>
    <p:sldId id="507" r:id="rId175"/>
    <p:sldId id="508" r:id="rId176"/>
    <p:sldId id="509" r:id="rId177"/>
    <p:sldId id="510" r:id="rId178"/>
    <p:sldId id="511" r:id="rId179"/>
    <p:sldId id="512" r:id="rId180"/>
    <p:sldId id="513" r:id="rId181"/>
    <p:sldId id="514" r:id="rId182"/>
    <p:sldId id="515" r:id="rId183"/>
    <p:sldId id="516" r:id="rId184"/>
    <p:sldId id="517" r:id="rId185"/>
    <p:sldId id="518" r:id="rId186"/>
    <p:sldId id="519" r:id="rId187"/>
    <p:sldId id="520" r:id="rId188"/>
    <p:sldId id="521" r:id="rId189"/>
    <p:sldId id="522" r:id="rId190"/>
    <p:sldId id="523" r:id="rId191"/>
    <p:sldId id="524" r:id="rId192"/>
    <p:sldId id="525" r:id="rId193"/>
    <p:sldId id="526" r:id="rId194"/>
    <p:sldId id="527" r:id="rId195"/>
    <p:sldId id="528" r:id="rId196"/>
    <p:sldId id="529" r:id="rId197"/>
    <p:sldId id="530" r:id="rId198"/>
    <p:sldId id="531" r:id="rId199"/>
    <p:sldId id="532" r:id="rId200"/>
    <p:sldId id="533" r:id="rId201"/>
    <p:sldId id="534" r:id="rId202"/>
    <p:sldId id="599" r:id="rId203"/>
    <p:sldId id="535" r:id="rId204"/>
    <p:sldId id="536" r:id="rId205"/>
    <p:sldId id="537" r:id="rId206"/>
    <p:sldId id="538" r:id="rId207"/>
    <p:sldId id="539" r:id="rId208"/>
    <p:sldId id="540" r:id="rId209"/>
    <p:sldId id="541" r:id="rId210"/>
    <p:sldId id="542" r:id="rId211"/>
    <p:sldId id="543" r:id="rId212"/>
    <p:sldId id="544" r:id="rId213"/>
    <p:sldId id="545" r:id="rId214"/>
    <p:sldId id="546" r:id="rId215"/>
    <p:sldId id="547" r:id="rId216"/>
    <p:sldId id="548" r:id="rId217"/>
    <p:sldId id="549" r:id="rId218"/>
    <p:sldId id="550" r:id="rId219"/>
    <p:sldId id="551" r:id="rId220"/>
    <p:sldId id="552" r:id="rId221"/>
    <p:sldId id="553" r:id="rId222"/>
    <p:sldId id="554" r:id="rId223"/>
    <p:sldId id="555" r:id="rId224"/>
    <p:sldId id="556" r:id="rId225"/>
    <p:sldId id="557" r:id="rId226"/>
    <p:sldId id="558" r:id="rId227"/>
    <p:sldId id="559" r:id="rId228"/>
    <p:sldId id="560" r:id="rId229"/>
    <p:sldId id="561" r:id="rId230"/>
    <p:sldId id="562" r:id="rId231"/>
    <p:sldId id="563" r:id="rId232"/>
    <p:sldId id="564" r:id="rId233"/>
    <p:sldId id="600" r:id="rId234"/>
    <p:sldId id="565" r:id="rId235"/>
    <p:sldId id="566" r:id="rId236"/>
    <p:sldId id="601" r:id="rId237"/>
    <p:sldId id="567" r:id="rId238"/>
    <p:sldId id="568" r:id="rId239"/>
    <p:sldId id="569" r:id="rId240"/>
    <p:sldId id="570" r:id="rId241"/>
    <p:sldId id="571" r:id="rId242"/>
    <p:sldId id="602" r:id="rId243"/>
    <p:sldId id="572" r:id="rId244"/>
    <p:sldId id="573" r:id="rId245"/>
    <p:sldId id="603" r:id="rId246"/>
    <p:sldId id="574" r:id="rId247"/>
    <p:sldId id="575" r:id="rId248"/>
    <p:sldId id="576" r:id="rId249"/>
    <p:sldId id="577" r:id="rId250"/>
    <p:sldId id="578" r:id="rId251"/>
    <p:sldId id="579" r:id="rId252"/>
    <p:sldId id="580" r:id="rId253"/>
    <p:sldId id="581" r:id="rId254"/>
    <p:sldId id="582" r:id="rId255"/>
    <p:sldId id="583" r:id="rId256"/>
    <p:sldId id="584" r:id="rId257"/>
    <p:sldId id="585" r:id="rId258"/>
    <p:sldId id="586" r:id="rId259"/>
    <p:sldId id="587" r:id="rId260"/>
    <p:sldId id="588" r:id="rId261"/>
    <p:sldId id="589" r:id="rId262"/>
    <p:sldId id="598" r:id="rId263"/>
    <p:sldId id="590" r:id="rId264"/>
    <p:sldId id="596" r:id="rId265"/>
    <p:sldId id="604" r:id="rId266"/>
    <p:sldId id="605" r:id="rId267"/>
    <p:sldId id="606" r:id="rId268"/>
    <p:sldId id="607" r:id="rId269"/>
    <p:sldId id="608" r:id="rId270"/>
    <p:sldId id="609" r:id="rId271"/>
    <p:sldId id="610" r:id="rId272"/>
    <p:sldId id="611" r:id="rId273"/>
    <p:sldId id="612" r:id="rId274"/>
    <p:sldId id="613" r:id="rId275"/>
    <p:sldId id="614" r:id="rId276"/>
    <p:sldId id="615" r:id="rId277"/>
    <p:sldId id="616" r:id="rId278"/>
    <p:sldId id="617" r:id="rId279"/>
    <p:sldId id="618" r:id="rId280"/>
    <p:sldId id="619" r:id="rId281"/>
    <p:sldId id="620" r:id="rId282"/>
    <p:sldId id="621" r:id="rId283"/>
    <p:sldId id="622" r:id="rId284"/>
    <p:sldId id="623" r:id="rId285"/>
    <p:sldId id="625" r:id="rId286"/>
    <p:sldId id="626" r:id="rId287"/>
    <p:sldId id="627" r:id="rId288"/>
    <p:sldId id="628" r:id="rId289"/>
    <p:sldId id="629" r:id="rId290"/>
    <p:sldId id="624" r:id="rId291"/>
    <p:sldId id="630" r:id="rId292"/>
    <p:sldId id="631" r:id="rId293"/>
    <p:sldId id="632" r:id="rId294"/>
    <p:sldId id="633" r:id="rId295"/>
    <p:sldId id="634" r:id="rId296"/>
    <p:sldId id="635" r:id="rId297"/>
    <p:sldId id="636" r:id="rId298"/>
    <p:sldId id="637" r:id="rId299"/>
    <p:sldId id="638" r:id="rId300"/>
    <p:sldId id="639" r:id="rId301"/>
    <p:sldId id="640" r:id="rId302"/>
    <p:sldId id="641" r:id="rId303"/>
    <p:sldId id="642" r:id="rId304"/>
    <p:sldId id="643" r:id="rId305"/>
    <p:sldId id="644" r:id="rId306"/>
    <p:sldId id="645" r:id="rId307"/>
    <p:sldId id="646" r:id="rId308"/>
    <p:sldId id="647" r:id="rId309"/>
    <p:sldId id="648" r:id="rId310"/>
    <p:sldId id="649" r:id="rId311"/>
    <p:sldId id="650" r:id="rId312"/>
    <p:sldId id="651" r:id="rId313"/>
    <p:sldId id="652" r:id="rId314"/>
    <p:sldId id="653" r:id="rId315"/>
    <p:sldId id="654" r:id="rId316"/>
    <p:sldId id="655" r:id="rId317"/>
    <p:sldId id="656" r:id="rId318"/>
    <p:sldId id="657" r:id="rId319"/>
    <p:sldId id="658" r:id="rId320"/>
    <p:sldId id="659" r:id="rId321"/>
    <p:sldId id="660" r:id="rId322"/>
    <p:sldId id="661" r:id="rId323"/>
    <p:sldId id="662" r:id="rId324"/>
    <p:sldId id="663" r:id="rId325"/>
    <p:sldId id="664" r:id="rId326"/>
    <p:sldId id="665" r:id="rId327"/>
    <p:sldId id="666" r:id="rId328"/>
    <p:sldId id="667" r:id="rId329"/>
    <p:sldId id="668" r:id="rId330"/>
    <p:sldId id="669" r:id="rId331"/>
    <p:sldId id="670" r:id="rId332"/>
    <p:sldId id="671" r:id="rId333"/>
    <p:sldId id="672" r:id="rId334"/>
    <p:sldId id="673" r:id="rId335"/>
    <p:sldId id="674" r:id="rId336"/>
    <p:sldId id="675" r:id="rId337"/>
    <p:sldId id="676" r:id="rId338"/>
    <p:sldId id="677" r:id="rId339"/>
    <p:sldId id="678" r:id="rId340"/>
    <p:sldId id="679" r:id="rId341"/>
    <p:sldId id="680" r:id="rId342"/>
    <p:sldId id="681" r:id="rId343"/>
    <p:sldId id="682" r:id="rId344"/>
    <p:sldId id="683" r:id="rId345"/>
    <p:sldId id="684" r:id="rId346"/>
    <p:sldId id="685" r:id="rId347"/>
    <p:sldId id="686" r:id="rId348"/>
    <p:sldId id="687" r:id="rId349"/>
    <p:sldId id="688" r:id="rId350"/>
    <p:sldId id="689" r:id="rId351"/>
    <p:sldId id="690" r:id="rId352"/>
    <p:sldId id="691" r:id="rId353"/>
    <p:sldId id="692" r:id="rId354"/>
    <p:sldId id="693" r:id="rId355"/>
    <p:sldId id="694" r:id="rId356"/>
    <p:sldId id="695" r:id="rId357"/>
    <p:sldId id="696" r:id="rId358"/>
    <p:sldId id="697" r:id="rId359"/>
    <p:sldId id="698" r:id="rId360"/>
    <p:sldId id="699" r:id="rId361"/>
    <p:sldId id="700" r:id="rId362"/>
    <p:sldId id="701" r:id="rId363"/>
    <p:sldId id="703" r:id="rId364"/>
    <p:sldId id="259" r:id="rId365"/>
    <p:sldId id="263" r:id="rId366"/>
    <p:sldId id="264" r:id="rId367"/>
    <p:sldId id="266" r:id="rId368"/>
    <p:sldId id="267" r:id="rId369"/>
    <p:sldId id="268" r:id="rId370"/>
    <p:sldId id="269" r:id="rId371"/>
    <p:sldId id="270" r:id="rId372"/>
    <p:sldId id="271" r:id="rId373"/>
    <p:sldId id="272" r:id="rId374"/>
    <p:sldId id="273" r:id="rId375"/>
    <p:sldId id="274" r:id="rId376"/>
    <p:sldId id="275" r:id="rId377"/>
    <p:sldId id="276" r:id="rId378"/>
    <p:sldId id="277" r:id="rId379"/>
    <p:sldId id="278" r:id="rId380"/>
    <p:sldId id="279" r:id="rId381"/>
    <p:sldId id="280" r:id="rId382"/>
    <p:sldId id="281" r:id="rId383"/>
    <p:sldId id="282" r:id="rId384"/>
    <p:sldId id="283" r:id="rId385"/>
    <p:sldId id="284" r:id="rId386"/>
    <p:sldId id="285" r:id="rId387"/>
    <p:sldId id="286" r:id="rId388"/>
    <p:sldId id="287" r:id="rId389"/>
    <p:sldId id="288" r:id="rId390"/>
    <p:sldId id="704" r:id="rId391"/>
    <p:sldId id="289" r:id="rId392"/>
    <p:sldId id="290" r:id="rId393"/>
    <p:sldId id="291" r:id="rId394"/>
    <p:sldId id="292" r:id="rId395"/>
    <p:sldId id="705" r:id="rId396"/>
    <p:sldId id="707" r:id="rId397"/>
    <p:sldId id="296" r:id="rId398"/>
    <p:sldId id="297" r:id="rId399"/>
    <p:sldId id="298" r:id="rId400"/>
    <p:sldId id="299" r:id="rId401"/>
    <p:sldId id="300" r:id="rId402"/>
    <p:sldId id="301" r:id="rId403"/>
    <p:sldId id="302" r:id="rId404"/>
    <p:sldId id="303" r:id="rId405"/>
    <p:sldId id="304" r:id="rId406"/>
    <p:sldId id="305" r:id="rId407"/>
    <p:sldId id="306" r:id="rId408"/>
    <p:sldId id="307" r:id="rId409"/>
    <p:sldId id="308" r:id="rId410"/>
    <p:sldId id="309" r:id="rId411"/>
    <p:sldId id="310" r:id="rId412"/>
    <p:sldId id="311" r:id="rId413"/>
    <p:sldId id="312" r:id="rId414"/>
    <p:sldId id="313" r:id="rId415"/>
    <p:sldId id="314" r:id="rId416"/>
    <p:sldId id="315" r:id="rId417"/>
    <p:sldId id="316" r:id="rId418"/>
    <p:sldId id="708" r:id="rId419"/>
    <p:sldId id="317" r:id="rId420"/>
    <p:sldId id="709" r:id="rId421"/>
    <p:sldId id="318" r:id="rId422"/>
    <p:sldId id="710" r:id="rId423"/>
    <p:sldId id="319" r:id="rId424"/>
    <p:sldId id="711" r:id="rId425"/>
    <p:sldId id="320" r:id="rId426"/>
    <p:sldId id="321" r:id="rId427"/>
    <p:sldId id="712" r:id="rId428"/>
    <p:sldId id="322" r:id="rId429"/>
    <p:sldId id="323" r:id="rId430"/>
    <p:sldId id="713" r:id="rId431"/>
    <p:sldId id="324" r:id="rId432"/>
    <p:sldId id="325" r:id="rId433"/>
    <p:sldId id="326" r:id="rId434"/>
    <p:sldId id="327" r:id="rId435"/>
    <p:sldId id="328" r:id="rId436"/>
    <p:sldId id="329" r:id="rId437"/>
    <p:sldId id="330" r:id="rId438"/>
    <p:sldId id="331" r:id="rId439"/>
    <p:sldId id="332" r:id="rId440"/>
    <p:sldId id="333" r:id="rId441"/>
    <p:sldId id="334" r:id="rId442"/>
    <p:sldId id="335" r:id="rId443"/>
    <p:sldId id="336" r:id="rId444"/>
    <p:sldId id="337" r:id="rId445"/>
    <p:sldId id="338" r:id="rId446"/>
    <p:sldId id="339" r:id="rId447"/>
    <p:sldId id="702" r:id="rId448"/>
    <p:sldId id="716" r:id="rId449"/>
    <p:sldId id="717" r:id="rId450"/>
    <p:sldId id="718" r:id="rId451"/>
    <p:sldId id="719" r:id="rId452"/>
    <p:sldId id="720" r:id="rId453"/>
    <p:sldId id="721" r:id="rId454"/>
    <p:sldId id="722" r:id="rId455"/>
    <p:sldId id="723" r:id="rId456"/>
    <p:sldId id="724" r:id="rId457"/>
    <p:sldId id="725" r:id="rId458"/>
    <p:sldId id="726" r:id="rId459"/>
    <p:sldId id="727" r:id="rId460"/>
    <p:sldId id="728" r:id="rId461"/>
    <p:sldId id="729" r:id="rId462"/>
    <p:sldId id="730" r:id="rId463"/>
    <p:sldId id="731" r:id="rId464"/>
    <p:sldId id="732" r:id="rId465"/>
    <p:sldId id="733" r:id="rId466"/>
    <p:sldId id="734" r:id="rId467"/>
    <p:sldId id="735" r:id="rId468"/>
    <p:sldId id="736" r:id="rId469"/>
    <p:sldId id="737" r:id="rId470"/>
    <p:sldId id="738" r:id="rId471"/>
    <p:sldId id="739" r:id="rId472"/>
    <p:sldId id="740" r:id="rId473"/>
    <p:sldId id="741" r:id="rId474"/>
    <p:sldId id="742" r:id="rId475"/>
    <p:sldId id="743" r:id="rId476"/>
    <p:sldId id="744" r:id="rId477"/>
    <p:sldId id="745" r:id="rId478"/>
    <p:sldId id="746" r:id="rId479"/>
    <p:sldId id="747" r:id="rId480"/>
    <p:sldId id="748" r:id="rId481"/>
    <p:sldId id="749" r:id="rId482"/>
    <p:sldId id="791" r:id="rId483"/>
    <p:sldId id="750" r:id="rId484"/>
    <p:sldId id="751" r:id="rId485"/>
    <p:sldId id="752" r:id="rId486"/>
    <p:sldId id="753" r:id="rId487"/>
    <p:sldId id="754" r:id="rId488"/>
    <p:sldId id="755" r:id="rId489"/>
    <p:sldId id="756" r:id="rId490"/>
    <p:sldId id="757" r:id="rId491"/>
    <p:sldId id="758" r:id="rId492"/>
    <p:sldId id="792" r:id="rId493"/>
    <p:sldId id="759" r:id="rId494"/>
    <p:sldId id="760" r:id="rId495"/>
    <p:sldId id="761" r:id="rId496"/>
    <p:sldId id="762" r:id="rId497"/>
    <p:sldId id="763" r:id="rId498"/>
    <p:sldId id="764" r:id="rId499"/>
    <p:sldId id="765" r:id="rId500"/>
    <p:sldId id="766" r:id="rId501"/>
    <p:sldId id="767" r:id="rId502"/>
    <p:sldId id="768" r:id="rId503"/>
    <p:sldId id="769" r:id="rId504"/>
    <p:sldId id="770" r:id="rId505"/>
    <p:sldId id="771" r:id="rId506"/>
    <p:sldId id="772" r:id="rId507"/>
    <p:sldId id="773" r:id="rId508"/>
    <p:sldId id="774" r:id="rId509"/>
    <p:sldId id="775" r:id="rId510"/>
    <p:sldId id="776" r:id="rId511"/>
    <p:sldId id="777" r:id="rId512"/>
    <p:sldId id="778" r:id="rId513"/>
    <p:sldId id="779" r:id="rId514"/>
    <p:sldId id="780" r:id="rId515"/>
    <p:sldId id="781" r:id="rId516"/>
    <p:sldId id="782" r:id="rId517"/>
    <p:sldId id="783" r:id="rId518"/>
    <p:sldId id="784" r:id="rId519"/>
    <p:sldId id="785" r:id="rId520"/>
    <p:sldId id="786" r:id="rId521"/>
    <p:sldId id="787" r:id="rId522"/>
    <p:sldId id="788" r:id="rId523"/>
    <p:sldId id="789" r:id="rId524"/>
    <p:sldId id="793" r:id="rId525"/>
    <p:sldId id="790" r:id="rId526"/>
    <p:sldId id="714" r:id="rId527"/>
    <p:sldId id="795" r:id="rId528"/>
    <p:sldId id="796" r:id="rId529"/>
    <p:sldId id="797" r:id="rId530"/>
    <p:sldId id="798" r:id="rId531"/>
    <p:sldId id="860" r:id="rId532"/>
    <p:sldId id="799" r:id="rId533"/>
    <p:sldId id="800" r:id="rId534"/>
    <p:sldId id="801" r:id="rId535"/>
    <p:sldId id="802" r:id="rId536"/>
    <p:sldId id="803" r:id="rId537"/>
    <p:sldId id="804" r:id="rId538"/>
    <p:sldId id="805" r:id="rId539"/>
    <p:sldId id="806" r:id="rId540"/>
    <p:sldId id="807" r:id="rId541"/>
    <p:sldId id="808" r:id="rId542"/>
    <p:sldId id="809" r:id="rId543"/>
    <p:sldId id="810" r:id="rId544"/>
    <p:sldId id="811" r:id="rId545"/>
    <p:sldId id="812" r:id="rId546"/>
    <p:sldId id="813" r:id="rId547"/>
    <p:sldId id="814" r:id="rId548"/>
    <p:sldId id="815" r:id="rId549"/>
    <p:sldId id="816" r:id="rId550"/>
    <p:sldId id="817" r:id="rId551"/>
    <p:sldId id="818" r:id="rId552"/>
    <p:sldId id="819" r:id="rId553"/>
    <p:sldId id="820" r:id="rId554"/>
    <p:sldId id="821" r:id="rId555"/>
    <p:sldId id="861" r:id="rId556"/>
    <p:sldId id="822" r:id="rId557"/>
    <p:sldId id="823" r:id="rId558"/>
    <p:sldId id="824" r:id="rId559"/>
    <p:sldId id="825" r:id="rId560"/>
    <p:sldId id="826" r:id="rId561"/>
    <p:sldId id="827" r:id="rId562"/>
    <p:sldId id="828" r:id="rId563"/>
    <p:sldId id="829" r:id="rId564"/>
    <p:sldId id="830" r:id="rId565"/>
    <p:sldId id="831" r:id="rId566"/>
    <p:sldId id="832" r:id="rId567"/>
    <p:sldId id="833" r:id="rId568"/>
    <p:sldId id="834" r:id="rId569"/>
    <p:sldId id="835" r:id="rId570"/>
    <p:sldId id="836" r:id="rId571"/>
    <p:sldId id="837" r:id="rId572"/>
    <p:sldId id="838" r:id="rId573"/>
    <p:sldId id="839" r:id="rId574"/>
    <p:sldId id="840" r:id="rId575"/>
    <p:sldId id="841" r:id="rId576"/>
    <p:sldId id="842" r:id="rId577"/>
    <p:sldId id="843" r:id="rId578"/>
    <p:sldId id="844" r:id="rId579"/>
    <p:sldId id="845" r:id="rId580"/>
    <p:sldId id="846" r:id="rId581"/>
    <p:sldId id="847" r:id="rId582"/>
    <p:sldId id="848" r:id="rId583"/>
    <p:sldId id="849" r:id="rId584"/>
    <p:sldId id="850" r:id="rId585"/>
    <p:sldId id="851" r:id="rId586"/>
    <p:sldId id="852" r:id="rId587"/>
    <p:sldId id="853" r:id="rId588"/>
    <p:sldId id="854" r:id="rId589"/>
    <p:sldId id="855" r:id="rId590"/>
    <p:sldId id="856" r:id="rId591"/>
    <p:sldId id="857" r:id="rId592"/>
    <p:sldId id="858" r:id="rId593"/>
    <p:sldId id="859" r:id="rId594"/>
    <p:sldId id="863" r:id="rId5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C04FBAB8-D4EE-482E-B907-6B2340A8F733}">
          <p14:sldIdLst>
            <p14:sldId id="256"/>
            <p14:sldId id="865"/>
            <p14:sldId id="866"/>
            <p14:sldId id="876"/>
            <p14:sldId id="257"/>
            <p14:sldId id="258"/>
            <p14:sldId id="874"/>
          </p14:sldIdLst>
        </p14:section>
        <p14:section name="Chapter 1" id="{401E2A9D-CAAB-4F01-A236-B80264468834}">
          <p14:sldIdLst>
            <p14:sldId id="261"/>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593"/>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595"/>
            <p14:sldId id="489"/>
            <p14:sldId id="490"/>
            <p14:sldId id="491"/>
            <p14:sldId id="492"/>
            <p14:sldId id="493"/>
            <p14:sldId id="494"/>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 id="523"/>
            <p14:sldId id="524"/>
            <p14:sldId id="525"/>
            <p14:sldId id="526"/>
            <p14:sldId id="527"/>
            <p14:sldId id="528"/>
            <p14:sldId id="529"/>
            <p14:sldId id="530"/>
            <p14:sldId id="531"/>
            <p14:sldId id="532"/>
            <p14:sldId id="533"/>
            <p14:sldId id="534"/>
            <p14:sldId id="599"/>
            <p14:sldId id="535"/>
            <p14:sldId id="536"/>
            <p14:sldId id="537"/>
            <p14:sldId id="538"/>
            <p14:sldId id="539"/>
            <p14:sldId id="540"/>
            <p14:sldId id="541"/>
            <p14:sldId id="542"/>
            <p14:sldId id="543"/>
            <p14:sldId id="544"/>
            <p14:sldId id="545"/>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600"/>
            <p14:sldId id="565"/>
            <p14:sldId id="566"/>
            <p14:sldId id="601"/>
            <p14:sldId id="567"/>
            <p14:sldId id="568"/>
            <p14:sldId id="569"/>
            <p14:sldId id="570"/>
            <p14:sldId id="571"/>
            <p14:sldId id="602"/>
            <p14:sldId id="572"/>
            <p14:sldId id="573"/>
            <p14:sldId id="603"/>
            <p14:sldId id="574"/>
            <p14:sldId id="575"/>
            <p14:sldId id="576"/>
            <p14:sldId id="577"/>
            <p14:sldId id="578"/>
            <p14:sldId id="579"/>
            <p14:sldId id="580"/>
            <p14:sldId id="581"/>
            <p14:sldId id="582"/>
            <p14:sldId id="583"/>
            <p14:sldId id="584"/>
            <p14:sldId id="585"/>
            <p14:sldId id="586"/>
            <p14:sldId id="587"/>
            <p14:sldId id="588"/>
            <p14:sldId id="589"/>
            <p14:sldId id="598"/>
            <p14:sldId id="590"/>
            <p14:sldId id="596"/>
            <p14:sldId id="604"/>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5"/>
            <p14:sldId id="626"/>
            <p14:sldId id="627"/>
            <p14:sldId id="628"/>
            <p14:sldId id="629"/>
            <p14:sldId id="624"/>
            <p14:sldId id="630"/>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Lst>
        </p14:section>
        <p14:section name="Untitled Section" id="{E59EAFA0-39CF-43F6-B8C9-F2D6C931CE5C}">
          <p14:sldIdLst>
            <p14:sldId id="703"/>
            <p14:sldId id="259"/>
            <p14:sldId id="263"/>
            <p14:sldId id="264"/>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704"/>
            <p14:sldId id="289"/>
            <p14:sldId id="290"/>
            <p14:sldId id="291"/>
            <p14:sldId id="292"/>
            <p14:sldId id="705"/>
            <p14:sldId id="707"/>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708"/>
            <p14:sldId id="317"/>
            <p14:sldId id="709"/>
            <p14:sldId id="318"/>
            <p14:sldId id="710"/>
            <p14:sldId id="319"/>
            <p14:sldId id="711"/>
            <p14:sldId id="320"/>
            <p14:sldId id="321"/>
            <p14:sldId id="712"/>
            <p14:sldId id="322"/>
            <p14:sldId id="323"/>
            <p14:sldId id="713"/>
            <p14:sldId id="324"/>
            <p14:sldId id="325"/>
            <p14:sldId id="326"/>
            <p14:sldId id="327"/>
            <p14:sldId id="328"/>
            <p14:sldId id="329"/>
            <p14:sldId id="330"/>
            <p14:sldId id="331"/>
            <p14:sldId id="332"/>
            <p14:sldId id="333"/>
            <p14:sldId id="334"/>
            <p14:sldId id="335"/>
            <p14:sldId id="336"/>
            <p14:sldId id="337"/>
            <p14:sldId id="338"/>
            <p14:sldId id="339"/>
            <p14:sldId id="702"/>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741"/>
            <p14:sldId id="742"/>
            <p14:sldId id="743"/>
            <p14:sldId id="744"/>
            <p14:sldId id="745"/>
            <p14:sldId id="746"/>
            <p14:sldId id="747"/>
            <p14:sldId id="748"/>
            <p14:sldId id="749"/>
            <p14:sldId id="791"/>
            <p14:sldId id="750"/>
            <p14:sldId id="751"/>
            <p14:sldId id="752"/>
            <p14:sldId id="753"/>
            <p14:sldId id="754"/>
            <p14:sldId id="755"/>
            <p14:sldId id="756"/>
            <p14:sldId id="757"/>
            <p14:sldId id="758"/>
            <p14:sldId id="792"/>
            <p14:sldId id="759"/>
            <p14:sldId id="760"/>
            <p14:sldId id="761"/>
            <p14:sldId id="762"/>
            <p14:sldId id="763"/>
            <p14:sldId id="764"/>
            <p14:sldId id="765"/>
          </p14:sldIdLst>
        </p14:section>
        <p14:section name="01:12 am" id="{7271676D-F788-4A2C-82BB-A4D5495B9102}">
          <p14:sldIdLst>
            <p14:sldId id="766"/>
            <p14:sldId id="767"/>
            <p14:sldId id="768"/>
            <p14:sldId id="769"/>
            <p14:sldId id="770"/>
            <p14:sldId id="771"/>
            <p14:sldId id="772"/>
            <p14:sldId id="773"/>
            <p14:sldId id="774"/>
            <p14:sldId id="775"/>
            <p14:sldId id="776"/>
            <p14:sldId id="777"/>
            <p14:sldId id="778"/>
            <p14:sldId id="779"/>
            <p14:sldId id="780"/>
            <p14:sldId id="781"/>
            <p14:sldId id="782"/>
            <p14:sldId id="783"/>
            <p14:sldId id="784"/>
            <p14:sldId id="785"/>
            <p14:sldId id="786"/>
            <p14:sldId id="787"/>
            <p14:sldId id="788"/>
            <p14:sldId id="789"/>
            <p14:sldId id="793"/>
            <p14:sldId id="790"/>
            <p14:sldId id="714"/>
            <p14:sldId id="795"/>
            <p14:sldId id="796"/>
            <p14:sldId id="797"/>
            <p14:sldId id="798"/>
            <p14:sldId id="860"/>
            <p14:sldId id="799"/>
            <p14:sldId id="800"/>
            <p14:sldId id="801"/>
            <p14:sldId id="802"/>
            <p14:sldId id="803"/>
            <p14:sldId id="804"/>
            <p14:sldId id="805"/>
            <p14:sldId id="806"/>
            <p14:sldId id="807"/>
            <p14:sldId id="808"/>
            <p14:sldId id="809"/>
            <p14:sldId id="810"/>
            <p14:sldId id="811"/>
            <p14:sldId id="812"/>
            <p14:sldId id="813"/>
            <p14:sldId id="814"/>
            <p14:sldId id="815"/>
            <p14:sldId id="816"/>
            <p14:sldId id="817"/>
            <p14:sldId id="818"/>
            <p14:sldId id="819"/>
            <p14:sldId id="820"/>
            <p14:sldId id="821"/>
            <p14:sldId id="861"/>
            <p14:sldId id="822"/>
            <p14:sldId id="823"/>
            <p14:sldId id="824"/>
            <p14:sldId id="825"/>
            <p14:sldId id="826"/>
            <p14:sldId id="827"/>
            <p14:sldId id="828"/>
            <p14:sldId id="829"/>
            <p14:sldId id="830"/>
            <p14:sldId id="831"/>
            <p14:sldId id="832"/>
            <p14:sldId id="833"/>
            <p14:sldId id="834"/>
            <p14:sldId id="835"/>
            <p14:sldId id="836"/>
            <p14:sldId id="837"/>
            <p14:sldId id="838"/>
            <p14:sldId id="839"/>
            <p14:sldId id="840"/>
            <p14:sldId id="841"/>
            <p14:sldId id="842"/>
            <p14:sldId id="843"/>
            <p14:sldId id="844"/>
            <p14:sldId id="845"/>
            <p14:sldId id="846"/>
            <p14:sldId id="847"/>
            <p14:sldId id="848"/>
            <p14:sldId id="849"/>
            <p14:sldId id="850"/>
            <p14:sldId id="851"/>
            <p14:sldId id="852"/>
            <p14:sldId id="853"/>
            <p14:sldId id="854"/>
            <p14:sldId id="855"/>
            <p14:sldId id="856"/>
            <p14:sldId id="857"/>
            <p14:sldId id="858"/>
            <p14:sldId id="859"/>
            <p14:sldId id="8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150" y="1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279" Type="http://schemas.openxmlformats.org/officeDocument/2006/relationships/slide" Target="slides/slide278.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424" Type="http://schemas.openxmlformats.org/officeDocument/2006/relationships/slide" Target="slides/slide423.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228" Type="http://schemas.openxmlformats.org/officeDocument/2006/relationships/slide" Target="slides/slide227.xml"/><Relationship Id="rId435" Type="http://schemas.openxmlformats.org/officeDocument/2006/relationships/slide" Target="slides/slide434.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292" Type="http://schemas.openxmlformats.org/officeDocument/2006/relationships/slide" Target="slides/slide291.xml"/><Relationship Id="rId306" Type="http://schemas.openxmlformats.org/officeDocument/2006/relationships/slide" Target="slides/slide305.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presProps" Target="presProps.xml"/><Relationship Id="rId152" Type="http://schemas.openxmlformats.org/officeDocument/2006/relationships/slide" Target="slides/slide151.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slide" Target="slides/slide523.xml"/><Relationship Id="rId566" Type="http://schemas.openxmlformats.org/officeDocument/2006/relationships/slide" Target="slides/slide565.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535" Type="http://schemas.openxmlformats.org/officeDocument/2006/relationships/slide" Target="slides/slide534.xml"/><Relationship Id="rId577" Type="http://schemas.openxmlformats.org/officeDocument/2006/relationships/slide" Target="slides/slide576.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546" Type="http://schemas.openxmlformats.org/officeDocument/2006/relationships/slide" Target="slides/slide545.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588" Type="http://schemas.openxmlformats.org/officeDocument/2006/relationships/slide" Target="slides/slide587.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557" Type="http://schemas.openxmlformats.org/officeDocument/2006/relationships/slide" Target="slides/slide556.xml"/><Relationship Id="rId599" Type="http://schemas.openxmlformats.org/officeDocument/2006/relationships/theme" Target="theme/theme1.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26" Type="http://schemas.openxmlformats.org/officeDocument/2006/relationships/slide" Target="slides/slide525.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537" Type="http://schemas.openxmlformats.org/officeDocument/2006/relationships/slide" Target="slides/slide536.xml"/><Relationship Id="rId579" Type="http://schemas.openxmlformats.org/officeDocument/2006/relationships/slide" Target="slides/slide578.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590" Type="http://schemas.openxmlformats.org/officeDocument/2006/relationships/slide" Target="slides/slide589.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slide" Target="slides/slide505.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548" Type="http://schemas.openxmlformats.org/officeDocument/2006/relationships/slide" Target="slides/slide547.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517" Type="http://schemas.openxmlformats.org/officeDocument/2006/relationships/slide" Target="slides/slide516.xml"/><Relationship Id="rId559" Type="http://schemas.openxmlformats.org/officeDocument/2006/relationships/slide" Target="slides/slide558.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528" Type="http://schemas.openxmlformats.org/officeDocument/2006/relationships/slide" Target="slides/slide527.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539" Type="http://schemas.openxmlformats.org/officeDocument/2006/relationships/slide" Target="slides/slide538.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550" Type="http://schemas.openxmlformats.org/officeDocument/2006/relationships/slide" Target="slides/slide549.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592" Type="http://schemas.openxmlformats.org/officeDocument/2006/relationships/slide" Target="slides/slide591.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508" Type="http://schemas.openxmlformats.org/officeDocument/2006/relationships/slide" Target="slides/slide507.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561" Type="http://schemas.openxmlformats.org/officeDocument/2006/relationships/slide" Target="slides/slide560.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519" Type="http://schemas.openxmlformats.org/officeDocument/2006/relationships/slide" Target="slides/slide518.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530" Type="http://schemas.openxmlformats.org/officeDocument/2006/relationships/slide" Target="slides/slide529.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541" Type="http://schemas.openxmlformats.org/officeDocument/2006/relationships/slide" Target="slides/slide540.xml"/><Relationship Id="rId583" Type="http://schemas.openxmlformats.org/officeDocument/2006/relationships/slide" Target="slides/slide582.xml"/><Relationship Id="rId4" Type="http://schemas.openxmlformats.org/officeDocument/2006/relationships/slide" Target="slides/slide3.xml"/><Relationship Id="rId180" Type="http://schemas.openxmlformats.org/officeDocument/2006/relationships/slide" Target="slides/slide179.xml"/><Relationship Id="rId236" Type="http://schemas.openxmlformats.org/officeDocument/2006/relationships/slide" Target="slides/slide235.xml"/><Relationship Id="rId278" Type="http://schemas.openxmlformats.org/officeDocument/2006/relationships/slide" Target="slides/slide277.xml"/><Relationship Id="rId401" Type="http://schemas.openxmlformats.org/officeDocument/2006/relationships/slide" Target="slides/slide400.xml"/><Relationship Id="rId443" Type="http://schemas.openxmlformats.org/officeDocument/2006/relationships/slide" Target="slides/slide442.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552" Type="http://schemas.openxmlformats.org/officeDocument/2006/relationships/slide" Target="slides/slide551.xml"/><Relationship Id="rId594" Type="http://schemas.openxmlformats.org/officeDocument/2006/relationships/slide" Target="slides/slide593.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slide" Target="slides/slide520.xml"/><Relationship Id="rId563" Type="http://schemas.openxmlformats.org/officeDocument/2006/relationships/slide" Target="slides/slide562.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532" Type="http://schemas.openxmlformats.org/officeDocument/2006/relationships/slide" Target="slides/slide531.xml"/><Relationship Id="rId574" Type="http://schemas.openxmlformats.org/officeDocument/2006/relationships/slide" Target="slides/slide573.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543" Type="http://schemas.openxmlformats.org/officeDocument/2006/relationships/slide" Target="slides/slide542.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585" Type="http://schemas.openxmlformats.org/officeDocument/2006/relationships/slide" Target="slides/slide584.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54" Type="http://schemas.openxmlformats.org/officeDocument/2006/relationships/slide" Target="slides/slide553.xml"/><Relationship Id="rId596" Type="http://schemas.openxmlformats.org/officeDocument/2006/relationships/notesMaster" Target="notesMasters/notesMaster1.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576" Type="http://schemas.openxmlformats.org/officeDocument/2006/relationships/slide" Target="slides/slide575.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587" Type="http://schemas.openxmlformats.org/officeDocument/2006/relationships/slide" Target="slides/slide586.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556" Type="http://schemas.openxmlformats.org/officeDocument/2006/relationships/slide" Target="slides/slide555.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598" Type="http://schemas.openxmlformats.org/officeDocument/2006/relationships/viewProps" Target="viewProps.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226" Type="http://schemas.openxmlformats.org/officeDocument/2006/relationships/slide" Target="slides/slide225.xml"/><Relationship Id="rId433" Type="http://schemas.openxmlformats.org/officeDocument/2006/relationships/slide" Target="slides/slide432.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5" Type="http://schemas.openxmlformats.org/officeDocument/2006/relationships/slide" Target="slides/slide4.xml"/><Relationship Id="rId237" Type="http://schemas.openxmlformats.org/officeDocument/2006/relationships/slide" Target="slides/slide236.xml"/><Relationship Id="rId444" Type="http://schemas.openxmlformats.org/officeDocument/2006/relationships/slide" Target="slides/slide443.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248" Type="http://schemas.openxmlformats.org/officeDocument/2006/relationships/slide" Target="slides/slide247.xml"/><Relationship Id="rId455" Type="http://schemas.openxmlformats.org/officeDocument/2006/relationships/slide" Target="slides/slide454.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259" Type="http://schemas.openxmlformats.org/officeDocument/2006/relationships/slide" Target="slides/slide258.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tableStyles" Target="tableStyles.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488" Type="http://schemas.openxmlformats.org/officeDocument/2006/relationships/slide" Target="slides/slide487.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s>
</file>

<file path=ppt/diagrams/_rels/data1.xml.rels><?xml version="1.0" encoding="UTF-8" standalone="yes"?>
<Relationships xmlns="http://schemas.openxmlformats.org/package/2006/relationships"><Relationship Id="rId3" Type="http://schemas.openxmlformats.org/officeDocument/2006/relationships/slide" Target="../slides/slide262.xml"/><Relationship Id="rId7" Type="http://schemas.openxmlformats.org/officeDocument/2006/relationships/slide" Target="../slides/slide526.xml"/><Relationship Id="rId2" Type="http://schemas.openxmlformats.org/officeDocument/2006/relationships/slide" Target="../slides/slide156.xml"/><Relationship Id="rId1" Type="http://schemas.openxmlformats.org/officeDocument/2006/relationships/slide" Target="../slides/slide8.xml"/><Relationship Id="rId6" Type="http://schemas.openxmlformats.org/officeDocument/2006/relationships/slide" Target="../slides/slide447.xml"/><Relationship Id="rId5" Type="http://schemas.openxmlformats.org/officeDocument/2006/relationships/slide" Target="../slides/slide363.xml"/><Relationship Id="rId4" Type="http://schemas.openxmlformats.org/officeDocument/2006/relationships/slide" Target="../slides/slide59.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A6B10-C55A-4AC1-AB2B-56532DADCA23}" type="doc">
      <dgm:prSet loTypeId="urn:microsoft.com/office/officeart/2005/8/layout/list1" loCatId="list" qsTypeId="urn:microsoft.com/office/officeart/2005/8/quickstyle/3d1" qsCatId="3D" csTypeId="urn:microsoft.com/office/officeart/2005/8/colors/colorful4" csCatId="colorful" phldr="1"/>
      <dgm:spPr/>
      <dgm:t>
        <a:bodyPr/>
        <a:lstStyle/>
        <a:p>
          <a:endParaRPr lang="en-US"/>
        </a:p>
      </dgm:t>
    </dgm:pt>
    <dgm:pt modelId="{A0D49A0C-2600-47B5-A9B7-DCE330819E9D}">
      <dgm:prSet phldrT="[Text]" custT="1"/>
      <dgm:spPr>
        <a:solidFill>
          <a:schemeClr val="tx1"/>
        </a:solidFill>
      </dgm:spPr>
      <dgm:t>
        <a:bodyPr/>
        <a:lstStyle/>
        <a:p>
          <a:pPr algn="ctr"/>
          <a:r>
            <a:rPr lang="en-GB" sz="1600" dirty="0" smtClean="0"/>
            <a:t>Chapter 1</a:t>
          </a:r>
          <a:endParaRPr lang="en-US" sz="1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1F9771BD-54EB-47D3-8355-A96D24F55C08}" type="parTrans" cxnId="{75CA4D7F-1582-4AF0-9BDF-F197141C6792}">
      <dgm:prSet/>
      <dgm:spPr/>
      <dgm:t>
        <a:bodyPr/>
        <a:lstStyle/>
        <a:p>
          <a:endParaRPr lang="en-US"/>
        </a:p>
      </dgm:t>
    </dgm:pt>
    <dgm:pt modelId="{A4D0B721-07A7-4F03-849C-34DE9CCC3F10}" type="sibTrans" cxnId="{75CA4D7F-1582-4AF0-9BDF-F197141C6792}">
      <dgm:prSet/>
      <dgm:spPr/>
      <dgm:t>
        <a:bodyPr/>
        <a:lstStyle/>
        <a:p>
          <a:endParaRPr lang="en-US"/>
        </a:p>
      </dgm:t>
    </dgm:pt>
    <dgm:pt modelId="{B5380B1B-20C8-4B98-B8FE-272BD9EF602B}">
      <dgm:prSet phldrT="[Text]" custT="1"/>
      <dgm:spPr>
        <a:solidFill>
          <a:schemeClr val="tx1"/>
        </a:solidFill>
      </dgm:spPr>
      <dgm:t>
        <a:bodyPr/>
        <a:lstStyle/>
        <a:p>
          <a:pPr algn="ctr"/>
          <a:r>
            <a:rPr lang="en-GB" sz="1600" dirty="0" smtClean="0"/>
            <a:t>Chapter 3</a:t>
          </a:r>
          <a:endParaRPr lang="en-US" sz="16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1394C153-B807-497E-B8DF-4F44C7844F42}" type="parTrans" cxnId="{95EF6204-8797-44B9-A54B-9D1401ABE4CF}">
      <dgm:prSet/>
      <dgm:spPr/>
      <dgm:t>
        <a:bodyPr/>
        <a:lstStyle/>
        <a:p>
          <a:endParaRPr lang="en-US"/>
        </a:p>
      </dgm:t>
    </dgm:pt>
    <dgm:pt modelId="{1D731C88-E9DE-458A-A50F-E466B019621E}" type="sibTrans" cxnId="{95EF6204-8797-44B9-A54B-9D1401ABE4CF}">
      <dgm:prSet/>
      <dgm:spPr/>
      <dgm:t>
        <a:bodyPr/>
        <a:lstStyle/>
        <a:p>
          <a:endParaRPr lang="en-US"/>
        </a:p>
      </dgm:t>
    </dgm:pt>
    <dgm:pt modelId="{1E4FDDA5-16AD-4772-9AF8-224EB99391C1}">
      <dgm:prSet phldrT="[Text]" custT="1"/>
      <dgm:spPr>
        <a:solidFill>
          <a:schemeClr val="tx1"/>
        </a:solidFill>
      </dgm:spPr>
      <dgm:t>
        <a:bodyPr/>
        <a:lstStyle/>
        <a:p>
          <a:pPr algn="ctr"/>
          <a:r>
            <a:rPr lang="en-GB" sz="1600" dirty="0" smtClean="0"/>
            <a:t>Chapter 4</a:t>
          </a:r>
          <a:endParaRPr lang="en-US" sz="1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1AA2301-C03E-4F0A-9E2B-E0E92240A12F}" type="parTrans" cxnId="{BCA3B041-1F0D-48E8-B881-2997677369F4}">
      <dgm:prSet/>
      <dgm:spPr/>
      <dgm:t>
        <a:bodyPr/>
        <a:lstStyle/>
        <a:p>
          <a:endParaRPr lang="en-US"/>
        </a:p>
      </dgm:t>
    </dgm:pt>
    <dgm:pt modelId="{4576EC08-654E-4AD9-8752-08B50E4E08ED}" type="sibTrans" cxnId="{BCA3B041-1F0D-48E8-B881-2997677369F4}">
      <dgm:prSet/>
      <dgm:spPr/>
      <dgm:t>
        <a:bodyPr/>
        <a:lstStyle/>
        <a:p>
          <a:endParaRPr lang="en-US"/>
        </a:p>
      </dgm:t>
    </dgm:pt>
    <dgm:pt modelId="{0497783A-C9D6-4FF0-A25D-51DD1C4E5A64}">
      <dgm:prSet phldrT="[Text]" custT="1"/>
      <dgm:spPr>
        <a:solidFill>
          <a:schemeClr val="tx1"/>
        </a:solidFill>
      </dgm:spPr>
      <dgm:t>
        <a:bodyPr/>
        <a:lstStyle/>
        <a:p>
          <a:pPr algn="ctr"/>
          <a:r>
            <a:rPr lang="en-GB" sz="1600" dirty="0" smtClean="0"/>
            <a:t>Chapter 2</a:t>
          </a:r>
          <a:endParaRPr lang="en-US" sz="1600"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FF5994D7-CE52-48CE-9269-A0C9DDE4575F}" type="parTrans" cxnId="{F6AEAC27-1968-471C-A2BF-1B4DD1FB1B7E}">
      <dgm:prSet/>
      <dgm:spPr/>
      <dgm:t>
        <a:bodyPr/>
        <a:lstStyle/>
        <a:p>
          <a:endParaRPr lang="en-US"/>
        </a:p>
      </dgm:t>
    </dgm:pt>
    <dgm:pt modelId="{FDE8AB4F-DF91-4E5D-B0D8-5725E619C06F}" type="sibTrans" cxnId="{F6AEAC27-1968-471C-A2BF-1B4DD1FB1B7E}">
      <dgm:prSet/>
      <dgm:spPr/>
      <dgm:t>
        <a:bodyPr/>
        <a:lstStyle/>
        <a:p>
          <a:endParaRPr lang="en-US"/>
        </a:p>
      </dgm:t>
    </dgm:pt>
    <dgm:pt modelId="{5229B0C1-27A2-4C7F-95A0-73C88F94696B}">
      <dgm:prSet phldrT="[Text]" custT="1"/>
      <dgm:spPr>
        <a:solidFill>
          <a:schemeClr val="tx1"/>
        </a:solidFill>
      </dgm:spPr>
      <dgm:t>
        <a:bodyPr/>
        <a:lstStyle/>
        <a:p>
          <a:pPr algn="ctr"/>
          <a:r>
            <a:rPr lang="en-GB" sz="1600" dirty="0" smtClean="0"/>
            <a:t>Chapter 5</a:t>
          </a:r>
          <a:endParaRPr lang="en-US" sz="1600"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D2063954-EAE4-4475-B421-61DE9DE47280}" type="parTrans" cxnId="{5088CE79-AE3C-410B-8E7A-B5019C66AF27}">
      <dgm:prSet/>
      <dgm:spPr/>
      <dgm:t>
        <a:bodyPr/>
        <a:lstStyle/>
        <a:p>
          <a:endParaRPr lang="en-US"/>
        </a:p>
      </dgm:t>
    </dgm:pt>
    <dgm:pt modelId="{F1D663EA-1483-440D-8357-82289215BBC8}" type="sibTrans" cxnId="{5088CE79-AE3C-410B-8E7A-B5019C66AF27}">
      <dgm:prSet/>
      <dgm:spPr/>
      <dgm:t>
        <a:bodyPr/>
        <a:lstStyle/>
        <a:p>
          <a:endParaRPr lang="en-US"/>
        </a:p>
      </dgm:t>
    </dgm:pt>
    <dgm:pt modelId="{5A08CEEA-80B2-41BB-931F-2411BE707B95}">
      <dgm:prSet phldrT="[Text]" custT="1"/>
      <dgm:spPr>
        <a:solidFill>
          <a:schemeClr val="tx1"/>
        </a:solidFill>
      </dgm:spPr>
      <dgm:t>
        <a:bodyPr/>
        <a:lstStyle/>
        <a:p>
          <a:pPr algn="ctr"/>
          <a:r>
            <a:rPr lang="en-GB" sz="1600" dirty="0" smtClean="0"/>
            <a:t>Chapter 6</a:t>
          </a:r>
          <a:endParaRPr lang="en-US" sz="1600" dirty="0"/>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92371ED7-14EA-47E1-86FA-929FAB2A570F}" type="parTrans" cxnId="{D3D7744E-2238-483D-B9E3-3EE73D709CF9}">
      <dgm:prSet/>
      <dgm:spPr/>
      <dgm:t>
        <a:bodyPr/>
        <a:lstStyle/>
        <a:p>
          <a:endParaRPr lang="en-US"/>
        </a:p>
      </dgm:t>
    </dgm:pt>
    <dgm:pt modelId="{F222CEA7-A7C0-459D-9193-4DA2FCF0312B}" type="sibTrans" cxnId="{D3D7744E-2238-483D-B9E3-3EE73D709CF9}">
      <dgm:prSet/>
      <dgm:spPr/>
      <dgm:t>
        <a:bodyPr/>
        <a:lstStyle/>
        <a:p>
          <a:endParaRPr lang="en-US"/>
        </a:p>
      </dgm:t>
    </dgm:pt>
    <dgm:pt modelId="{5B25A895-8C64-45DC-B1F8-3CB448B39449}">
      <dgm:prSet phldrT="[Text]" custT="1"/>
      <dgm:spPr>
        <a:solidFill>
          <a:schemeClr val="tx1"/>
        </a:solidFill>
      </dgm:spPr>
      <dgm:t>
        <a:bodyPr/>
        <a:lstStyle/>
        <a:p>
          <a:pPr algn="ctr"/>
          <a:r>
            <a:rPr lang="en-GB" sz="1600" dirty="0" smtClean="0"/>
            <a:t>Chapter 7</a:t>
          </a:r>
          <a:endParaRPr lang="en-US" sz="1600"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BBE28C33-34BD-4494-80A0-574BAA64DCDC}" type="parTrans" cxnId="{C3ABE8ED-88CD-4A98-8F42-0ACE4937ADFB}">
      <dgm:prSet/>
      <dgm:spPr/>
      <dgm:t>
        <a:bodyPr/>
        <a:lstStyle/>
        <a:p>
          <a:endParaRPr lang="en-US"/>
        </a:p>
      </dgm:t>
    </dgm:pt>
    <dgm:pt modelId="{47708AE1-CF63-482D-83F8-5A5BD2AEECBA}" type="sibTrans" cxnId="{C3ABE8ED-88CD-4A98-8F42-0ACE4937ADFB}">
      <dgm:prSet/>
      <dgm:spPr/>
      <dgm:t>
        <a:bodyPr/>
        <a:lstStyle/>
        <a:p>
          <a:endParaRPr lang="en-US"/>
        </a:p>
      </dgm:t>
    </dgm:pt>
    <dgm:pt modelId="{6BB6A471-EAD5-43BE-A10A-79217879E147}">
      <dgm:prSet phldrT="[Text]" custT="1"/>
      <dgm:spPr/>
      <dgm:t>
        <a:bodyPr/>
        <a:lstStyle/>
        <a:p>
          <a:r>
            <a:rPr lang="en-GB" sz="1600" dirty="0" smtClean="0"/>
            <a:t>Mental Health  (50 Questions)</a:t>
          </a:r>
          <a:endParaRPr lang="en-US" sz="1600" dirty="0"/>
        </a:p>
      </dgm:t>
    </dgm:pt>
    <dgm:pt modelId="{CD24E2C4-BAFD-4626-B1AD-3A058D32A8A3}" type="parTrans" cxnId="{FA9D17F0-C484-4C7D-9D32-A33A34F2C2A9}">
      <dgm:prSet/>
      <dgm:spPr/>
      <dgm:t>
        <a:bodyPr/>
        <a:lstStyle/>
        <a:p>
          <a:endParaRPr lang="en-US"/>
        </a:p>
      </dgm:t>
    </dgm:pt>
    <dgm:pt modelId="{09E40F63-47A0-4EC0-884D-854821D7310C}" type="sibTrans" cxnId="{FA9D17F0-C484-4C7D-9D32-A33A34F2C2A9}">
      <dgm:prSet/>
      <dgm:spPr/>
      <dgm:t>
        <a:bodyPr/>
        <a:lstStyle/>
        <a:p>
          <a:endParaRPr lang="en-US"/>
        </a:p>
      </dgm:t>
    </dgm:pt>
    <dgm:pt modelId="{9B6EA7A9-7277-4180-9AD1-576FC7AC34D7}">
      <dgm:prSet phldrT="[Text]" custT="1"/>
      <dgm:spPr/>
      <dgm:t>
        <a:bodyPr/>
        <a:lstStyle/>
        <a:p>
          <a:r>
            <a:rPr lang="en-GB" sz="1600" dirty="0" smtClean="0"/>
            <a:t>Pharmacology (95 Questions)</a:t>
          </a:r>
          <a:endParaRPr lang="en-US" sz="1600" dirty="0"/>
        </a:p>
      </dgm:t>
    </dgm:pt>
    <dgm:pt modelId="{A6E2A6CE-4014-4479-A76B-F75221F75325}" type="parTrans" cxnId="{E3145CCE-19D8-4FA7-820D-E28089926229}">
      <dgm:prSet/>
      <dgm:spPr/>
      <dgm:t>
        <a:bodyPr/>
        <a:lstStyle/>
        <a:p>
          <a:endParaRPr lang="en-US"/>
        </a:p>
      </dgm:t>
    </dgm:pt>
    <dgm:pt modelId="{5AEF7064-03B6-4F4C-BD3E-515CFC3E20B6}" type="sibTrans" cxnId="{E3145CCE-19D8-4FA7-820D-E28089926229}">
      <dgm:prSet/>
      <dgm:spPr/>
      <dgm:t>
        <a:bodyPr/>
        <a:lstStyle/>
        <a:p>
          <a:endParaRPr lang="en-US"/>
        </a:p>
      </dgm:t>
    </dgm:pt>
    <dgm:pt modelId="{4A6030D2-7B36-4048-A8CE-C54039FEB153}">
      <dgm:prSet phldrT="[Text]" custT="1"/>
      <dgm:spPr/>
      <dgm:t>
        <a:bodyPr/>
        <a:lstStyle/>
        <a:p>
          <a:r>
            <a:rPr lang="en-GB" sz="1600" dirty="0" smtClean="0"/>
            <a:t>Med Surge – Part A (100 Questions)</a:t>
          </a:r>
          <a:endParaRPr lang="en-US" sz="1600" dirty="0"/>
        </a:p>
      </dgm:t>
    </dgm:pt>
    <dgm:pt modelId="{EEB16A0C-37BA-4AEA-B959-BA0E49C2F99E}" type="parTrans" cxnId="{5B772E95-0581-471C-9EA9-09BD4207B64B}">
      <dgm:prSet/>
      <dgm:spPr/>
      <dgm:t>
        <a:bodyPr/>
        <a:lstStyle/>
        <a:p>
          <a:endParaRPr lang="en-US"/>
        </a:p>
      </dgm:t>
    </dgm:pt>
    <dgm:pt modelId="{04F89DA4-AEE3-4D7B-9899-7DC454DF8CC6}" type="sibTrans" cxnId="{5B772E95-0581-471C-9EA9-09BD4207B64B}">
      <dgm:prSet/>
      <dgm:spPr/>
      <dgm:t>
        <a:bodyPr/>
        <a:lstStyle/>
        <a:p>
          <a:endParaRPr lang="en-US"/>
        </a:p>
      </dgm:t>
    </dgm:pt>
    <dgm:pt modelId="{940B7BD2-949D-4F33-B167-BE37115EFC47}">
      <dgm:prSet phldrT="[Text]" custT="1"/>
      <dgm:spPr/>
      <dgm:t>
        <a:bodyPr/>
        <a:lstStyle/>
        <a:p>
          <a:r>
            <a:rPr lang="en-GB" sz="1600" dirty="0" smtClean="0"/>
            <a:t>Med Surge – Part B (100 Questions)</a:t>
          </a:r>
          <a:endParaRPr lang="en-US" sz="1600" dirty="0"/>
        </a:p>
      </dgm:t>
    </dgm:pt>
    <dgm:pt modelId="{235A92C1-3162-43E3-A4B1-E97223BFB96F}" type="parTrans" cxnId="{3DE1272C-CB61-4602-9F3C-065E8F0867A0}">
      <dgm:prSet/>
      <dgm:spPr/>
      <dgm:t>
        <a:bodyPr/>
        <a:lstStyle/>
        <a:p>
          <a:endParaRPr lang="en-US"/>
        </a:p>
      </dgm:t>
    </dgm:pt>
    <dgm:pt modelId="{8BEDEA9F-A62B-4104-A079-71691DF952B2}" type="sibTrans" cxnId="{3DE1272C-CB61-4602-9F3C-065E8F0867A0}">
      <dgm:prSet/>
      <dgm:spPr/>
      <dgm:t>
        <a:bodyPr/>
        <a:lstStyle/>
        <a:p>
          <a:endParaRPr lang="en-US"/>
        </a:p>
      </dgm:t>
    </dgm:pt>
    <dgm:pt modelId="{A7268CC3-51E8-4473-A5A7-7F2A5AD7AF75}">
      <dgm:prSet phldrT="[Text]" custT="1"/>
      <dgm:spPr/>
      <dgm:t>
        <a:bodyPr/>
        <a:lstStyle/>
        <a:p>
          <a:r>
            <a:rPr lang="en-GB" sz="1600" dirty="0" smtClean="0"/>
            <a:t>Advanced Med Surge - Part I  (75 Questions)</a:t>
          </a:r>
          <a:endParaRPr lang="en-US" sz="1600" dirty="0"/>
        </a:p>
      </dgm:t>
    </dgm:pt>
    <dgm:pt modelId="{C6F055DF-0AC2-4C0F-B680-654C537DFEE0}" type="parTrans" cxnId="{A25063F8-772F-4FDB-9111-1336821864D2}">
      <dgm:prSet/>
      <dgm:spPr/>
      <dgm:t>
        <a:bodyPr/>
        <a:lstStyle/>
        <a:p>
          <a:endParaRPr lang="en-US"/>
        </a:p>
      </dgm:t>
    </dgm:pt>
    <dgm:pt modelId="{F4CEE424-C20F-4A1E-87DE-BBDB6AF3F6EE}" type="sibTrans" cxnId="{A25063F8-772F-4FDB-9111-1336821864D2}">
      <dgm:prSet/>
      <dgm:spPr/>
      <dgm:t>
        <a:bodyPr/>
        <a:lstStyle/>
        <a:p>
          <a:endParaRPr lang="en-US"/>
        </a:p>
      </dgm:t>
    </dgm:pt>
    <dgm:pt modelId="{B354018B-8875-406F-8B0C-2622876A2222}">
      <dgm:prSet phldrT="[Text]" custT="1"/>
      <dgm:spPr/>
      <dgm:t>
        <a:bodyPr/>
        <a:lstStyle/>
        <a:p>
          <a:r>
            <a:rPr lang="en-GB" sz="1600" dirty="0" smtClean="0"/>
            <a:t>Advanced Med Surge - Part II  (75 Questions)</a:t>
          </a:r>
          <a:endParaRPr lang="en-US" sz="1600" dirty="0"/>
        </a:p>
      </dgm:t>
    </dgm:pt>
    <dgm:pt modelId="{EB144D5B-235B-460B-B782-B9CF4ED924BB}" type="parTrans" cxnId="{B09FF667-9847-4D5D-82BB-67275E40457F}">
      <dgm:prSet/>
      <dgm:spPr/>
      <dgm:t>
        <a:bodyPr/>
        <a:lstStyle/>
        <a:p>
          <a:endParaRPr lang="en-US"/>
        </a:p>
      </dgm:t>
    </dgm:pt>
    <dgm:pt modelId="{0BC79697-4A3D-4400-811A-D15B63E8BFF7}" type="sibTrans" cxnId="{B09FF667-9847-4D5D-82BB-67275E40457F}">
      <dgm:prSet/>
      <dgm:spPr/>
      <dgm:t>
        <a:bodyPr/>
        <a:lstStyle/>
        <a:p>
          <a:endParaRPr lang="en-US"/>
        </a:p>
      </dgm:t>
    </dgm:pt>
    <dgm:pt modelId="{64BC51F0-B2D8-472D-88A6-69DBC514D2F5}">
      <dgm:prSet phldrT="[Text]" custT="1"/>
      <dgm:spPr/>
      <dgm:t>
        <a:bodyPr/>
        <a:lstStyle/>
        <a:p>
          <a:r>
            <a:rPr lang="en-GB" sz="1600" dirty="0" smtClean="0"/>
            <a:t>Advanced Med Surge - Part III  (63 Questions)</a:t>
          </a:r>
          <a:endParaRPr lang="en-US" sz="1600" dirty="0"/>
        </a:p>
      </dgm:t>
    </dgm:pt>
    <dgm:pt modelId="{7FC9D84A-5C92-4041-8DA5-D9BE3323210A}" type="parTrans" cxnId="{471DF684-A1C5-44C7-B347-F55C61840A3F}">
      <dgm:prSet/>
      <dgm:spPr/>
      <dgm:t>
        <a:bodyPr/>
        <a:lstStyle/>
        <a:p>
          <a:endParaRPr lang="en-US"/>
        </a:p>
      </dgm:t>
    </dgm:pt>
    <dgm:pt modelId="{8EB61667-4415-43A9-BFE1-7B8D1CBBBE42}" type="sibTrans" cxnId="{471DF684-A1C5-44C7-B347-F55C61840A3F}">
      <dgm:prSet/>
      <dgm:spPr/>
      <dgm:t>
        <a:bodyPr/>
        <a:lstStyle/>
        <a:p>
          <a:endParaRPr lang="en-US"/>
        </a:p>
      </dgm:t>
    </dgm:pt>
    <dgm:pt modelId="{BC639D00-C493-4BFF-B911-95FF3CAC49CB}" type="pres">
      <dgm:prSet presAssocID="{4CCA6B10-C55A-4AC1-AB2B-56532DADCA23}" presName="linear" presStyleCnt="0">
        <dgm:presLayoutVars>
          <dgm:dir/>
          <dgm:animLvl val="lvl"/>
          <dgm:resizeHandles val="exact"/>
        </dgm:presLayoutVars>
      </dgm:prSet>
      <dgm:spPr/>
      <dgm:t>
        <a:bodyPr/>
        <a:lstStyle/>
        <a:p>
          <a:endParaRPr lang="en-US"/>
        </a:p>
      </dgm:t>
    </dgm:pt>
    <dgm:pt modelId="{9175F9ED-A596-4371-8BFE-A06A8ED3C50A}" type="pres">
      <dgm:prSet presAssocID="{A0D49A0C-2600-47B5-A9B7-DCE330819E9D}" presName="parentLin" presStyleCnt="0"/>
      <dgm:spPr/>
    </dgm:pt>
    <dgm:pt modelId="{23601608-2FCB-4162-987D-407E3E289ECC}" type="pres">
      <dgm:prSet presAssocID="{A0D49A0C-2600-47B5-A9B7-DCE330819E9D}" presName="parentLeftMargin" presStyleLbl="node1" presStyleIdx="0" presStyleCnt="7"/>
      <dgm:spPr/>
      <dgm:t>
        <a:bodyPr/>
        <a:lstStyle/>
        <a:p>
          <a:endParaRPr lang="en-US"/>
        </a:p>
      </dgm:t>
    </dgm:pt>
    <dgm:pt modelId="{E9183017-AFAA-4920-82E8-93A200473014}" type="pres">
      <dgm:prSet presAssocID="{A0D49A0C-2600-47B5-A9B7-DCE330819E9D}" presName="parentText" presStyleLbl="node1" presStyleIdx="0" presStyleCnt="7">
        <dgm:presLayoutVars>
          <dgm:chMax val="0"/>
          <dgm:bulletEnabled val="1"/>
        </dgm:presLayoutVars>
      </dgm:prSet>
      <dgm:spPr/>
      <dgm:t>
        <a:bodyPr/>
        <a:lstStyle/>
        <a:p>
          <a:endParaRPr lang="en-US"/>
        </a:p>
      </dgm:t>
    </dgm:pt>
    <dgm:pt modelId="{BEDF34E5-661F-4A52-98A5-42F3FFEB3C78}" type="pres">
      <dgm:prSet presAssocID="{A0D49A0C-2600-47B5-A9B7-DCE330819E9D}" presName="negativeSpace" presStyleCnt="0"/>
      <dgm:spPr/>
    </dgm:pt>
    <dgm:pt modelId="{B66E4ACA-DABC-48FA-A812-F59E66EF2EC9}" type="pres">
      <dgm:prSet presAssocID="{A0D49A0C-2600-47B5-A9B7-DCE330819E9D}" presName="childText" presStyleLbl="conFgAcc1" presStyleIdx="0" presStyleCnt="7">
        <dgm:presLayoutVars>
          <dgm:bulletEnabled val="1"/>
        </dgm:presLayoutVars>
      </dgm:prSet>
      <dgm:spPr/>
      <dgm:t>
        <a:bodyPr/>
        <a:lstStyle/>
        <a:p>
          <a:endParaRPr lang="en-US"/>
        </a:p>
      </dgm:t>
    </dgm:pt>
    <dgm:pt modelId="{7C853BF9-0C06-474C-8F38-6E7AC3744E93}" type="pres">
      <dgm:prSet presAssocID="{A4D0B721-07A7-4F03-849C-34DE9CCC3F10}" presName="spaceBetweenRectangles" presStyleCnt="0"/>
      <dgm:spPr/>
    </dgm:pt>
    <dgm:pt modelId="{C0587FD9-8DD0-4AF2-BE1B-F1D10CFC8D78}" type="pres">
      <dgm:prSet presAssocID="{0497783A-C9D6-4FF0-A25D-51DD1C4E5A64}" presName="parentLin" presStyleCnt="0"/>
      <dgm:spPr/>
    </dgm:pt>
    <dgm:pt modelId="{362BD4CA-5A60-482F-B3BB-2D983DB81599}" type="pres">
      <dgm:prSet presAssocID="{0497783A-C9D6-4FF0-A25D-51DD1C4E5A64}" presName="parentLeftMargin" presStyleLbl="node1" presStyleIdx="0" presStyleCnt="7"/>
      <dgm:spPr/>
      <dgm:t>
        <a:bodyPr/>
        <a:lstStyle/>
        <a:p>
          <a:endParaRPr lang="en-US"/>
        </a:p>
      </dgm:t>
    </dgm:pt>
    <dgm:pt modelId="{7523EF49-35C0-4E52-BFF5-603058246271}" type="pres">
      <dgm:prSet presAssocID="{0497783A-C9D6-4FF0-A25D-51DD1C4E5A64}" presName="parentText" presStyleLbl="node1" presStyleIdx="1" presStyleCnt="7">
        <dgm:presLayoutVars>
          <dgm:chMax val="0"/>
          <dgm:bulletEnabled val="1"/>
        </dgm:presLayoutVars>
      </dgm:prSet>
      <dgm:spPr/>
      <dgm:t>
        <a:bodyPr/>
        <a:lstStyle/>
        <a:p>
          <a:endParaRPr lang="en-US"/>
        </a:p>
      </dgm:t>
    </dgm:pt>
    <dgm:pt modelId="{64AA8A74-55A2-477C-B8E5-3AE6861D705B}" type="pres">
      <dgm:prSet presAssocID="{0497783A-C9D6-4FF0-A25D-51DD1C4E5A64}" presName="negativeSpace" presStyleCnt="0"/>
      <dgm:spPr/>
    </dgm:pt>
    <dgm:pt modelId="{FF8D0B2F-856C-4DBC-8D11-13051311AA88}" type="pres">
      <dgm:prSet presAssocID="{0497783A-C9D6-4FF0-A25D-51DD1C4E5A64}" presName="childText" presStyleLbl="conFgAcc1" presStyleIdx="1" presStyleCnt="7">
        <dgm:presLayoutVars>
          <dgm:bulletEnabled val="1"/>
        </dgm:presLayoutVars>
      </dgm:prSet>
      <dgm:spPr/>
      <dgm:t>
        <a:bodyPr/>
        <a:lstStyle/>
        <a:p>
          <a:endParaRPr lang="en-US"/>
        </a:p>
      </dgm:t>
    </dgm:pt>
    <dgm:pt modelId="{5E570779-F961-40BC-A789-F13463D90A5D}" type="pres">
      <dgm:prSet presAssocID="{FDE8AB4F-DF91-4E5D-B0D8-5725E619C06F}" presName="spaceBetweenRectangles" presStyleCnt="0"/>
      <dgm:spPr/>
    </dgm:pt>
    <dgm:pt modelId="{15110B36-27FB-4A85-8680-20A89276E06F}" type="pres">
      <dgm:prSet presAssocID="{B5380B1B-20C8-4B98-B8FE-272BD9EF602B}" presName="parentLin" presStyleCnt="0"/>
      <dgm:spPr/>
    </dgm:pt>
    <dgm:pt modelId="{93B37F99-FA11-44B4-B9DA-F2FFD2A2CA22}" type="pres">
      <dgm:prSet presAssocID="{B5380B1B-20C8-4B98-B8FE-272BD9EF602B}" presName="parentLeftMargin" presStyleLbl="node1" presStyleIdx="1" presStyleCnt="7"/>
      <dgm:spPr/>
      <dgm:t>
        <a:bodyPr/>
        <a:lstStyle/>
        <a:p>
          <a:endParaRPr lang="en-US"/>
        </a:p>
      </dgm:t>
    </dgm:pt>
    <dgm:pt modelId="{67A2F5E8-212E-4D99-96B1-68399B074937}" type="pres">
      <dgm:prSet presAssocID="{B5380B1B-20C8-4B98-B8FE-272BD9EF602B}" presName="parentText" presStyleLbl="node1" presStyleIdx="2" presStyleCnt="7">
        <dgm:presLayoutVars>
          <dgm:chMax val="0"/>
          <dgm:bulletEnabled val="1"/>
        </dgm:presLayoutVars>
      </dgm:prSet>
      <dgm:spPr/>
      <dgm:t>
        <a:bodyPr/>
        <a:lstStyle/>
        <a:p>
          <a:endParaRPr lang="en-US"/>
        </a:p>
      </dgm:t>
    </dgm:pt>
    <dgm:pt modelId="{68C9B99B-C933-4FAE-8532-AE950ACC1933}" type="pres">
      <dgm:prSet presAssocID="{B5380B1B-20C8-4B98-B8FE-272BD9EF602B}" presName="negativeSpace" presStyleCnt="0"/>
      <dgm:spPr/>
    </dgm:pt>
    <dgm:pt modelId="{ABE6505E-FC11-4B30-A16C-EE6BB141E33B}" type="pres">
      <dgm:prSet presAssocID="{B5380B1B-20C8-4B98-B8FE-272BD9EF602B}" presName="childText" presStyleLbl="conFgAcc1" presStyleIdx="2" presStyleCnt="7">
        <dgm:presLayoutVars>
          <dgm:bulletEnabled val="1"/>
        </dgm:presLayoutVars>
      </dgm:prSet>
      <dgm:spPr/>
      <dgm:t>
        <a:bodyPr/>
        <a:lstStyle/>
        <a:p>
          <a:endParaRPr lang="en-US"/>
        </a:p>
      </dgm:t>
    </dgm:pt>
    <dgm:pt modelId="{55325D7A-5D9D-424D-9D22-1B9EED31400D}" type="pres">
      <dgm:prSet presAssocID="{1D731C88-E9DE-458A-A50F-E466B019621E}" presName="spaceBetweenRectangles" presStyleCnt="0"/>
      <dgm:spPr/>
    </dgm:pt>
    <dgm:pt modelId="{215A18E7-2B9C-4118-88A6-497439C20406}" type="pres">
      <dgm:prSet presAssocID="{1E4FDDA5-16AD-4772-9AF8-224EB99391C1}" presName="parentLin" presStyleCnt="0"/>
      <dgm:spPr/>
    </dgm:pt>
    <dgm:pt modelId="{20B0DAE0-B612-4B7C-B364-FFB75C120CF0}" type="pres">
      <dgm:prSet presAssocID="{1E4FDDA5-16AD-4772-9AF8-224EB99391C1}" presName="parentLeftMargin" presStyleLbl="node1" presStyleIdx="2" presStyleCnt="7"/>
      <dgm:spPr/>
      <dgm:t>
        <a:bodyPr/>
        <a:lstStyle/>
        <a:p>
          <a:endParaRPr lang="en-US"/>
        </a:p>
      </dgm:t>
    </dgm:pt>
    <dgm:pt modelId="{EDF5121C-4634-4DD7-9831-84B8D5DD4DB9}" type="pres">
      <dgm:prSet presAssocID="{1E4FDDA5-16AD-4772-9AF8-224EB99391C1}" presName="parentText" presStyleLbl="node1" presStyleIdx="3" presStyleCnt="7">
        <dgm:presLayoutVars>
          <dgm:chMax val="0"/>
          <dgm:bulletEnabled val="1"/>
        </dgm:presLayoutVars>
      </dgm:prSet>
      <dgm:spPr/>
      <dgm:t>
        <a:bodyPr/>
        <a:lstStyle/>
        <a:p>
          <a:endParaRPr lang="en-US"/>
        </a:p>
      </dgm:t>
    </dgm:pt>
    <dgm:pt modelId="{50FBFB09-85ED-47AC-81C8-CE6C7FE33D6B}" type="pres">
      <dgm:prSet presAssocID="{1E4FDDA5-16AD-4772-9AF8-224EB99391C1}" presName="negativeSpace" presStyleCnt="0"/>
      <dgm:spPr/>
    </dgm:pt>
    <dgm:pt modelId="{6FB910C1-996F-498E-B5F0-00927BCB7DA1}" type="pres">
      <dgm:prSet presAssocID="{1E4FDDA5-16AD-4772-9AF8-224EB99391C1}" presName="childText" presStyleLbl="conFgAcc1" presStyleIdx="3" presStyleCnt="7">
        <dgm:presLayoutVars>
          <dgm:bulletEnabled val="1"/>
        </dgm:presLayoutVars>
      </dgm:prSet>
      <dgm:spPr/>
      <dgm:t>
        <a:bodyPr/>
        <a:lstStyle/>
        <a:p>
          <a:endParaRPr lang="en-US"/>
        </a:p>
      </dgm:t>
    </dgm:pt>
    <dgm:pt modelId="{6E0C54DD-AA33-4679-A16C-D78AE28290E0}" type="pres">
      <dgm:prSet presAssocID="{4576EC08-654E-4AD9-8752-08B50E4E08ED}" presName="spaceBetweenRectangles" presStyleCnt="0"/>
      <dgm:spPr/>
    </dgm:pt>
    <dgm:pt modelId="{B43E6693-956C-4A1C-ABF3-C3F293AF4F9E}" type="pres">
      <dgm:prSet presAssocID="{5229B0C1-27A2-4C7F-95A0-73C88F94696B}" presName="parentLin" presStyleCnt="0"/>
      <dgm:spPr/>
    </dgm:pt>
    <dgm:pt modelId="{A94AD9FB-E945-4A31-9683-05801C35D3DE}" type="pres">
      <dgm:prSet presAssocID="{5229B0C1-27A2-4C7F-95A0-73C88F94696B}" presName="parentLeftMargin" presStyleLbl="node1" presStyleIdx="3" presStyleCnt="7"/>
      <dgm:spPr/>
      <dgm:t>
        <a:bodyPr/>
        <a:lstStyle/>
        <a:p>
          <a:endParaRPr lang="en-US"/>
        </a:p>
      </dgm:t>
    </dgm:pt>
    <dgm:pt modelId="{813A568F-F11A-4963-A8A4-FD386C122F90}" type="pres">
      <dgm:prSet presAssocID="{5229B0C1-27A2-4C7F-95A0-73C88F94696B}" presName="parentText" presStyleLbl="node1" presStyleIdx="4" presStyleCnt="7">
        <dgm:presLayoutVars>
          <dgm:chMax val="0"/>
          <dgm:bulletEnabled val="1"/>
        </dgm:presLayoutVars>
      </dgm:prSet>
      <dgm:spPr/>
      <dgm:t>
        <a:bodyPr/>
        <a:lstStyle/>
        <a:p>
          <a:endParaRPr lang="en-US"/>
        </a:p>
      </dgm:t>
    </dgm:pt>
    <dgm:pt modelId="{CF7F5887-590D-4F19-93C8-2A06E4FC45E6}" type="pres">
      <dgm:prSet presAssocID="{5229B0C1-27A2-4C7F-95A0-73C88F94696B}" presName="negativeSpace" presStyleCnt="0"/>
      <dgm:spPr/>
    </dgm:pt>
    <dgm:pt modelId="{1CB77160-11A7-4DE3-B3DA-3E1991B2F547}" type="pres">
      <dgm:prSet presAssocID="{5229B0C1-27A2-4C7F-95A0-73C88F94696B}" presName="childText" presStyleLbl="conFgAcc1" presStyleIdx="4" presStyleCnt="7">
        <dgm:presLayoutVars>
          <dgm:bulletEnabled val="1"/>
        </dgm:presLayoutVars>
      </dgm:prSet>
      <dgm:spPr/>
      <dgm:t>
        <a:bodyPr/>
        <a:lstStyle/>
        <a:p>
          <a:endParaRPr lang="en-US"/>
        </a:p>
      </dgm:t>
    </dgm:pt>
    <dgm:pt modelId="{C9A9C9DF-2E3C-41A3-A06C-DB9E880DE08F}" type="pres">
      <dgm:prSet presAssocID="{F1D663EA-1483-440D-8357-82289215BBC8}" presName="spaceBetweenRectangles" presStyleCnt="0"/>
      <dgm:spPr/>
    </dgm:pt>
    <dgm:pt modelId="{2930F69D-7C9D-4F55-9842-D344FAB6138A}" type="pres">
      <dgm:prSet presAssocID="{5A08CEEA-80B2-41BB-931F-2411BE707B95}" presName="parentLin" presStyleCnt="0"/>
      <dgm:spPr/>
    </dgm:pt>
    <dgm:pt modelId="{490139DC-4B46-496D-9B7C-52E438A68A90}" type="pres">
      <dgm:prSet presAssocID="{5A08CEEA-80B2-41BB-931F-2411BE707B95}" presName="parentLeftMargin" presStyleLbl="node1" presStyleIdx="4" presStyleCnt="7"/>
      <dgm:spPr/>
      <dgm:t>
        <a:bodyPr/>
        <a:lstStyle/>
        <a:p>
          <a:endParaRPr lang="en-US"/>
        </a:p>
      </dgm:t>
    </dgm:pt>
    <dgm:pt modelId="{57BCA60C-9D98-4D08-B35A-32821E269D3F}" type="pres">
      <dgm:prSet presAssocID="{5A08CEEA-80B2-41BB-931F-2411BE707B95}" presName="parentText" presStyleLbl="node1" presStyleIdx="5" presStyleCnt="7">
        <dgm:presLayoutVars>
          <dgm:chMax val="0"/>
          <dgm:bulletEnabled val="1"/>
        </dgm:presLayoutVars>
      </dgm:prSet>
      <dgm:spPr/>
      <dgm:t>
        <a:bodyPr/>
        <a:lstStyle/>
        <a:p>
          <a:endParaRPr lang="en-US"/>
        </a:p>
      </dgm:t>
    </dgm:pt>
    <dgm:pt modelId="{763E21B2-D7BC-43AB-B823-171880A036BF}" type="pres">
      <dgm:prSet presAssocID="{5A08CEEA-80B2-41BB-931F-2411BE707B95}" presName="negativeSpace" presStyleCnt="0"/>
      <dgm:spPr/>
    </dgm:pt>
    <dgm:pt modelId="{EB43BF0B-966F-4993-8B09-ED6333D91234}" type="pres">
      <dgm:prSet presAssocID="{5A08CEEA-80B2-41BB-931F-2411BE707B95}" presName="childText" presStyleLbl="conFgAcc1" presStyleIdx="5" presStyleCnt="7">
        <dgm:presLayoutVars>
          <dgm:bulletEnabled val="1"/>
        </dgm:presLayoutVars>
      </dgm:prSet>
      <dgm:spPr/>
      <dgm:t>
        <a:bodyPr/>
        <a:lstStyle/>
        <a:p>
          <a:endParaRPr lang="en-US"/>
        </a:p>
      </dgm:t>
    </dgm:pt>
    <dgm:pt modelId="{9A2CE16C-1D87-46C8-B11B-765FCB518EA4}" type="pres">
      <dgm:prSet presAssocID="{F222CEA7-A7C0-459D-9193-4DA2FCF0312B}" presName="spaceBetweenRectangles" presStyleCnt="0"/>
      <dgm:spPr/>
    </dgm:pt>
    <dgm:pt modelId="{880348B9-DB03-4643-B4E9-9D29C94A142E}" type="pres">
      <dgm:prSet presAssocID="{5B25A895-8C64-45DC-B1F8-3CB448B39449}" presName="parentLin" presStyleCnt="0"/>
      <dgm:spPr/>
    </dgm:pt>
    <dgm:pt modelId="{925B39B9-28F5-4917-BB3B-0A8C06B0479E}" type="pres">
      <dgm:prSet presAssocID="{5B25A895-8C64-45DC-B1F8-3CB448B39449}" presName="parentLeftMargin" presStyleLbl="node1" presStyleIdx="5" presStyleCnt="7"/>
      <dgm:spPr/>
      <dgm:t>
        <a:bodyPr/>
        <a:lstStyle/>
        <a:p>
          <a:endParaRPr lang="en-US"/>
        </a:p>
      </dgm:t>
    </dgm:pt>
    <dgm:pt modelId="{1FE12D60-F131-4643-9265-C348098807B7}" type="pres">
      <dgm:prSet presAssocID="{5B25A895-8C64-45DC-B1F8-3CB448B39449}" presName="parentText" presStyleLbl="node1" presStyleIdx="6" presStyleCnt="7">
        <dgm:presLayoutVars>
          <dgm:chMax val="0"/>
          <dgm:bulletEnabled val="1"/>
        </dgm:presLayoutVars>
      </dgm:prSet>
      <dgm:spPr/>
      <dgm:t>
        <a:bodyPr/>
        <a:lstStyle/>
        <a:p>
          <a:endParaRPr lang="en-US"/>
        </a:p>
      </dgm:t>
    </dgm:pt>
    <dgm:pt modelId="{4C1D6855-F76B-4C3B-9044-16B06C15DC4E}" type="pres">
      <dgm:prSet presAssocID="{5B25A895-8C64-45DC-B1F8-3CB448B39449}" presName="negativeSpace" presStyleCnt="0"/>
      <dgm:spPr/>
    </dgm:pt>
    <dgm:pt modelId="{C4868A41-B417-4375-B6F4-5EA5341E84ED}" type="pres">
      <dgm:prSet presAssocID="{5B25A895-8C64-45DC-B1F8-3CB448B39449}" presName="childText" presStyleLbl="conFgAcc1" presStyleIdx="6" presStyleCnt="7">
        <dgm:presLayoutVars>
          <dgm:bulletEnabled val="1"/>
        </dgm:presLayoutVars>
      </dgm:prSet>
      <dgm:spPr/>
      <dgm:t>
        <a:bodyPr/>
        <a:lstStyle/>
        <a:p>
          <a:endParaRPr lang="en-US"/>
        </a:p>
      </dgm:t>
    </dgm:pt>
  </dgm:ptLst>
  <dgm:cxnLst>
    <dgm:cxn modelId="{471DF684-A1C5-44C7-B347-F55C61840A3F}" srcId="{5B25A895-8C64-45DC-B1F8-3CB448B39449}" destId="{64BC51F0-B2D8-472D-88A6-69DBC514D2F5}" srcOrd="0" destOrd="0" parTransId="{7FC9D84A-5C92-4041-8DA5-D9BE3323210A}" sibTransId="{8EB61667-4415-43A9-BFE1-7B8D1CBBBE42}"/>
    <dgm:cxn modelId="{E3145CCE-19D8-4FA7-820D-E28089926229}" srcId="{0497783A-C9D6-4FF0-A25D-51DD1C4E5A64}" destId="{9B6EA7A9-7277-4180-9AD1-576FC7AC34D7}" srcOrd="0" destOrd="0" parTransId="{A6E2A6CE-4014-4479-A76B-F75221F75325}" sibTransId="{5AEF7064-03B6-4F4C-BD3E-515CFC3E20B6}"/>
    <dgm:cxn modelId="{2B348062-9D15-46E2-A29B-7F5832D37A94}" type="presOf" srcId="{A0D49A0C-2600-47B5-A9B7-DCE330819E9D}" destId="{E9183017-AFAA-4920-82E8-93A200473014}" srcOrd="1" destOrd="0" presId="urn:microsoft.com/office/officeart/2005/8/layout/list1"/>
    <dgm:cxn modelId="{4F22EBC8-2C60-4213-B097-427EB47D7DF5}" type="presOf" srcId="{A7268CC3-51E8-4473-A5A7-7F2A5AD7AF75}" destId="{1CB77160-11A7-4DE3-B3DA-3E1991B2F547}" srcOrd="0" destOrd="0" presId="urn:microsoft.com/office/officeart/2005/8/layout/list1"/>
    <dgm:cxn modelId="{3DE1272C-CB61-4602-9F3C-065E8F0867A0}" srcId="{1E4FDDA5-16AD-4772-9AF8-224EB99391C1}" destId="{940B7BD2-949D-4F33-B167-BE37115EFC47}" srcOrd="0" destOrd="0" parTransId="{235A92C1-3162-43E3-A4B1-E97223BFB96F}" sibTransId="{8BEDEA9F-A62B-4104-A079-71691DF952B2}"/>
    <dgm:cxn modelId="{B09FF667-9847-4D5D-82BB-67275E40457F}" srcId="{5A08CEEA-80B2-41BB-931F-2411BE707B95}" destId="{B354018B-8875-406F-8B0C-2622876A2222}" srcOrd="0" destOrd="0" parTransId="{EB144D5B-235B-460B-B782-B9CF4ED924BB}" sibTransId="{0BC79697-4A3D-4400-811A-D15B63E8BFF7}"/>
    <dgm:cxn modelId="{BCA3B041-1F0D-48E8-B881-2997677369F4}" srcId="{4CCA6B10-C55A-4AC1-AB2B-56532DADCA23}" destId="{1E4FDDA5-16AD-4772-9AF8-224EB99391C1}" srcOrd="3" destOrd="0" parTransId="{81AA2301-C03E-4F0A-9E2B-E0E92240A12F}" sibTransId="{4576EC08-654E-4AD9-8752-08B50E4E08ED}"/>
    <dgm:cxn modelId="{B2276D90-5718-4CD8-B5B7-2384D228AFE8}" type="presOf" srcId="{0497783A-C9D6-4FF0-A25D-51DD1C4E5A64}" destId="{7523EF49-35C0-4E52-BFF5-603058246271}" srcOrd="1" destOrd="0" presId="urn:microsoft.com/office/officeart/2005/8/layout/list1"/>
    <dgm:cxn modelId="{2EBBF590-0FE8-4948-BE25-788D9F754E06}" type="presOf" srcId="{5229B0C1-27A2-4C7F-95A0-73C88F94696B}" destId="{A94AD9FB-E945-4A31-9683-05801C35D3DE}" srcOrd="0" destOrd="0" presId="urn:microsoft.com/office/officeart/2005/8/layout/list1"/>
    <dgm:cxn modelId="{E64F1009-5097-46C6-AA79-5BBE35D0976B}" type="presOf" srcId="{5B25A895-8C64-45DC-B1F8-3CB448B39449}" destId="{925B39B9-28F5-4917-BB3B-0A8C06B0479E}" srcOrd="0" destOrd="0" presId="urn:microsoft.com/office/officeart/2005/8/layout/list1"/>
    <dgm:cxn modelId="{FA9D17F0-C484-4C7D-9D32-A33A34F2C2A9}" srcId="{A0D49A0C-2600-47B5-A9B7-DCE330819E9D}" destId="{6BB6A471-EAD5-43BE-A10A-79217879E147}" srcOrd="0" destOrd="0" parTransId="{CD24E2C4-BAFD-4626-B1AD-3A058D32A8A3}" sibTransId="{09E40F63-47A0-4EC0-884D-854821D7310C}"/>
    <dgm:cxn modelId="{C4CAAA60-93FF-43EF-9E5C-BFF5868B9AFC}" type="presOf" srcId="{9B6EA7A9-7277-4180-9AD1-576FC7AC34D7}" destId="{FF8D0B2F-856C-4DBC-8D11-13051311AA88}" srcOrd="0" destOrd="0" presId="urn:microsoft.com/office/officeart/2005/8/layout/list1"/>
    <dgm:cxn modelId="{93E4E44E-A76C-40F2-9440-7194DE1E39CB}" type="presOf" srcId="{4CCA6B10-C55A-4AC1-AB2B-56532DADCA23}" destId="{BC639D00-C493-4BFF-B911-95FF3CAC49CB}" srcOrd="0" destOrd="0" presId="urn:microsoft.com/office/officeart/2005/8/layout/list1"/>
    <dgm:cxn modelId="{A1314594-1FC6-4FA6-92F7-A6CF0F95423A}" type="presOf" srcId="{1E4FDDA5-16AD-4772-9AF8-224EB99391C1}" destId="{20B0DAE0-B612-4B7C-B364-FFB75C120CF0}" srcOrd="0" destOrd="0" presId="urn:microsoft.com/office/officeart/2005/8/layout/list1"/>
    <dgm:cxn modelId="{677DDB2D-33B4-4F9A-98D6-E5FD9CA1784C}" type="presOf" srcId="{6BB6A471-EAD5-43BE-A10A-79217879E147}" destId="{B66E4ACA-DABC-48FA-A812-F59E66EF2EC9}" srcOrd="0" destOrd="0" presId="urn:microsoft.com/office/officeart/2005/8/layout/list1"/>
    <dgm:cxn modelId="{D3D7744E-2238-483D-B9E3-3EE73D709CF9}" srcId="{4CCA6B10-C55A-4AC1-AB2B-56532DADCA23}" destId="{5A08CEEA-80B2-41BB-931F-2411BE707B95}" srcOrd="5" destOrd="0" parTransId="{92371ED7-14EA-47E1-86FA-929FAB2A570F}" sibTransId="{F222CEA7-A7C0-459D-9193-4DA2FCF0312B}"/>
    <dgm:cxn modelId="{4002D4DB-BD9D-4823-8026-13C271D8B270}" type="presOf" srcId="{B5380B1B-20C8-4B98-B8FE-272BD9EF602B}" destId="{67A2F5E8-212E-4D99-96B1-68399B074937}" srcOrd="1" destOrd="0" presId="urn:microsoft.com/office/officeart/2005/8/layout/list1"/>
    <dgm:cxn modelId="{C3ABE8ED-88CD-4A98-8F42-0ACE4937ADFB}" srcId="{4CCA6B10-C55A-4AC1-AB2B-56532DADCA23}" destId="{5B25A895-8C64-45DC-B1F8-3CB448B39449}" srcOrd="6" destOrd="0" parTransId="{BBE28C33-34BD-4494-80A0-574BAA64DCDC}" sibTransId="{47708AE1-CF63-482D-83F8-5A5BD2AEECBA}"/>
    <dgm:cxn modelId="{F6AEAC27-1968-471C-A2BF-1B4DD1FB1B7E}" srcId="{4CCA6B10-C55A-4AC1-AB2B-56532DADCA23}" destId="{0497783A-C9D6-4FF0-A25D-51DD1C4E5A64}" srcOrd="1" destOrd="0" parTransId="{FF5994D7-CE52-48CE-9269-A0C9DDE4575F}" sibTransId="{FDE8AB4F-DF91-4E5D-B0D8-5725E619C06F}"/>
    <dgm:cxn modelId="{00CDBA6E-BC3B-4DE7-AFAB-F496C42103BA}" type="presOf" srcId="{5A08CEEA-80B2-41BB-931F-2411BE707B95}" destId="{490139DC-4B46-496D-9B7C-52E438A68A90}" srcOrd="0" destOrd="0" presId="urn:microsoft.com/office/officeart/2005/8/layout/list1"/>
    <dgm:cxn modelId="{A25063F8-772F-4FDB-9111-1336821864D2}" srcId="{5229B0C1-27A2-4C7F-95A0-73C88F94696B}" destId="{A7268CC3-51E8-4473-A5A7-7F2A5AD7AF75}" srcOrd="0" destOrd="0" parTransId="{C6F055DF-0AC2-4C0F-B680-654C537DFEE0}" sibTransId="{F4CEE424-C20F-4A1E-87DE-BBDB6AF3F6EE}"/>
    <dgm:cxn modelId="{75CA4D7F-1582-4AF0-9BDF-F197141C6792}" srcId="{4CCA6B10-C55A-4AC1-AB2B-56532DADCA23}" destId="{A0D49A0C-2600-47B5-A9B7-DCE330819E9D}" srcOrd="0" destOrd="0" parTransId="{1F9771BD-54EB-47D3-8355-A96D24F55C08}" sibTransId="{A4D0B721-07A7-4F03-849C-34DE9CCC3F10}"/>
    <dgm:cxn modelId="{5B772E95-0581-471C-9EA9-09BD4207B64B}" srcId="{B5380B1B-20C8-4B98-B8FE-272BD9EF602B}" destId="{4A6030D2-7B36-4048-A8CE-C54039FEB153}" srcOrd="0" destOrd="0" parTransId="{EEB16A0C-37BA-4AEA-B959-BA0E49C2F99E}" sibTransId="{04F89DA4-AEE3-4D7B-9899-7DC454DF8CC6}"/>
    <dgm:cxn modelId="{ECE5DDB2-98A6-410A-B14D-5B7E98B0BF12}" type="presOf" srcId="{940B7BD2-949D-4F33-B167-BE37115EFC47}" destId="{6FB910C1-996F-498E-B5F0-00927BCB7DA1}" srcOrd="0" destOrd="0" presId="urn:microsoft.com/office/officeart/2005/8/layout/list1"/>
    <dgm:cxn modelId="{8A4F10FB-6EF9-4E5A-83EE-FB110F6CE4DC}" type="presOf" srcId="{B354018B-8875-406F-8B0C-2622876A2222}" destId="{EB43BF0B-966F-4993-8B09-ED6333D91234}" srcOrd="0" destOrd="0" presId="urn:microsoft.com/office/officeart/2005/8/layout/list1"/>
    <dgm:cxn modelId="{414536FB-FC15-42B4-8F6C-9B2EE9817CD9}" type="presOf" srcId="{A0D49A0C-2600-47B5-A9B7-DCE330819E9D}" destId="{23601608-2FCB-4162-987D-407E3E289ECC}" srcOrd="0" destOrd="0" presId="urn:microsoft.com/office/officeart/2005/8/layout/list1"/>
    <dgm:cxn modelId="{ADD94727-7FA3-423F-A74A-2F08ADE9229C}" type="presOf" srcId="{B5380B1B-20C8-4B98-B8FE-272BD9EF602B}" destId="{93B37F99-FA11-44B4-B9DA-F2FFD2A2CA22}" srcOrd="0" destOrd="0" presId="urn:microsoft.com/office/officeart/2005/8/layout/list1"/>
    <dgm:cxn modelId="{565B983F-563A-4480-889B-F651DCA976C3}" type="presOf" srcId="{1E4FDDA5-16AD-4772-9AF8-224EB99391C1}" destId="{EDF5121C-4634-4DD7-9831-84B8D5DD4DB9}" srcOrd="1" destOrd="0" presId="urn:microsoft.com/office/officeart/2005/8/layout/list1"/>
    <dgm:cxn modelId="{808BE3A8-2DEC-4989-BE38-6473D2C2B8AC}" type="presOf" srcId="{5A08CEEA-80B2-41BB-931F-2411BE707B95}" destId="{57BCA60C-9D98-4D08-B35A-32821E269D3F}" srcOrd="1" destOrd="0" presId="urn:microsoft.com/office/officeart/2005/8/layout/list1"/>
    <dgm:cxn modelId="{6646916B-498F-4C18-A336-29876B3747A0}" type="presOf" srcId="{5B25A895-8C64-45DC-B1F8-3CB448B39449}" destId="{1FE12D60-F131-4643-9265-C348098807B7}" srcOrd="1" destOrd="0" presId="urn:microsoft.com/office/officeart/2005/8/layout/list1"/>
    <dgm:cxn modelId="{A50CE08B-554C-4889-8A50-DF30078413BB}" type="presOf" srcId="{64BC51F0-B2D8-472D-88A6-69DBC514D2F5}" destId="{C4868A41-B417-4375-B6F4-5EA5341E84ED}" srcOrd="0" destOrd="0" presId="urn:microsoft.com/office/officeart/2005/8/layout/list1"/>
    <dgm:cxn modelId="{95EF6204-8797-44B9-A54B-9D1401ABE4CF}" srcId="{4CCA6B10-C55A-4AC1-AB2B-56532DADCA23}" destId="{B5380B1B-20C8-4B98-B8FE-272BD9EF602B}" srcOrd="2" destOrd="0" parTransId="{1394C153-B807-497E-B8DF-4F44C7844F42}" sibTransId="{1D731C88-E9DE-458A-A50F-E466B019621E}"/>
    <dgm:cxn modelId="{448EB48C-1817-45F6-923E-B670E6C7EC5F}" type="presOf" srcId="{4A6030D2-7B36-4048-A8CE-C54039FEB153}" destId="{ABE6505E-FC11-4B30-A16C-EE6BB141E33B}" srcOrd="0" destOrd="0" presId="urn:microsoft.com/office/officeart/2005/8/layout/list1"/>
    <dgm:cxn modelId="{5088CE79-AE3C-410B-8E7A-B5019C66AF27}" srcId="{4CCA6B10-C55A-4AC1-AB2B-56532DADCA23}" destId="{5229B0C1-27A2-4C7F-95A0-73C88F94696B}" srcOrd="4" destOrd="0" parTransId="{D2063954-EAE4-4475-B421-61DE9DE47280}" sibTransId="{F1D663EA-1483-440D-8357-82289215BBC8}"/>
    <dgm:cxn modelId="{1FEB69C2-2E63-4E6B-9FA4-590EB50F8E65}" type="presOf" srcId="{0497783A-C9D6-4FF0-A25D-51DD1C4E5A64}" destId="{362BD4CA-5A60-482F-B3BB-2D983DB81599}" srcOrd="0" destOrd="0" presId="urn:microsoft.com/office/officeart/2005/8/layout/list1"/>
    <dgm:cxn modelId="{F6F5076D-DD1B-42AA-9ECD-696D0F74A496}" type="presOf" srcId="{5229B0C1-27A2-4C7F-95A0-73C88F94696B}" destId="{813A568F-F11A-4963-A8A4-FD386C122F90}" srcOrd="1" destOrd="0" presId="urn:microsoft.com/office/officeart/2005/8/layout/list1"/>
    <dgm:cxn modelId="{91AD8647-FAEC-4379-8EF6-8117D03D33D3}" type="presParOf" srcId="{BC639D00-C493-4BFF-B911-95FF3CAC49CB}" destId="{9175F9ED-A596-4371-8BFE-A06A8ED3C50A}" srcOrd="0" destOrd="0" presId="urn:microsoft.com/office/officeart/2005/8/layout/list1"/>
    <dgm:cxn modelId="{D4D13967-BF9D-4EBA-8EB2-A3904D4C4172}" type="presParOf" srcId="{9175F9ED-A596-4371-8BFE-A06A8ED3C50A}" destId="{23601608-2FCB-4162-987D-407E3E289ECC}" srcOrd="0" destOrd="0" presId="urn:microsoft.com/office/officeart/2005/8/layout/list1"/>
    <dgm:cxn modelId="{5574C672-5043-4F9B-A469-836DB1A229F8}" type="presParOf" srcId="{9175F9ED-A596-4371-8BFE-A06A8ED3C50A}" destId="{E9183017-AFAA-4920-82E8-93A200473014}" srcOrd="1" destOrd="0" presId="urn:microsoft.com/office/officeart/2005/8/layout/list1"/>
    <dgm:cxn modelId="{D5A3FA36-0767-44BD-882F-3EB90E1F8AAE}" type="presParOf" srcId="{BC639D00-C493-4BFF-B911-95FF3CAC49CB}" destId="{BEDF34E5-661F-4A52-98A5-42F3FFEB3C78}" srcOrd="1" destOrd="0" presId="urn:microsoft.com/office/officeart/2005/8/layout/list1"/>
    <dgm:cxn modelId="{A5E4E37F-708C-495A-BE4F-4C746B5802C7}" type="presParOf" srcId="{BC639D00-C493-4BFF-B911-95FF3CAC49CB}" destId="{B66E4ACA-DABC-48FA-A812-F59E66EF2EC9}" srcOrd="2" destOrd="0" presId="urn:microsoft.com/office/officeart/2005/8/layout/list1"/>
    <dgm:cxn modelId="{671D81C9-B858-43CF-89AF-EBA6F70A48A1}" type="presParOf" srcId="{BC639D00-C493-4BFF-B911-95FF3CAC49CB}" destId="{7C853BF9-0C06-474C-8F38-6E7AC3744E93}" srcOrd="3" destOrd="0" presId="urn:microsoft.com/office/officeart/2005/8/layout/list1"/>
    <dgm:cxn modelId="{0BECB339-E5A9-4D9A-8C6E-6A724DC5C5FE}" type="presParOf" srcId="{BC639D00-C493-4BFF-B911-95FF3CAC49CB}" destId="{C0587FD9-8DD0-4AF2-BE1B-F1D10CFC8D78}" srcOrd="4" destOrd="0" presId="urn:microsoft.com/office/officeart/2005/8/layout/list1"/>
    <dgm:cxn modelId="{28AC2441-5DF7-46D2-835F-C807B19DCFBD}" type="presParOf" srcId="{C0587FD9-8DD0-4AF2-BE1B-F1D10CFC8D78}" destId="{362BD4CA-5A60-482F-B3BB-2D983DB81599}" srcOrd="0" destOrd="0" presId="urn:microsoft.com/office/officeart/2005/8/layout/list1"/>
    <dgm:cxn modelId="{83883885-B587-49B7-8E14-9BD26DA8592B}" type="presParOf" srcId="{C0587FD9-8DD0-4AF2-BE1B-F1D10CFC8D78}" destId="{7523EF49-35C0-4E52-BFF5-603058246271}" srcOrd="1" destOrd="0" presId="urn:microsoft.com/office/officeart/2005/8/layout/list1"/>
    <dgm:cxn modelId="{2A587BF4-E5C1-4BE2-8D73-90FD72664690}" type="presParOf" srcId="{BC639D00-C493-4BFF-B911-95FF3CAC49CB}" destId="{64AA8A74-55A2-477C-B8E5-3AE6861D705B}" srcOrd="5" destOrd="0" presId="urn:microsoft.com/office/officeart/2005/8/layout/list1"/>
    <dgm:cxn modelId="{34ECF400-711B-4231-BF88-BA7905785E99}" type="presParOf" srcId="{BC639D00-C493-4BFF-B911-95FF3CAC49CB}" destId="{FF8D0B2F-856C-4DBC-8D11-13051311AA88}" srcOrd="6" destOrd="0" presId="urn:microsoft.com/office/officeart/2005/8/layout/list1"/>
    <dgm:cxn modelId="{9DC6EFFB-45D1-42C6-BA8C-99143BE8C744}" type="presParOf" srcId="{BC639D00-C493-4BFF-B911-95FF3CAC49CB}" destId="{5E570779-F961-40BC-A789-F13463D90A5D}" srcOrd="7" destOrd="0" presId="urn:microsoft.com/office/officeart/2005/8/layout/list1"/>
    <dgm:cxn modelId="{966A1675-0264-4233-BCCB-554EE2A47D9A}" type="presParOf" srcId="{BC639D00-C493-4BFF-B911-95FF3CAC49CB}" destId="{15110B36-27FB-4A85-8680-20A89276E06F}" srcOrd="8" destOrd="0" presId="urn:microsoft.com/office/officeart/2005/8/layout/list1"/>
    <dgm:cxn modelId="{FCA936C1-E932-4B5C-A90B-2A2D78BD5D05}" type="presParOf" srcId="{15110B36-27FB-4A85-8680-20A89276E06F}" destId="{93B37F99-FA11-44B4-B9DA-F2FFD2A2CA22}" srcOrd="0" destOrd="0" presId="urn:microsoft.com/office/officeart/2005/8/layout/list1"/>
    <dgm:cxn modelId="{7513C752-7F11-4F91-98CE-655590A667FC}" type="presParOf" srcId="{15110B36-27FB-4A85-8680-20A89276E06F}" destId="{67A2F5E8-212E-4D99-96B1-68399B074937}" srcOrd="1" destOrd="0" presId="urn:microsoft.com/office/officeart/2005/8/layout/list1"/>
    <dgm:cxn modelId="{C0D5E486-52CC-44E3-9D6B-B4E1E120DE81}" type="presParOf" srcId="{BC639D00-C493-4BFF-B911-95FF3CAC49CB}" destId="{68C9B99B-C933-4FAE-8532-AE950ACC1933}" srcOrd="9" destOrd="0" presId="urn:microsoft.com/office/officeart/2005/8/layout/list1"/>
    <dgm:cxn modelId="{5A367175-C876-4CC2-8C59-568EC2D00362}" type="presParOf" srcId="{BC639D00-C493-4BFF-B911-95FF3CAC49CB}" destId="{ABE6505E-FC11-4B30-A16C-EE6BB141E33B}" srcOrd="10" destOrd="0" presId="urn:microsoft.com/office/officeart/2005/8/layout/list1"/>
    <dgm:cxn modelId="{74D9BEE7-E06B-4F49-A085-40431A3DD897}" type="presParOf" srcId="{BC639D00-C493-4BFF-B911-95FF3CAC49CB}" destId="{55325D7A-5D9D-424D-9D22-1B9EED31400D}" srcOrd="11" destOrd="0" presId="urn:microsoft.com/office/officeart/2005/8/layout/list1"/>
    <dgm:cxn modelId="{98F4C980-6362-48F1-AA4C-0449C93FAE0E}" type="presParOf" srcId="{BC639D00-C493-4BFF-B911-95FF3CAC49CB}" destId="{215A18E7-2B9C-4118-88A6-497439C20406}" srcOrd="12" destOrd="0" presId="urn:microsoft.com/office/officeart/2005/8/layout/list1"/>
    <dgm:cxn modelId="{2FE1A364-CC2C-41E3-9B94-CDDB54918A9F}" type="presParOf" srcId="{215A18E7-2B9C-4118-88A6-497439C20406}" destId="{20B0DAE0-B612-4B7C-B364-FFB75C120CF0}" srcOrd="0" destOrd="0" presId="urn:microsoft.com/office/officeart/2005/8/layout/list1"/>
    <dgm:cxn modelId="{32BEA31C-F10A-4B9A-A19B-0EDFE1EDBF17}" type="presParOf" srcId="{215A18E7-2B9C-4118-88A6-497439C20406}" destId="{EDF5121C-4634-4DD7-9831-84B8D5DD4DB9}" srcOrd="1" destOrd="0" presId="urn:microsoft.com/office/officeart/2005/8/layout/list1"/>
    <dgm:cxn modelId="{846100EA-3EB6-470F-BA23-6710ADE37B4D}" type="presParOf" srcId="{BC639D00-C493-4BFF-B911-95FF3CAC49CB}" destId="{50FBFB09-85ED-47AC-81C8-CE6C7FE33D6B}" srcOrd="13" destOrd="0" presId="urn:microsoft.com/office/officeart/2005/8/layout/list1"/>
    <dgm:cxn modelId="{14B1B169-73A7-40AD-B7A0-292BFA4542D4}" type="presParOf" srcId="{BC639D00-C493-4BFF-B911-95FF3CAC49CB}" destId="{6FB910C1-996F-498E-B5F0-00927BCB7DA1}" srcOrd="14" destOrd="0" presId="urn:microsoft.com/office/officeart/2005/8/layout/list1"/>
    <dgm:cxn modelId="{377883A0-2FEE-4E7F-83FD-E4F9711FA59C}" type="presParOf" srcId="{BC639D00-C493-4BFF-B911-95FF3CAC49CB}" destId="{6E0C54DD-AA33-4679-A16C-D78AE28290E0}" srcOrd="15" destOrd="0" presId="urn:microsoft.com/office/officeart/2005/8/layout/list1"/>
    <dgm:cxn modelId="{6EC185F1-8E79-4ED2-B74E-29CA9D9B6B52}" type="presParOf" srcId="{BC639D00-C493-4BFF-B911-95FF3CAC49CB}" destId="{B43E6693-956C-4A1C-ABF3-C3F293AF4F9E}" srcOrd="16" destOrd="0" presId="urn:microsoft.com/office/officeart/2005/8/layout/list1"/>
    <dgm:cxn modelId="{263942FA-6D2D-41D8-B6FD-3C2E81E19E81}" type="presParOf" srcId="{B43E6693-956C-4A1C-ABF3-C3F293AF4F9E}" destId="{A94AD9FB-E945-4A31-9683-05801C35D3DE}" srcOrd="0" destOrd="0" presId="urn:microsoft.com/office/officeart/2005/8/layout/list1"/>
    <dgm:cxn modelId="{39FDB8E8-2994-409A-A11A-24A60046D433}" type="presParOf" srcId="{B43E6693-956C-4A1C-ABF3-C3F293AF4F9E}" destId="{813A568F-F11A-4963-A8A4-FD386C122F90}" srcOrd="1" destOrd="0" presId="urn:microsoft.com/office/officeart/2005/8/layout/list1"/>
    <dgm:cxn modelId="{9D4C9FC6-2212-40B6-BA71-E8E605B533A1}" type="presParOf" srcId="{BC639D00-C493-4BFF-B911-95FF3CAC49CB}" destId="{CF7F5887-590D-4F19-93C8-2A06E4FC45E6}" srcOrd="17" destOrd="0" presId="urn:microsoft.com/office/officeart/2005/8/layout/list1"/>
    <dgm:cxn modelId="{CA47924C-C2CA-4ACD-BBD2-F2BA487AAFF4}" type="presParOf" srcId="{BC639D00-C493-4BFF-B911-95FF3CAC49CB}" destId="{1CB77160-11A7-4DE3-B3DA-3E1991B2F547}" srcOrd="18" destOrd="0" presId="urn:microsoft.com/office/officeart/2005/8/layout/list1"/>
    <dgm:cxn modelId="{5D01962E-7BCC-4140-9C9F-EC49BC81CEC3}" type="presParOf" srcId="{BC639D00-C493-4BFF-B911-95FF3CAC49CB}" destId="{C9A9C9DF-2E3C-41A3-A06C-DB9E880DE08F}" srcOrd="19" destOrd="0" presId="urn:microsoft.com/office/officeart/2005/8/layout/list1"/>
    <dgm:cxn modelId="{D0C57DB3-0086-4701-BA94-5E6087D9BDBB}" type="presParOf" srcId="{BC639D00-C493-4BFF-B911-95FF3CAC49CB}" destId="{2930F69D-7C9D-4F55-9842-D344FAB6138A}" srcOrd="20" destOrd="0" presId="urn:microsoft.com/office/officeart/2005/8/layout/list1"/>
    <dgm:cxn modelId="{A07FF19E-7B14-4B91-9DA5-8C946E710F88}" type="presParOf" srcId="{2930F69D-7C9D-4F55-9842-D344FAB6138A}" destId="{490139DC-4B46-496D-9B7C-52E438A68A90}" srcOrd="0" destOrd="0" presId="urn:microsoft.com/office/officeart/2005/8/layout/list1"/>
    <dgm:cxn modelId="{97939C40-6A6C-4966-8FD8-080CCCB5C4DE}" type="presParOf" srcId="{2930F69D-7C9D-4F55-9842-D344FAB6138A}" destId="{57BCA60C-9D98-4D08-B35A-32821E269D3F}" srcOrd="1" destOrd="0" presId="urn:microsoft.com/office/officeart/2005/8/layout/list1"/>
    <dgm:cxn modelId="{172830A6-1468-4ED2-9B65-4BA6B5D57646}" type="presParOf" srcId="{BC639D00-C493-4BFF-B911-95FF3CAC49CB}" destId="{763E21B2-D7BC-43AB-B823-171880A036BF}" srcOrd="21" destOrd="0" presId="urn:microsoft.com/office/officeart/2005/8/layout/list1"/>
    <dgm:cxn modelId="{1CF6F9D7-CDD9-4ED1-8BEC-09AE8242A764}" type="presParOf" srcId="{BC639D00-C493-4BFF-B911-95FF3CAC49CB}" destId="{EB43BF0B-966F-4993-8B09-ED6333D91234}" srcOrd="22" destOrd="0" presId="urn:microsoft.com/office/officeart/2005/8/layout/list1"/>
    <dgm:cxn modelId="{82D5B757-5B05-4362-9B8F-A99EC3BBC362}" type="presParOf" srcId="{BC639D00-C493-4BFF-B911-95FF3CAC49CB}" destId="{9A2CE16C-1D87-46C8-B11B-765FCB518EA4}" srcOrd="23" destOrd="0" presId="urn:microsoft.com/office/officeart/2005/8/layout/list1"/>
    <dgm:cxn modelId="{1522E1C0-84B0-4B3F-BF26-FF92DCE6CC10}" type="presParOf" srcId="{BC639D00-C493-4BFF-B911-95FF3CAC49CB}" destId="{880348B9-DB03-4643-B4E9-9D29C94A142E}" srcOrd="24" destOrd="0" presId="urn:microsoft.com/office/officeart/2005/8/layout/list1"/>
    <dgm:cxn modelId="{6CE38006-82D5-43FA-AFA7-60D7251C4C24}" type="presParOf" srcId="{880348B9-DB03-4643-B4E9-9D29C94A142E}" destId="{925B39B9-28F5-4917-BB3B-0A8C06B0479E}" srcOrd="0" destOrd="0" presId="urn:microsoft.com/office/officeart/2005/8/layout/list1"/>
    <dgm:cxn modelId="{4EA089E0-311B-451F-8B0C-EA10D0560932}" type="presParOf" srcId="{880348B9-DB03-4643-B4E9-9D29C94A142E}" destId="{1FE12D60-F131-4643-9265-C348098807B7}" srcOrd="1" destOrd="0" presId="urn:microsoft.com/office/officeart/2005/8/layout/list1"/>
    <dgm:cxn modelId="{3DCD7BD4-3072-4A3E-A341-2FF70420E2E5}" type="presParOf" srcId="{BC639D00-C493-4BFF-B911-95FF3CAC49CB}" destId="{4C1D6855-F76B-4C3B-9044-16B06C15DC4E}" srcOrd="25" destOrd="0" presId="urn:microsoft.com/office/officeart/2005/8/layout/list1"/>
    <dgm:cxn modelId="{D0F7F907-60D1-4313-A40C-B8B3E49B8CA0}" type="presParOf" srcId="{BC639D00-C493-4BFF-B911-95FF3CAC49CB}" destId="{C4868A41-B417-4375-B6F4-5EA5341E84ED}"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E4ACA-DABC-48FA-A812-F59E66EF2EC9}">
      <dsp:nvSpPr>
        <dsp:cNvPr id="0" name=""/>
        <dsp:cNvSpPr/>
      </dsp:nvSpPr>
      <dsp:spPr>
        <a:xfrm>
          <a:off x="0" y="248958"/>
          <a:ext cx="6819037" cy="55125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Mental Health  (50 Questions)</a:t>
          </a:r>
          <a:endParaRPr lang="en-US" sz="1600" kern="1200" dirty="0"/>
        </a:p>
      </dsp:txBody>
      <dsp:txXfrm>
        <a:off x="0" y="248958"/>
        <a:ext cx="6819037" cy="551250"/>
      </dsp:txXfrm>
    </dsp:sp>
    <dsp:sp modelId="{E9183017-AFAA-4920-82E8-93A200473014}">
      <dsp:nvSpPr>
        <dsp:cNvPr id="0" name=""/>
        <dsp:cNvSpPr/>
      </dsp:nvSpPr>
      <dsp:spPr>
        <a:xfrm>
          <a:off x="340951" y="10135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1</a:t>
          </a:r>
          <a:endParaRPr lang="en-US" sz="1600" kern="1200" dirty="0"/>
        </a:p>
      </dsp:txBody>
      <dsp:txXfrm>
        <a:off x="355361" y="115768"/>
        <a:ext cx="4744505" cy="266380"/>
      </dsp:txXfrm>
    </dsp:sp>
    <dsp:sp modelId="{FF8D0B2F-856C-4DBC-8D11-13051311AA88}">
      <dsp:nvSpPr>
        <dsp:cNvPr id="0" name=""/>
        <dsp:cNvSpPr/>
      </dsp:nvSpPr>
      <dsp:spPr>
        <a:xfrm>
          <a:off x="0" y="1001808"/>
          <a:ext cx="6819037" cy="551250"/>
        </a:xfrm>
        <a:prstGeom prst="rect">
          <a:avLst/>
        </a:prstGeom>
        <a:solidFill>
          <a:schemeClr val="lt1">
            <a:alpha val="90000"/>
            <a:hueOff val="0"/>
            <a:satOff val="0"/>
            <a:lumOff val="0"/>
            <a:alphaOff val="0"/>
          </a:schemeClr>
        </a:solidFill>
        <a:ln w="6350" cap="flat" cmpd="sng" algn="ctr">
          <a:solidFill>
            <a:schemeClr val="accent4">
              <a:hueOff val="1732615"/>
              <a:satOff val="-7995"/>
              <a:lumOff val="29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Pharmacology (95 Questions)</a:t>
          </a:r>
          <a:endParaRPr lang="en-US" sz="1600" kern="1200" dirty="0"/>
        </a:p>
      </dsp:txBody>
      <dsp:txXfrm>
        <a:off x="0" y="1001808"/>
        <a:ext cx="6819037" cy="551250"/>
      </dsp:txXfrm>
    </dsp:sp>
    <dsp:sp modelId="{7523EF49-35C0-4E52-BFF5-603058246271}">
      <dsp:nvSpPr>
        <dsp:cNvPr id="0" name=""/>
        <dsp:cNvSpPr/>
      </dsp:nvSpPr>
      <dsp:spPr>
        <a:xfrm>
          <a:off x="340951" y="85420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2</a:t>
          </a:r>
          <a:endParaRPr lang="en-US" sz="1600" kern="1200" dirty="0"/>
        </a:p>
      </dsp:txBody>
      <dsp:txXfrm>
        <a:off x="355361" y="868618"/>
        <a:ext cx="4744505" cy="266380"/>
      </dsp:txXfrm>
    </dsp:sp>
    <dsp:sp modelId="{ABE6505E-FC11-4B30-A16C-EE6BB141E33B}">
      <dsp:nvSpPr>
        <dsp:cNvPr id="0" name=""/>
        <dsp:cNvSpPr/>
      </dsp:nvSpPr>
      <dsp:spPr>
        <a:xfrm>
          <a:off x="0" y="1754658"/>
          <a:ext cx="6819037" cy="551250"/>
        </a:xfrm>
        <a:prstGeom prst="rect">
          <a:avLst/>
        </a:prstGeom>
        <a:solidFill>
          <a:schemeClr val="lt1">
            <a:alpha val="90000"/>
            <a:hueOff val="0"/>
            <a:satOff val="0"/>
            <a:lumOff val="0"/>
            <a:alphaOff val="0"/>
          </a:schemeClr>
        </a:solidFill>
        <a:ln w="6350" cap="flat" cmpd="sng" algn="ctr">
          <a:solidFill>
            <a:schemeClr val="accent4">
              <a:hueOff val="3465231"/>
              <a:satOff val="-15989"/>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Med Surge – Part A (100 Questions)</a:t>
          </a:r>
          <a:endParaRPr lang="en-US" sz="1600" kern="1200" dirty="0"/>
        </a:p>
      </dsp:txBody>
      <dsp:txXfrm>
        <a:off x="0" y="1754658"/>
        <a:ext cx="6819037" cy="551250"/>
      </dsp:txXfrm>
    </dsp:sp>
    <dsp:sp modelId="{67A2F5E8-212E-4D99-96B1-68399B074937}">
      <dsp:nvSpPr>
        <dsp:cNvPr id="0" name=""/>
        <dsp:cNvSpPr/>
      </dsp:nvSpPr>
      <dsp:spPr>
        <a:xfrm>
          <a:off x="340951" y="160705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3</a:t>
          </a:r>
          <a:endParaRPr lang="en-US" sz="1600" kern="1200" dirty="0"/>
        </a:p>
      </dsp:txBody>
      <dsp:txXfrm>
        <a:off x="355361" y="1621468"/>
        <a:ext cx="4744505" cy="266380"/>
      </dsp:txXfrm>
    </dsp:sp>
    <dsp:sp modelId="{6FB910C1-996F-498E-B5F0-00927BCB7DA1}">
      <dsp:nvSpPr>
        <dsp:cNvPr id="0" name=""/>
        <dsp:cNvSpPr/>
      </dsp:nvSpPr>
      <dsp:spPr>
        <a:xfrm>
          <a:off x="0" y="2507508"/>
          <a:ext cx="6819037" cy="551250"/>
        </a:xfrm>
        <a:prstGeom prst="rect">
          <a:avLst/>
        </a:prstGeom>
        <a:solidFill>
          <a:schemeClr val="lt1">
            <a:alpha val="90000"/>
            <a:hueOff val="0"/>
            <a:satOff val="0"/>
            <a:lumOff val="0"/>
            <a:alphaOff val="0"/>
          </a:schemeClr>
        </a:solidFill>
        <a:ln w="6350" cap="flat" cmpd="sng" algn="ctr">
          <a:solidFill>
            <a:schemeClr val="accent4">
              <a:hueOff val="5197846"/>
              <a:satOff val="-23984"/>
              <a:lumOff val="8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Med Surge – Part B (100 Questions)</a:t>
          </a:r>
          <a:endParaRPr lang="en-US" sz="1600" kern="1200" dirty="0"/>
        </a:p>
      </dsp:txBody>
      <dsp:txXfrm>
        <a:off x="0" y="2507508"/>
        <a:ext cx="6819037" cy="551250"/>
      </dsp:txXfrm>
    </dsp:sp>
    <dsp:sp modelId="{EDF5121C-4634-4DD7-9831-84B8D5DD4DB9}">
      <dsp:nvSpPr>
        <dsp:cNvPr id="0" name=""/>
        <dsp:cNvSpPr/>
      </dsp:nvSpPr>
      <dsp:spPr>
        <a:xfrm>
          <a:off x="340951" y="235990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4</a:t>
          </a:r>
          <a:endParaRPr lang="en-US" sz="1600" kern="1200" dirty="0"/>
        </a:p>
      </dsp:txBody>
      <dsp:txXfrm>
        <a:off x="355361" y="2374318"/>
        <a:ext cx="4744505" cy="266380"/>
      </dsp:txXfrm>
    </dsp:sp>
    <dsp:sp modelId="{1CB77160-11A7-4DE3-B3DA-3E1991B2F547}">
      <dsp:nvSpPr>
        <dsp:cNvPr id="0" name=""/>
        <dsp:cNvSpPr/>
      </dsp:nvSpPr>
      <dsp:spPr>
        <a:xfrm>
          <a:off x="0" y="3260358"/>
          <a:ext cx="6819037" cy="551250"/>
        </a:xfrm>
        <a:prstGeom prst="rect">
          <a:avLst/>
        </a:prstGeom>
        <a:solidFill>
          <a:schemeClr val="lt1">
            <a:alpha val="90000"/>
            <a:hueOff val="0"/>
            <a:satOff val="0"/>
            <a:lumOff val="0"/>
            <a:alphaOff val="0"/>
          </a:schemeClr>
        </a:solidFill>
        <a:ln w="6350" cap="flat" cmpd="sng" algn="ctr">
          <a:solidFill>
            <a:schemeClr val="accent4">
              <a:hueOff val="6930461"/>
              <a:satOff val="-31979"/>
              <a:lumOff val="117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Advanced Med Surge - Part I  (75 Questions)</a:t>
          </a:r>
          <a:endParaRPr lang="en-US" sz="1600" kern="1200" dirty="0"/>
        </a:p>
      </dsp:txBody>
      <dsp:txXfrm>
        <a:off x="0" y="3260358"/>
        <a:ext cx="6819037" cy="551250"/>
      </dsp:txXfrm>
    </dsp:sp>
    <dsp:sp modelId="{813A568F-F11A-4963-A8A4-FD386C122F90}">
      <dsp:nvSpPr>
        <dsp:cNvPr id="0" name=""/>
        <dsp:cNvSpPr/>
      </dsp:nvSpPr>
      <dsp:spPr>
        <a:xfrm>
          <a:off x="340951" y="311275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5</a:t>
          </a:r>
          <a:endParaRPr lang="en-US" sz="1600" kern="1200" dirty="0"/>
        </a:p>
      </dsp:txBody>
      <dsp:txXfrm>
        <a:off x="355361" y="3127168"/>
        <a:ext cx="4744505" cy="266380"/>
      </dsp:txXfrm>
    </dsp:sp>
    <dsp:sp modelId="{EB43BF0B-966F-4993-8B09-ED6333D91234}">
      <dsp:nvSpPr>
        <dsp:cNvPr id="0" name=""/>
        <dsp:cNvSpPr/>
      </dsp:nvSpPr>
      <dsp:spPr>
        <a:xfrm>
          <a:off x="0" y="4013208"/>
          <a:ext cx="6819037" cy="551250"/>
        </a:xfrm>
        <a:prstGeom prst="rect">
          <a:avLst/>
        </a:prstGeom>
        <a:solidFill>
          <a:schemeClr val="lt1">
            <a:alpha val="90000"/>
            <a:hueOff val="0"/>
            <a:satOff val="0"/>
            <a:lumOff val="0"/>
            <a:alphaOff val="0"/>
          </a:schemeClr>
        </a:solidFill>
        <a:ln w="6350" cap="flat" cmpd="sng" algn="ctr">
          <a:solidFill>
            <a:schemeClr val="accent4">
              <a:hueOff val="8663077"/>
              <a:satOff val="-39973"/>
              <a:lumOff val="1471"/>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Advanced Med Surge - Part II  (75 Questions)</a:t>
          </a:r>
          <a:endParaRPr lang="en-US" sz="1600" kern="1200" dirty="0"/>
        </a:p>
      </dsp:txBody>
      <dsp:txXfrm>
        <a:off x="0" y="4013208"/>
        <a:ext cx="6819037" cy="551250"/>
      </dsp:txXfrm>
    </dsp:sp>
    <dsp:sp modelId="{57BCA60C-9D98-4D08-B35A-32821E269D3F}">
      <dsp:nvSpPr>
        <dsp:cNvPr id="0" name=""/>
        <dsp:cNvSpPr/>
      </dsp:nvSpPr>
      <dsp:spPr>
        <a:xfrm>
          <a:off x="340951" y="386560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6</a:t>
          </a:r>
          <a:endParaRPr lang="en-US" sz="1600" kern="1200" dirty="0"/>
        </a:p>
      </dsp:txBody>
      <dsp:txXfrm>
        <a:off x="355361" y="3880018"/>
        <a:ext cx="4744505" cy="266380"/>
      </dsp:txXfrm>
    </dsp:sp>
    <dsp:sp modelId="{C4868A41-B417-4375-B6F4-5EA5341E84ED}">
      <dsp:nvSpPr>
        <dsp:cNvPr id="0" name=""/>
        <dsp:cNvSpPr/>
      </dsp:nvSpPr>
      <dsp:spPr>
        <a:xfrm>
          <a:off x="0" y="4766058"/>
          <a:ext cx="6819037" cy="551250"/>
        </a:xfrm>
        <a:prstGeom prst="rect">
          <a:avLst/>
        </a:prstGeom>
        <a:solidFill>
          <a:schemeClr val="lt1">
            <a:alpha val="90000"/>
            <a:hueOff val="0"/>
            <a:satOff val="0"/>
            <a:lumOff val="0"/>
            <a:alphaOff val="0"/>
          </a:schemeClr>
        </a:solidFill>
        <a:ln w="6350" cap="flat" cmpd="sng" algn="ctr">
          <a:solidFill>
            <a:schemeClr val="accent4">
              <a:hueOff val="10395692"/>
              <a:satOff val="-47968"/>
              <a:lumOff val="176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9233" tIns="208280" rIns="529233"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smtClean="0"/>
            <a:t>Advanced Med Surge - Part III  (63 Questions)</a:t>
          </a:r>
          <a:endParaRPr lang="en-US" sz="1600" kern="1200" dirty="0"/>
        </a:p>
      </dsp:txBody>
      <dsp:txXfrm>
        <a:off x="0" y="4766058"/>
        <a:ext cx="6819037" cy="551250"/>
      </dsp:txXfrm>
    </dsp:sp>
    <dsp:sp modelId="{1FE12D60-F131-4643-9265-C348098807B7}">
      <dsp:nvSpPr>
        <dsp:cNvPr id="0" name=""/>
        <dsp:cNvSpPr/>
      </dsp:nvSpPr>
      <dsp:spPr>
        <a:xfrm>
          <a:off x="340951" y="4618458"/>
          <a:ext cx="4773325" cy="295200"/>
        </a:xfrm>
        <a:prstGeom prst="roundRect">
          <a:avLst/>
        </a:prstGeom>
        <a:solidFill>
          <a:schemeClr val="tx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0420" tIns="0" rIns="180420" bIns="0" numCol="1" spcCol="1270" anchor="ctr" anchorCtr="0">
          <a:noAutofit/>
        </a:bodyPr>
        <a:lstStyle/>
        <a:p>
          <a:pPr lvl="0" algn="ctr" defTabSz="711200">
            <a:lnSpc>
              <a:spcPct val="90000"/>
            </a:lnSpc>
            <a:spcBef>
              <a:spcPct val="0"/>
            </a:spcBef>
            <a:spcAft>
              <a:spcPct val="35000"/>
            </a:spcAft>
          </a:pPr>
          <a:r>
            <a:rPr lang="en-GB" sz="1600" kern="1200" dirty="0" smtClean="0"/>
            <a:t>Chapter 7</a:t>
          </a:r>
          <a:endParaRPr lang="en-US" sz="1600" kern="1200" dirty="0"/>
        </a:p>
      </dsp:txBody>
      <dsp:txXfrm>
        <a:off x="355361" y="4632868"/>
        <a:ext cx="4744505"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2832E6-193F-4ACA-8827-068FA0F22CA3}" type="datetimeFigureOut">
              <a:rPr lang="en-US" smtClean="0"/>
              <a:t>5/9/2025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14A68-2A48-4F6A-BEF5-8C1CC376667C}" type="slidenum">
              <a:rPr lang="en-US" smtClean="0"/>
              <a:t>‹#›</a:t>
            </a:fld>
            <a:endParaRPr lang="en-US"/>
          </a:p>
        </p:txBody>
      </p:sp>
    </p:spTree>
    <p:extLst>
      <p:ext uri="{BB962C8B-B14F-4D97-AF65-F5344CB8AC3E}">
        <p14:creationId xmlns:p14="http://schemas.microsoft.com/office/powerpoint/2010/main" val="2819318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58</a:t>
            </a:fld>
            <a:endParaRPr lang="en-US"/>
          </a:p>
        </p:txBody>
      </p:sp>
    </p:spTree>
    <p:extLst>
      <p:ext uri="{BB962C8B-B14F-4D97-AF65-F5344CB8AC3E}">
        <p14:creationId xmlns:p14="http://schemas.microsoft.com/office/powerpoint/2010/main" val="111978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60</a:t>
            </a:fld>
            <a:endParaRPr lang="en-US"/>
          </a:p>
        </p:txBody>
      </p:sp>
    </p:spTree>
    <p:extLst>
      <p:ext uri="{BB962C8B-B14F-4D97-AF65-F5344CB8AC3E}">
        <p14:creationId xmlns:p14="http://schemas.microsoft.com/office/powerpoint/2010/main" val="234984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61</a:t>
            </a:fld>
            <a:endParaRPr lang="en-US"/>
          </a:p>
        </p:txBody>
      </p:sp>
    </p:spTree>
    <p:extLst>
      <p:ext uri="{BB962C8B-B14F-4D97-AF65-F5344CB8AC3E}">
        <p14:creationId xmlns:p14="http://schemas.microsoft.com/office/powerpoint/2010/main" val="1270585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62</a:t>
            </a:fld>
            <a:endParaRPr lang="en-US"/>
          </a:p>
        </p:txBody>
      </p:sp>
    </p:spTree>
    <p:extLst>
      <p:ext uri="{BB962C8B-B14F-4D97-AF65-F5344CB8AC3E}">
        <p14:creationId xmlns:p14="http://schemas.microsoft.com/office/powerpoint/2010/main" val="3624329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63</a:t>
            </a:fld>
            <a:endParaRPr lang="en-US"/>
          </a:p>
        </p:txBody>
      </p:sp>
    </p:spTree>
    <p:extLst>
      <p:ext uri="{BB962C8B-B14F-4D97-AF65-F5344CB8AC3E}">
        <p14:creationId xmlns:p14="http://schemas.microsoft.com/office/powerpoint/2010/main" val="1094023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64</a:t>
            </a:fld>
            <a:endParaRPr lang="en-US"/>
          </a:p>
        </p:txBody>
      </p:sp>
    </p:spTree>
    <p:extLst>
      <p:ext uri="{BB962C8B-B14F-4D97-AF65-F5344CB8AC3E}">
        <p14:creationId xmlns:p14="http://schemas.microsoft.com/office/powerpoint/2010/main" val="713979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65</a:t>
            </a:fld>
            <a:endParaRPr lang="en-US"/>
          </a:p>
        </p:txBody>
      </p:sp>
    </p:spTree>
    <p:extLst>
      <p:ext uri="{BB962C8B-B14F-4D97-AF65-F5344CB8AC3E}">
        <p14:creationId xmlns:p14="http://schemas.microsoft.com/office/powerpoint/2010/main" val="4110791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66</a:t>
            </a:fld>
            <a:endParaRPr lang="en-US"/>
          </a:p>
        </p:txBody>
      </p:sp>
    </p:spTree>
    <p:extLst>
      <p:ext uri="{BB962C8B-B14F-4D97-AF65-F5344CB8AC3E}">
        <p14:creationId xmlns:p14="http://schemas.microsoft.com/office/powerpoint/2010/main" val="2860416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67</a:t>
            </a:fld>
            <a:endParaRPr lang="en-US"/>
          </a:p>
        </p:txBody>
      </p:sp>
    </p:spTree>
    <p:extLst>
      <p:ext uri="{BB962C8B-B14F-4D97-AF65-F5344CB8AC3E}">
        <p14:creationId xmlns:p14="http://schemas.microsoft.com/office/powerpoint/2010/main" val="2911755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68</a:t>
            </a:fld>
            <a:endParaRPr lang="en-US"/>
          </a:p>
        </p:txBody>
      </p:sp>
    </p:spTree>
    <p:extLst>
      <p:ext uri="{BB962C8B-B14F-4D97-AF65-F5344CB8AC3E}">
        <p14:creationId xmlns:p14="http://schemas.microsoft.com/office/powerpoint/2010/main" val="2535696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69</a:t>
            </a:fld>
            <a:endParaRPr lang="en-US"/>
          </a:p>
        </p:txBody>
      </p:sp>
    </p:spTree>
    <p:extLst>
      <p:ext uri="{BB962C8B-B14F-4D97-AF65-F5344CB8AC3E}">
        <p14:creationId xmlns:p14="http://schemas.microsoft.com/office/powerpoint/2010/main" val="3787818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70</a:t>
            </a:fld>
            <a:endParaRPr lang="en-US"/>
          </a:p>
        </p:txBody>
      </p:sp>
    </p:spTree>
    <p:extLst>
      <p:ext uri="{BB962C8B-B14F-4D97-AF65-F5344CB8AC3E}">
        <p14:creationId xmlns:p14="http://schemas.microsoft.com/office/powerpoint/2010/main" val="2046098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71</a:t>
            </a:fld>
            <a:endParaRPr lang="en-US"/>
          </a:p>
        </p:txBody>
      </p:sp>
    </p:spTree>
    <p:extLst>
      <p:ext uri="{BB962C8B-B14F-4D97-AF65-F5344CB8AC3E}">
        <p14:creationId xmlns:p14="http://schemas.microsoft.com/office/powerpoint/2010/main" val="2228063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72</a:t>
            </a:fld>
            <a:endParaRPr lang="en-US"/>
          </a:p>
        </p:txBody>
      </p:sp>
    </p:spTree>
    <p:extLst>
      <p:ext uri="{BB962C8B-B14F-4D97-AF65-F5344CB8AC3E}">
        <p14:creationId xmlns:p14="http://schemas.microsoft.com/office/powerpoint/2010/main" val="3621145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73</a:t>
            </a:fld>
            <a:endParaRPr lang="en-US"/>
          </a:p>
        </p:txBody>
      </p:sp>
    </p:spTree>
    <p:extLst>
      <p:ext uri="{BB962C8B-B14F-4D97-AF65-F5344CB8AC3E}">
        <p14:creationId xmlns:p14="http://schemas.microsoft.com/office/powerpoint/2010/main" val="3035733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74</a:t>
            </a:fld>
            <a:endParaRPr lang="en-US"/>
          </a:p>
        </p:txBody>
      </p:sp>
    </p:spTree>
    <p:extLst>
      <p:ext uri="{BB962C8B-B14F-4D97-AF65-F5344CB8AC3E}">
        <p14:creationId xmlns:p14="http://schemas.microsoft.com/office/powerpoint/2010/main" val="536493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75</a:t>
            </a:fld>
            <a:endParaRPr lang="en-US"/>
          </a:p>
        </p:txBody>
      </p:sp>
    </p:spTree>
    <p:extLst>
      <p:ext uri="{BB962C8B-B14F-4D97-AF65-F5344CB8AC3E}">
        <p14:creationId xmlns:p14="http://schemas.microsoft.com/office/powerpoint/2010/main" val="235492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76</a:t>
            </a:fld>
            <a:endParaRPr lang="en-US"/>
          </a:p>
        </p:txBody>
      </p:sp>
    </p:spTree>
    <p:extLst>
      <p:ext uri="{BB962C8B-B14F-4D97-AF65-F5344CB8AC3E}">
        <p14:creationId xmlns:p14="http://schemas.microsoft.com/office/powerpoint/2010/main" val="2146170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77</a:t>
            </a:fld>
            <a:endParaRPr lang="en-US"/>
          </a:p>
        </p:txBody>
      </p:sp>
    </p:spTree>
    <p:extLst>
      <p:ext uri="{BB962C8B-B14F-4D97-AF65-F5344CB8AC3E}">
        <p14:creationId xmlns:p14="http://schemas.microsoft.com/office/powerpoint/2010/main" val="1288785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78</a:t>
            </a:fld>
            <a:endParaRPr lang="en-US"/>
          </a:p>
        </p:txBody>
      </p:sp>
    </p:spTree>
    <p:extLst>
      <p:ext uri="{BB962C8B-B14F-4D97-AF65-F5344CB8AC3E}">
        <p14:creationId xmlns:p14="http://schemas.microsoft.com/office/powerpoint/2010/main" val="2555430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79</a:t>
            </a:fld>
            <a:endParaRPr lang="en-US"/>
          </a:p>
        </p:txBody>
      </p:sp>
    </p:spTree>
    <p:extLst>
      <p:ext uri="{BB962C8B-B14F-4D97-AF65-F5344CB8AC3E}">
        <p14:creationId xmlns:p14="http://schemas.microsoft.com/office/powerpoint/2010/main" val="2397319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80</a:t>
            </a:fld>
            <a:endParaRPr lang="en-US"/>
          </a:p>
        </p:txBody>
      </p:sp>
    </p:spTree>
    <p:extLst>
      <p:ext uri="{BB962C8B-B14F-4D97-AF65-F5344CB8AC3E}">
        <p14:creationId xmlns:p14="http://schemas.microsoft.com/office/powerpoint/2010/main" val="468398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81</a:t>
            </a:fld>
            <a:endParaRPr lang="en-US"/>
          </a:p>
        </p:txBody>
      </p:sp>
    </p:spTree>
    <p:extLst>
      <p:ext uri="{BB962C8B-B14F-4D97-AF65-F5344CB8AC3E}">
        <p14:creationId xmlns:p14="http://schemas.microsoft.com/office/powerpoint/2010/main" val="1449027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82</a:t>
            </a:fld>
            <a:endParaRPr lang="en-US"/>
          </a:p>
        </p:txBody>
      </p:sp>
    </p:spTree>
    <p:extLst>
      <p:ext uri="{BB962C8B-B14F-4D97-AF65-F5344CB8AC3E}">
        <p14:creationId xmlns:p14="http://schemas.microsoft.com/office/powerpoint/2010/main" val="351505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83</a:t>
            </a:fld>
            <a:endParaRPr lang="en-US"/>
          </a:p>
        </p:txBody>
      </p:sp>
    </p:spTree>
    <p:extLst>
      <p:ext uri="{BB962C8B-B14F-4D97-AF65-F5344CB8AC3E}">
        <p14:creationId xmlns:p14="http://schemas.microsoft.com/office/powerpoint/2010/main" val="859748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84</a:t>
            </a:fld>
            <a:endParaRPr lang="en-US"/>
          </a:p>
        </p:txBody>
      </p:sp>
    </p:spTree>
    <p:extLst>
      <p:ext uri="{BB962C8B-B14F-4D97-AF65-F5344CB8AC3E}">
        <p14:creationId xmlns:p14="http://schemas.microsoft.com/office/powerpoint/2010/main" val="1659561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85</a:t>
            </a:fld>
            <a:endParaRPr lang="en-US"/>
          </a:p>
        </p:txBody>
      </p:sp>
    </p:spTree>
    <p:extLst>
      <p:ext uri="{BB962C8B-B14F-4D97-AF65-F5344CB8AC3E}">
        <p14:creationId xmlns:p14="http://schemas.microsoft.com/office/powerpoint/2010/main" val="4895476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86</a:t>
            </a:fld>
            <a:endParaRPr lang="en-US"/>
          </a:p>
        </p:txBody>
      </p:sp>
    </p:spTree>
    <p:extLst>
      <p:ext uri="{BB962C8B-B14F-4D97-AF65-F5344CB8AC3E}">
        <p14:creationId xmlns:p14="http://schemas.microsoft.com/office/powerpoint/2010/main" val="2436611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87</a:t>
            </a:fld>
            <a:endParaRPr lang="en-US"/>
          </a:p>
        </p:txBody>
      </p:sp>
    </p:spTree>
    <p:extLst>
      <p:ext uri="{BB962C8B-B14F-4D97-AF65-F5344CB8AC3E}">
        <p14:creationId xmlns:p14="http://schemas.microsoft.com/office/powerpoint/2010/main" val="17900082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88</a:t>
            </a:fld>
            <a:endParaRPr lang="en-US"/>
          </a:p>
        </p:txBody>
      </p:sp>
    </p:spTree>
    <p:extLst>
      <p:ext uri="{BB962C8B-B14F-4D97-AF65-F5344CB8AC3E}">
        <p14:creationId xmlns:p14="http://schemas.microsoft.com/office/powerpoint/2010/main" val="2293884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89</a:t>
            </a:fld>
            <a:endParaRPr lang="en-US"/>
          </a:p>
        </p:txBody>
      </p:sp>
    </p:spTree>
    <p:extLst>
      <p:ext uri="{BB962C8B-B14F-4D97-AF65-F5344CB8AC3E}">
        <p14:creationId xmlns:p14="http://schemas.microsoft.com/office/powerpoint/2010/main" val="3036993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90</a:t>
            </a:fld>
            <a:endParaRPr lang="en-US"/>
          </a:p>
        </p:txBody>
      </p:sp>
    </p:spTree>
    <p:extLst>
      <p:ext uri="{BB962C8B-B14F-4D97-AF65-F5344CB8AC3E}">
        <p14:creationId xmlns:p14="http://schemas.microsoft.com/office/powerpoint/2010/main" val="2700693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91</a:t>
            </a:fld>
            <a:endParaRPr lang="en-US"/>
          </a:p>
        </p:txBody>
      </p:sp>
    </p:spTree>
    <p:extLst>
      <p:ext uri="{BB962C8B-B14F-4D97-AF65-F5344CB8AC3E}">
        <p14:creationId xmlns:p14="http://schemas.microsoft.com/office/powerpoint/2010/main" val="3527061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92</a:t>
            </a:fld>
            <a:endParaRPr lang="en-US"/>
          </a:p>
        </p:txBody>
      </p:sp>
    </p:spTree>
    <p:extLst>
      <p:ext uri="{BB962C8B-B14F-4D97-AF65-F5344CB8AC3E}">
        <p14:creationId xmlns:p14="http://schemas.microsoft.com/office/powerpoint/2010/main" val="34759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93</a:t>
            </a:fld>
            <a:endParaRPr lang="en-US"/>
          </a:p>
        </p:txBody>
      </p:sp>
    </p:spTree>
    <p:extLst>
      <p:ext uri="{BB962C8B-B14F-4D97-AF65-F5344CB8AC3E}">
        <p14:creationId xmlns:p14="http://schemas.microsoft.com/office/powerpoint/2010/main" val="1373583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94</a:t>
            </a:fld>
            <a:endParaRPr lang="en-US"/>
          </a:p>
        </p:txBody>
      </p:sp>
    </p:spTree>
    <p:extLst>
      <p:ext uri="{BB962C8B-B14F-4D97-AF65-F5344CB8AC3E}">
        <p14:creationId xmlns:p14="http://schemas.microsoft.com/office/powerpoint/2010/main" val="1587520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95</a:t>
            </a:fld>
            <a:endParaRPr lang="en-US"/>
          </a:p>
        </p:txBody>
      </p:sp>
    </p:spTree>
    <p:extLst>
      <p:ext uri="{BB962C8B-B14F-4D97-AF65-F5344CB8AC3E}">
        <p14:creationId xmlns:p14="http://schemas.microsoft.com/office/powerpoint/2010/main" val="19040228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96</a:t>
            </a:fld>
            <a:endParaRPr lang="en-US"/>
          </a:p>
        </p:txBody>
      </p:sp>
    </p:spTree>
    <p:extLst>
      <p:ext uri="{BB962C8B-B14F-4D97-AF65-F5344CB8AC3E}">
        <p14:creationId xmlns:p14="http://schemas.microsoft.com/office/powerpoint/2010/main" val="1169668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97</a:t>
            </a:fld>
            <a:endParaRPr lang="en-US"/>
          </a:p>
        </p:txBody>
      </p:sp>
    </p:spTree>
    <p:extLst>
      <p:ext uri="{BB962C8B-B14F-4D97-AF65-F5344CB8AC3E}">
        <p14:creationId xmlns:p14="http://schemas.microsoft.com/office/powerpoint/2010/main" val="1132246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98</a:t>
            </a:fld>
            <a:endParaRPr lang="en-US"/>
          </a:p>
        </p:txBody>
      </p:sp>
    </p:spTree>
    <p:extLst>
      <p:ext uri="{BB962C8B-B14F-4D97-AF65-F5344CB8AC3E}">
        <p14:creationId xmlns:p14="http://schemas.microsoft.com/office/powerpoint/2010/main" val="1392984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99</a:t>
            </a:fld>
            <a:endParaRPr lang="en-US"/>
          </a:p>
        </p:txBody>
      </p:sp>
    </p:spTree>
    <p:extLst>
      <p:ext uri="{BB962C8B-B14F-4D97-AF65-F5344CB8AC3E}">
        <p14:creationId xmlns:p14="http://schemas.microsoft.com/office/powerpoint/2010/main" val="801745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100</a:t>
            </a:fld>
            <a:endParaRPr lang="en-US"/>
          </a:p>
        </p:txBody>
      </p:sp>
    </p:spTree>
    <p:extLst>
      <p:ext uri="{BB962C8B-B14F-4D97-AF65-F5344CB8AC3E}">
        <p14:creationId xmlns:p14="http://schemas.microsoft.com/office/powerpoint/2010/main" val="36871711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101</a:t>
            </a:fld>
            <a:endParaRPr lang="en-US"/>
          </a:p>
        </p:txBody>
      </p:sp>
    </p:spTree>
    <p:extLst>
      <p:ext uri="{BB962C8B-B14F-4D97-AF65-F5344CB8AC3E}">
        <p14:creationId xmlns:p14="http://schemas.microsoft.com/office/powerpoint/2010/main" val="4025939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102</a:t>
            </a:fld>
            <a:endParaRPr lang="en-US"/>
          </a:p>
        </p:txBody>
      </p:sp>
    </p:spTree>
    <p:extLst>
      <p:ext uri="{BB962C8B-B14F-4D97-AF65-F5344CB8AC3E}">
        <p14:creationId xmlns:p14="http://schemas.microsoft.com/office/powerpoint/2010/main" val="2841558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103</a:t>
            </a:fld>
            <a:endParaRPr lang="en-US"/>
          </a:p>
        </p:txBody>
      </p:sp>
    </p:spTree>
    <p:extLst>
      <p:ext uri="{BB962C8B-B14F-4D97-AF65-F5344CB8AC3E}">
        <p14:creationId xmlns:p14="http://schemas.microsoft.com/office/powerpoint/2010/main" val="4195427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104</a:t>
            </a:fld>
            <a:endParaRPr lang="en-US"/>
          </a:p>
        </p:txBody>
      </p:sp>
    </p:spTree>
    <p:extLst>
      <p:ext uri="{BB962C8B-B14F-4D97-AF65-F5344CB8AC3E}">
        <p14:creationId xmlns:p14="http://schemas.microsoft.com/office/powerpoint/2010/main" val="3542213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105</a:t>
            </a:fld>
            <a:endParaRPr lang="en-US"/>
          </a:p>
        </p:txBody>
      </p:sp>
    </p:spTree>
    <p:extLst>
      <p:ext uri="{BB962C8B-B14F-4D97-AF65-F5344CB8AC3E}">
        <p14:creationId xmlns:p14="http://schemas.microsoft.com/office/powerpoint/2010/main" val="33043344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106</a:t>
            </a:fld>
            <a:endParaRPr lang="en-US"/>
          </a:p>
        </p:txBody>
      </p:sp>
    </p:spTree>
    <p:extLst>
      <p:ext uri="{BB962C8B-B14F-4D97-AF65-F5344CB8AC3E}">
        <p14:creationId xmlns:p14="http://schemas.microsoft.com/office/powerpoint/2010/main" val="2661509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107</a:t>
            </a:fld>
            <a:endParaRPr lang="en-US"/>
          </a:p>
        </p:txBody>
      </p:sp>
    </p:spTree>
    <p:extLst>
      <p:ext uri="{BB962C8B-B14F-4D97-AF65-F5344CB8AC3E}">
        <p14:creationId xmlns:p14="http://schemas.microsoft.com/office/powerpoint/2010/main" val="887933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108</a:t>
            </a:fld>
            <a:endParaRPr lang="en-US"/>
          </a:p>
        </p:txBody>
      </p:sp>
    </p:spTree>
    <p:extLst>
      <p:ext uri="{BB962C8B-B14F-4D97-AF65-F5344CB8AC3E}">
        <p14:creationId xmlns:p14="http://schemas.microsoft.com/office/powerpoint/2010/main" val="34210795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109</a:t>
            </a:fld>
            <a:endParaRPr lang="en-US"/>
          </a:p>
        </p:txBody>
      </p:sp>
    </p:spTree>
    <p:extLst>
      <p:ext uri="{BB962C8B-B14F-4D97-AF65-F5344CB8AC3E}">
        <p14:creationId xmlns:p14="http://schemas.microsoft.com/office/powerpoint/2010/main" val="3446973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110</a:t>
            </a:fld>
            <a:endParaRPr lang="en-US"/>
          </a:p>
        </p:txBody>
      </p:sp>
    </p:spTree>
    <p:extLst>
      <p:ext uri="{BB962C8B-B14F-4D97-AF65-F5344CB8AC3E}">
        <p14:creationId xmlns:p14="http://schemas.microsoft.com/office/powerpoint/2010/main" val="42704446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111</a:t>
            </a:fld>
            <a:endParaRPr lang="en-US"/>
          </a:p>
        </p:txBody>
      </p:sp>
    </p:spTree>
    <p:extLst>
      <p:ext uri="{BB962C8B-B14F-4D97-AF65-F5344CB8AC3E}">
        <p14:creationId xmlns:p14="http://schemas.microsoft.com/office/powerpoint/2010/main" val="21980389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112</a:t>
            </a:fld>
            <a:endParaRPr lang="en-US"/>
          </a:p>
        </p:txBody>
      </p:sp>
    </p:spTree>
    <p:extLst>
      <p:ext uri="{BB962C8B-B14F-4D97-AF65-F5344CB8AC3E}">
        <p14:creationId xmlns:p14="http://schemas.microsoft.com/office/powerpoint/2010/main" val="18090604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113</a:t>
            </a:fld>
            <a:endParaRPr lang="en-US"/>
          </a:p>
        </p:txBody>
      </p:sp>
    </p:spTree>
    <p:extLst>
      <p:ext uri="{BB962C8B-B14F-4D97-AF65-F5344CB8AC3E}">
        <p14:creationId xmlns:p14="http://schemas.microsoft.com/office/powerpoint/2010/main" val="1498159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114</a:t>
            </a:fld>
            <a:endParaRPr lang="en-US"/>
          </a:p>
        </p:txBody>
      </p:sp>
    </p:spTree>
    <p:extLst>
      <p:ext uri="{BB962C8B-B14F-4D97-AF65-F5344CB8AC3E}">
        <p14:creationId xmlns:p14="http://schemas.microsoft.com/office/powerpoint/2010/main" val="2560643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115</a:t>
            </a:fld>
            <a:endParaRPr lang="en-US"/>
          </a:p>
        </p:txBody>
      </p:sp>
    </p:spTree>
    <p:extLst>
      <p:ext uri="{BB962C8B-B14F-4D97-AF65-F5344CB8AC3E}">
        <p14:creationId xmlns:p14="http://schemas.microsoft.com/office/powerpoint/2010/main" val="39843180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116</a:t>
            </a:fld>
            <a:endParaRPr lang="en-US"/>
          </a:p>
        </p:txBody>
      </p:sp>
    </p:spTree>
    <p:extLst>
      <p:ext uri="{BB962C8B-B14F-4D97-AF65-F5344CB8AC3E}">
        <p14:creationId xmlns:p14="http://schemas.microsoft.com/office/powerpoint/2010/main" val="29240174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117</a:t>
            </a:fld>
            <a:endParaRPr lang="en-US"/>
          </a:p>
        </p:txBody>
      </p:sp>
    </p:spTree>
    <p:extLst>
      <p:ext uri="{BB962C8B-B14F-4D97-AF65-F5344CB8AC3E}">
        <p14:creationId xmlns:p14="http://schemas.microsoft.com/office/powerpoint/2010/main" val="394727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118</a:t>
            </a:fld>
            <a:endParaRPr lang="en-US"/>
          </a:p>
        </p:txBody>
      </p:sp>
    </p:spTree>
    <p:extLst>
      <p:ext uri="{BB962C8B-B14F-4D97-AF65-F5344CB8AC3E}">
        <p14:creationId xmlns:p14="http://schemas.microsoft.com/office/powerpoint/2010/main" val="816987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119</a:t>
            </a:fld>
            <a:endParaRPr lang="en-US"/>
          </a:p>
        </p:txBody>
      </p:sp>
    </p:spTree>
    <p:extLst>
      <p:ext uri="{BB962C8B-B14F-4D97-AF65-F5344CB8AC3E}">
        <p14:creationId xmlns:p14="http://schemas.microsoft.com/office/powerpoint/2010/main" val="39729121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120</a:t>
            </a:fld>
            <a:endParaRPr lang="en-US"/>
          </a:p>
        </p:txBody>
      </p:sp>
    </p:spTree>
    <p:extLst>
      <p:ext uri="{BB962C8B-B14F-4D97-AF65-F5344CB8AC3E}">
        <p14:creationId xmlns:p14="http://schemas.microsoft.com/office/powerpoint/2010/main" val="12000325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121</a:t>
            </a:fld>
            <a:endParaRPr lang="en-US"/>
          </a:p>
        </p:txBody>
      </p:sp>
    </p:spTree>
    <p:extLst>
      <p:ext uri="{BB962C8B-B14F-4D97-AF65-F5344CB8AC3E}">
        <p14:creationId xmlns:p14="http://schemas.microsoft.com/office/powerpoint/2010/main" val="30924023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122</a:t>
            </a:fld>
            <a:endParaRPr lang="en-US"/>
          </a:p>
        </p:txBody>
      </p:sp>
    </p:spTree>
    <p:extLst>
      <p:ext uri="{BB962C8B-B14F-4D97-AF65-F5344CB8AC3E}">
        <p14:creationId xmlns:p14="http://schemas.microsoft.com/office/powerpoint/2010/main" val="37188996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123</a:t>
            </a:fld>
            <a:endParaRPr lang="en-US"/>
          </a:p>
        </p:txBody>
      </p:sp>
    </p:spTree>
    <p:extLst>
      <p:ext uri="{BB962C8B-B14F-4D97-AF65-F5344CB8AC3E}">
        <p14:creationId xmlns:p14="http://schemas.microsoft.com/office/powerpoint/2010/main" val="21624664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124</a:t>
            </a:fld>
            <a:endParaRPr lang="en-US"/>
          </a:p>
        </p:txBody>
      </p:sp>
    </p:spTree>
    <p:extLst>
      <p:ext uri="{BB962C8B-B14F-4D97-AF65-F5344CB8AC3E}">
        <p14:creationId xmlns:p14="http://schemas.microsoft.com/office/powerpoint/2010/main" val="38263891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125</a:t>
            </a:fld>
            <a:endParaRPr lang="en-US"/>
          </a:p>
        </p:txBody>
      </p:sp>
    </p:spTree>
    <p:extLst>
      <p:ext uri="{BB962C8B-B14F-4D97-AF65-F5344CB8AC3E}">
        <p14:creationId xmlns:p14="http://schemas.microsoft.com/office/powerpoint/2010/main" val="7194288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126</a:t>
            </a:fld>
            <a:endParaRPr lang="en-US"/>
          </a:p>
        </p:txBody>
      </p:sp>
    </p:spTree>
    <p:extLst>
      <p:ext uri="{BB962C8B-B14F-4D97-AF65-F5344CB8AC3E}">
        <p14:creationId xmlns:p14="http://schemas.microsoft.com/office/powerpoint/2010/main" val="3729416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127</a:t>
            </a:fld>
            <a:endParaRPr lang="en-US"/>
          </a:p>
        </p:txBody>
      </p:sp>
    </p:spTree>
    <p:extLst>
      <p:ext uri="{BB962C8B-B14F-4D97-AF65-F5344CB8AC3E}">
        <p14:creationId xmlns:p14="http://schemas.microsoft.com/office/powerpoint/2010/main" val="17229605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128</a:t>
            </a:fld>
            <a:endParaRPr lang="en-US"/>
          </a:p>
        </p:txBody>
      </p:sp>
    </p:spTree>
    <p:extLst>
      <p:ext uri="{BB962C8B-B14F-4D97-AF65-F5344CB8AC3E}">
        <p14:creationId xmlns:p14="http://schemas.microsoft.com/office/powerpoint/2010/main" val="11053877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129</a:t>
            </a:fld>
            <a:endParaRPr lang="en-US"/>
          </a:p>
        </p:txBody>
      </p:sp>
    </p:spTree>
    <p:extLst>
      <p:ext uri="{BB962C8B-B14F-4D97-AF65-F5344CB8AC3E}">
        <p14:creationId xmlns:p14="http://schemas.microsoft.com/office/powerpoint/2010/main" val="16764687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130</a:t>
            </a:fld>
            <a:endParaRPr lang="en-US"/>
          </a:p>
        </p:txBody>
      </p:sp>
    </p:spTree>
    <p:extLst>
      <p:ext uri="{BB962C8B-B14F-4D97-AF65-F5344CB8AC3E}">
        <p14:creationId xmlns:p14="http://schemas.microsoft.com/office/powerpoint/2010/main" val="19948763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131</a:t>
            </a:fld>
            <a:endParaRPr lang="en-US"/>
          </a:p>
        </p:txBody>
      </p:sp>
    </p:spTree>
    <p:extLst>
      <p:ext uri="{BB962C8B-B14F-4D97-AF65-F5344CB8AC3E}">
        <p14:creationId xmlns:p14="http://schemas.microsoft.com/office/powerpoint/2010/main" val="29622140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132</a:t>
            </a:fld>
            <a:endParaRPr lang="en-US"/>
          </a:p>
        </p:txBody>
      </p:sp>
    </p:spTree>
    <p:extLst>
      <p:ext uri="{BB962C8B-B14F-4D97-AF65-F5344CB8AC3E}">
        <p14:creationId xmlns:p14="http://schemas.microsoft.com/office/powerpoint/2010/main" val="16536198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133</a:t>
            </a:fld>
            <a:endParaRPr lang="en-US"/>
          </a:p>
        </p:txBody>
      </p:sp>
    </p:spTree>
    <p:extLst>
      <p:ext uri="{BB962C8B-B14F-4D97-AF65-F5344CB8AC3E}">
        <p14:creationId xmlns:p14="http://schemas.microsoft.com/office/powerpoint/2010/main" val="21002636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134</a:t>
            </a:fld>
            <a:endParaRPr lang="en-US"/>
          </a:p>
        </p:txBody>
      </p:sp>
    </p:spTree>
    <p:extLst>
      <p:ext uri="{BB962C8B-B14F-4D97-AF65-F5344CB8AC3E}">
        <p14:creationId xmlns:p14="http://schemas.microsoft.com/office/powerpoint/2010/main" val="3229982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135</a:t>
            </a:fld>
            <a:endParaRPr lang="en-US"/>
          </a:p>
        </p:txBody>
      </p:sp>
    </p:spTree>
    <p:extLst>
      <p:ext uri="{BB962C8B-B14F-4D97-AF65-F5344CB8AC3E}">
        <p14:creationId xmlns:p14="http://schemas.microsoft.com/office/powerpoint/2010/main" val="4158367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136</a:t>
            </a:fld>
            <a:endParaRPr lang="en-US"/>
          </a:p>
        </p:txBody>
      </p:sp>
    </p:spTree>
    <p:extLst>
      <p:ext uri="{BB962C8B-B14F-4D97-AF65-F5344CB8AC3E}">
        <p14:creationId xmlns:p14="http://schemas.microsoft.com/office/powerpoint/2010/main" val="35171057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137</a:t>
            </a:fld>
            <a:endParaRPr lang="en-US"/>
          </a:p>
        </p:txBody>
      </p:sp>
    </p:spTree>
    <p:extLst>
      <p:ext uri="{BB962C8B-B14F-4D97-AF65-F5344CB8AC3E}">
        <p14:creationId xmlns:p14="http://schemas.microsoft.com/office/powerpoint/2010/main" val="39981829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138</a:t>
            </a:fld>
            <a:endParaRPr lang="en-US"/>
          </a:p>
        </p:txBody>
      </p:sp>
    </p:spTree>
    <p:extLst>
      <p:ext uri="{BB962C8B-B14F-4D97-AF65-F5344CB8AC3E}">
        <p14:creationId xmlns:p14="http://schemas.microsoft.com/office/powerpoint/2010/main" val="17493849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139</a:t>
            </a:fld>
            <a:endParaRPr lang="en-US"/>
          </a:p>
        </p:txBody>
      </p:sp>
    </p:spTree>
    <p:extLst>
      <p:ext uri="{BB962C8B-B14F-4D97-AF65-F5344CB8AC3E}">
        <p14:creationId xmlns:p14="http://schemas.microsoft.com/office/powerpoint/2010/main" val="3525894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140</a:t>
            </a:fld>
            <a:endParaRPr lang="en-US"/>
          </a:p>
        </p:txBody>
      </p:sp>
    </p:spTree>
    <p:extLst>
      <p:ext uri="{BB962C8B-B14F-4D97-AF65-F5344CB8AC3E}">
        <p14:creationId xmlns:p14="http://schemas.microsoft.com/office/powerpoint/2010/main" val="16270341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141</a:t>
            </a:fld>
            <a:endParaRPr lang="en-US"/>
          </a:p>
        </p:txBody>
      </p:sp>
    </p:spTree>
    <p:extLst>
      <p:ext uri="{BB962C8B-B14F-4D97-AF65-F5344CB8AC3E}">
        <p14:creationId xmlns:p14="http://schemas.microsoft.com/office/powerpoint/2010/main" val="15223214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142</a:t>
            </a:fld>
            <a:endParaRPr lang="en-US"/>
          </a:p>
        </p:txBody>
      </p:sp>
    </p:spTree>
    <p:extLst>
      <p:ext uri="{BB962C8B-B14F-4D97-AF65-F5344CB8AC3E}">
        <p14:creationId xmlns:p14="http://schemas.microsoft.com/office/powerpoint/2010/main" val="3172940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143</a:t>
            </a:fld>
            <a:endParaRPr lang="en-US"/>
          </a:p>
        </p:txBody>
      </p:sp>
    </p:spTree>
    <p:extLst>
      <p:ext uri="{BB962C8B-B14F-4D97-AF65-F5344CB8AC3E}">
        <p14:creationId xmlns:p14="http://schemas.microsoft.com/office/powerpoint/2010/main" val="41037618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144</a:t>
            </a:fld>
            <a:endParaRPr lang="en-US"/>
          </a:p>
        </p:txBody>
      </p:sp>
    </p:spTree>
    <p:extLst>
      <p:ext uri="{BB962C8B-B14F-4D97-AF65-F5344CB8AC3E}">
        <p14:creationId xmlns:p14="http://schemas.microsoft.com/office/powerpoint/2010/main" val="17217361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145</a:t>
            </a:fld>
            <a:endParaRPr lang="en-US"/>
          </a:p>
        </p:txBody>
      </p:sp>
    </p:spTree>
    <p:extLst>
      <p:ext uri="{BB962C8B-B14F-4D97-AF65-F5344CB8AC3E}">
        <p14:creationId xmlns:p14="http://schemas.microsoft.com/office/powerpoint/2010/main" val="16526647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146</a:t>
            </a:fld>
            <a:endParaRPr lang="en-US"/>
          </a:p>
        </p:txBody>
      </p:sp>
    </p:spTree>
    <p:extLst>
      <p:ext uri="{BB962C8B-B14F-4D97-AF65-F5344CB8AC3E}">
        <p14:creationId xmlns:p14="http://schemas.microsoft.com/office/powerpoint/2010/main" val="2426178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147</a:t>
            </a:fld>
            <a:endParaRPr lang="en-US"/>
          </a:p>
        </p:txBody>
      </p:sp>
    </p:spTree>
    <p:extLst>
      <p:ext uri="{BB962C8B-B14F-4D97-AF65-F5344CB8AC3E}">
        <p14:creationId xmlns:p14="http://schemas.microsoft.com/office/powerpoint/2010/main" val="15777440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148</a:t>
            </a:fld>
            <a:endParaRPr lang="en-US"/>
          </a:p>
        </p:txBody>
      </p:sp>
    </p:spTree>
    <p:extLst>
      <p:ext uri="{BB962C8B-B14F-4D97-AF65-F5344CB8AC3E}">
        <p14:creationId xmlns:p14="http://schemas.microsoft.com/office/powerpoint/2010/main" val="23883816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149</a:t>
            </a:fld>
            <a:endParaRPr lang="en-US"/>
          </a:p>
        </p:txBody>
      </p:sp>
    </p:spTree>
    <p:extLst>
      <p:ext uri="{BB962C8B-B14F-4D97-AF65-F5344CB8AC3E}">
        <p14:creationId xmlns:p14="http://schemas.microsoft.com/office/powerpoint/2010/main" val="20983007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150</a:t>
            </a:fld>
            <a:endParaRPr lang="en-US"/>
          </a:p>
        </p:txBody>
      </p:sp>
    </p:spTree>
    <p:extLst>
      <p:ext uri="{BB962C8B-B14F-4D97-AF65-F5344CB8AC3E}">
        <p14:creationId xmlns:p14="http://schemas.microsoft.com/office/powerpoint/2010/main" val="38919194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151</a:t>
            </a:fld>
            <a:endParaRPr lang="en-US"/>
          </a:p>
        </p:txBody>
      </p:sp>
    </p:spTree>
    <p:extLst>
      <p:ext uri="{BB962C8B-B14F-4D97-AF65-F5344CB8AC3E}">
        <p14:creationId xmlns:p14="http://schemas.microsoft.com/office/powerpoint/2010/main" val="7616851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152</a:t>
            </a:fld>
            <a:endParaRPr lang="en-US"/>
          </a:p>
        </p:txBody>
      </p:sp>
    </p:spTree>
    <p:extLst>
      <p:ext uri="{BB962C8B-B14F-4D97-AF65-F5344CB8AC3E}">
        <p14:creationId xmlns:p14="http://schemas.microsoft.com/office/powerpoint/2010/main" val="19668381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153</a:t>
            </a:fld>
            <a:endParaRPr lang="en-US"/>
          </a:p>
        </p:txBody>
      </p:sp>
    </p:spTree>
    <p:extLst>
      <p:ext uri="{BB962C8B-B14F-4D97-AF65-F5344CB8AC3E}">
        <p14:creationId xmlns:p14="http://schemas.microsoft.com/office/powerpoint/2010/main" val="11594008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154</a:t>
            </a:fld>
            <a:endParaRPr lang="en-US"/>
          </a:p>
        </p:txBody>
      </p:sp>
    </p:spTree>
    <p:extLst>
      <p:ext uri="{BB962C8B-B14F-4D97-AF65-F5344CB8AC3E}">
        <p14:creationId xmlns:p14="http://schemas.microsoft.com/office/powerpoint/2010/main" val="24480393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155</a:t>
            </a:fld>
            <a:endParaRPr lang="en-US"/>
          </a:p>
        </p:txBody>
      </p:sp>
    </p:spTree>
    <p:extLst>
      <p:ext uri="{BB962C8B-B14F-4D97-AF65-F5344CB8AC3E}">
        <p14:creationId xmlns:p14="http://schemas.microsoft.com/office/powerpoint/2010/main" val="40256439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157</a:t>
            </a:fld>
            <a:endParaRPr lang="en-US"/>
          </a:p>
        </p:txBody>
      </p:sp>
    </p:spTree>
    <p:extLst>
      <p:ext uri="{BB962C8B-B14F-4D97-AF65-F5344CB8AC3E}">
        <p14:creationId xmlns:p14="http://schemas.microsoft.com/office/powerpoint/2010/main" val="208610696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158</a:t>
            </a:fld>
            <a:endParaRPr lang="en-US"/>
          </a:p>
        </p:txBody>
      </p:sp>
    </p:spTree>
    <p:extLst>
      <p:ext uri="{BB962C8B-B14F-4D97-AF65-F5344CB8AC3E}">
        <p14:creationId xmlns:p14="http://schemas.microsoft.com/office/powerpoint/2010/main" val="25498625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159</a:t>
            </a:fld>
            <a:endParaRPr lang="en-US"/>
          </a:p>
        </p:txBody>
      </p:sp>
    </p:spTree>
    <p:extLst>
      <p:ext uri="{BB962C8B-B14F-4D97-AF65-F5344CB8AC3E}">
        <p14:creationId xmlns:p14="http://schemas.microsoft.com/office/powerpoint/2010/main" val="119950427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160</a:t>
            </a:fld>
            <a:endParaRPr lang="en-US"/>
          </a:p>
        </p:txBody>
      </p:sp>
    </p:spTree>
    <p:extLst>
      <p:ext uri="{BB962C8B-B14F-4D97-AF65-F5344CB8AC3E}">
        <p14:creationId xmlns:p14="http://schemas.microsoft.com/office/powerpoint/2010/main" val="6097150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161</a:t>
            </a:fld>
            <a:endParaRPr lang="en-US"/>
          </a:p>
        </p:txBody>
      </p:sp>
    </p:spTree>
    <p:extLst>
      <p:ext uri="{BB962C8B-B14F-4D97-AF65-F5344CB8AC3E}">
        <p14:creationId xmlns:p14="http://schemas.microsoft.com/office/powerpoint/2010/main" val="28879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162</a:t>
            </a:fld>
            <a:endParaRPr lang="en-US"/>
          </a:p>
        </p:txBody>
      </p:sp>
    </p:spTree>
    <p:extLst>
      <p:ext uri="{BB962C8B-B14F-4D97-AF65-F5344CB8AC3E}">
        <p14:creationId xmlns:p14="http://schemas.microsoft.com/office/powerpoint/2010/main" val="42470564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163</a:t>
            </a:fld>
            <a:endParaRPr lang="en-US"/>
          </a:p>
        </p:txBody>
      </p:sp>
    </p:spTree>
    <p:extLst>
      <p:ext uri="{BB962C8B-B14F-4D97-AF65-F5344CB8AC3E}">
        <p14:creationId xmlns:p14="http://schemas.microsoft.com/office/powerpoint/2010/main" val="9664449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164</a:t>
            </a:fld>
            <a:endParaRPr lang="en-US"/>
          </a:p>
        </p:txBody>
      </p:sp>
    </p:spTree>
    <p:extLst>
      <p:ext uri="{BB962C8B-B14F-4D97-AF65-F5344CB8AC3E}">
        <p14:creationId xmlns:p14="http://schemas.microsoft.com/office/powerpoint/2010/main" val="23594940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165</a:t>
            </a:fld>
            <a:endParaRPr lang="en-US"/>
          </a:p>
        </p:txBody>
      </p:sp>
    </p:spTree>
    <p:extLst>
      <p:ext uri="{BB962C8B-B14F-4D97-AF65-F5344CB8AC3E}">
        <p14:creationId xmlns:p14="http://schemas.microsoft.com/office/powerpoint/2010/main" val="28200031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166</a:t>
            </a:fld>
            <a:endParaRPr lang="en-US"/>
          </a:p>
        </p:txBody>
      </p:sp>
    </p:spTree>
    <p:extLst>
      <p:ext uri="{BB962C8B-B14F-4D97-AF65-F5344CB8AC3E}">
        <p14:creationId xmlns:p14="http://schemas.microsoft.com/office/powerpoint/2010/main" val="22333743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167</a:t>
            </a:fld>
            <a:endParaRPr lang="en-US"/>
          </a:p>
        </p:txBody>
      </p:sp>
    </p:spTree>
    <p:extLst>
      <p:ext uri="{BB962C8B-B14F-4D97-AF65-F5344CB8AC3E}">
        <p14:creationId xmlns:p14="http://schemas.microsoft.com/office/powerpoint/2010/main" val="132112415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168</a:t>
            </a:fld>
            <a:endParaRPr lang="en-US"/>
          </a:p>
        </p:txBody>
      </p:sp>
    </p:spTree>
    <p:extLst>
      <p:ext uri="{BB962C8B-B14F-4D97-AF65-F5344CB8AC3E}">
        <p14:creationId xmlns:p14="http://schemas.microsoft.com/office/powerpoint/2010/main" val="412725471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169</a:t>
            </a:fld>
            <a:endParaRPr lang="en-US"/>
          </a:p>
        </p:txBody>
      </p:sp>
    </p:spTree>
    <p:extLst>
      <p:ext uri="{BB962C8B-B14F-4D97-AF65-F5344CB8AC3E}">
        <p14:creationId xmlns:p14="http://schemas.microsoft.com/office/powerpoint/2010/main" val="39763090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170</a:t>
            </a:fld>
            <a:endParaRPr lang="en-US"/>
          </a:p>
        </p:txBody>
      </p:sp>
    </p:spTree>
    <p:extLst>
      <p:ext uri="{BB962C8B-B14F-4D97-AF65-F5344CB8AC3E}">
        <p14:creationId xmlns:p14="http://schemas.microsoft.com/office/powerpoint/2010/main" val="30860190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171</a:t>
            </a:fld>
            <a:endParaRPr lang="en-US"/>
          </a:p>
        </p:txBody>
      </p:sp>
    </p:spTree>
    <p:extLst>
      <p:ext uri="{BB962C8B-B14F-4D97-AF65-F5344CB8AC3E}">
        <p14:creationId xmlns:p14="http://schemas.microsoft.com/office/powerpoint/2010/main" val="7152429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172</a:t>
            </a:fld>
            <a:endParaRPr lang="en-US"/>
          </a:p>
        </p:txBody>
      </p:sp>
    </p:spTree>
    <p:extLst>
      <p:ext uri="{BB962C8B-B14F-4D97-AF65-F5344CB8AC3E}">
        <p14:creationId xmlns:p14="http://schemas.microsoft.com/office/powerpoint/2010/main" val="10496124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173</a:t>
            </a:fld>
            <a:endParaRPr lang="en-US"/>
          </a:p>
        </p:txBody>
      </p:sp>
    </p:spTree>
    <p:extLst>
      <p:ext uri="{BB962C8B-B14F-4D97-AF65-F5344CB8AC3E}">
        <p14:creationId xmlns:p14="http://schemas.microsoft.com/office/powerpoint/2010/main" val="32571380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174</a:t>
            </a:fld>
            <a:endParaRPr lang="en-US"/>
          </a:p>
        </p:txBody>
      </p:sp>
    </p:spTree>
    <p:extLst>
      <p:ext uri="{BB962C8B-B14F-4D97-AF65-F5344CB8AC3E}">
        <p14:creationId xmlns:p14="http://schemas.microsoft.com/office/powerpoint/2010/main" val="25025471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175</a:t>
            </a:fld>
            <a:endParaRPr lang="en-US"/>
          </a:p>
        </p:txBody>
      </p:sp>
    </p:spTree>
    <p:extLst>
      <p:ext uri="{BB962C8B-B14F-4D97-AF65-F5344CB8AC3E}">
        <p14:creationId xmlns:p14="http://schemas.microsoft.com/office/powerpoint/2010/main" val="17781803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176</a:t>
            </a:fld>
            <a:endParaRPr lang="en-US"/>
          </a:p>
        </p:txBody>
      </p:sp>
    </p:spTree>
    <p:extLst>
      <p:ext uri="{BB962C8B-B14F-4D97-AF65-F5344CB8AC3E}">
        <p14:creationId xmlns:p14="http://schemas.microsoft.com/office/powerpoint/2010/main" val="344661088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177</a:t>
            </a:fld>
            <a:endParaRPr lang="en-US"/>
          </a:p>
        </p:txBody>
      </p:sp>
    </p:spTree>
    <p:extLst>
      <p:ext uri="{BB962C8B-B14F-4D97-AF65-F5344CB8AC3E}">
        <p14:creationId xmlns:p14="http://schemas.microsoft.com/office/powerpoint/2010/main" val="33758572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178</a:t>
            </a:fld>
            <a:endParaRPr lang="en-US"/>
          </a:p>
        </p:txBody>
      </p:sp>
    </p:spTree>
    <p:extLst>
      <p:ext uri="{BB962C8B-B14F-4D97-AF65-F5344CB8AC3E}">
        <p14:creationId xmlns:p14="http://schemas.microsoft.com/office/powerpoint/2010/main" val="228048658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179</a:t>
            </a:fld>
            <a:endParaRPr lang="en-US"/>
          </a:p>
        </p:txBody>
      </p:sp>
    </p:spTree>
    <p:extLst>
      <p:ext uri="{BB962C8B-B14F-4D97-AF65-F5344CB8AC3E}">
        <p14:creationId xmlns:p14="http://schemas.microsoft.com/office/powerpoint/2010/main" val="178984931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180</a:t>
            </a:fld>
            <a:endParaRPr lang="en-US"/>
          </a:p>
        </p:txBody>
      </p:sp>
    </p:spTree>
    <p:extLst>
      <p:ext uri="{BB962C8B-B14F-4D97-AF65-F5344CB8AC3E}">
        <p14:creationId xmlns:p14="http://schemas.microsoft.com/office/powerpoint/2010/main" val="315457318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181</a:t>
            </a:fld>
            <a:endParaRPr lang="en-US"/>
          </a:p>
        </p:txBody>
      </p:sp>
    </p:spTree>
    <p:extLst>
      <p:ext uri="{BB962C8B-B14F-4D97-AF65-F5344CB8AC3E}">
        <p14:creationId xmlns:p14="http://schemas.microsoft.com/office/powerpoint/2010/main" val="92584092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182</a:t>
            </a:fld>
            <a:endParaRPr lang="en-US"/>
          </a:p>
        </p:txBody>
      </p:sp>
    </p:spTree>
    <p:extLst>
      <p:ext uri="{BB962C8B-B14F-4D97-AF65-F5344CB8AC3E}">
        <p14:creationId xmlns:p14="http://schemas.microsoft.com/office/powerpoint/2010/main" val="20078637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183</a:t>
            </a:fld>
            <a:endParaRPr lang="en-US"/>
          </a:p>
        </p:txBody>
      </p:sp>
    </p:spTree>
    <p:extLst>
      <p:ext uri="{BB962C8B-B14F-4D97-AF65-F5344CB8AC3E}">
        <p14:creationId xmlns:p14="http://schemas.microsoft.com/office/powerpoint/2010/main" val="125896922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184</a:t>
            </a:fld>
            <a:endParaRPr lang="en-US"/>
          </a:p>
        </p:txBody>
      </p:sp>
    </p:spTree>
    <p:extLst>
      <p:ext uri="{BB962C8B-B14F-4D97-AF65-F5344CB8AC3E}">
        <p14:creationId xmlns:p14="http://schemas.microsoft.com/office/powerpoint/2010/main" val="4535068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185</a:t>
            </a:fld>
            <a:endParaRPr lang="en-US"/>
          </a:p>
        </p:txBody>
      </p:sp>
    </p:spTree>
    <p:extLst>
      <p:ext uri="{BB962C8B-B14F-4D97-AF65-F5344CB8AC3E}">
        <p14:creationId xmlns:p14="http://schemas.microsoft.com/office/powerpoint/2010/main" val="232986061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186</a:t>
            </a:fld>
            <a:endParaRPr lang="en-US"/>
          </a:p>
        </p:txBody>
      </p:sp>
    </p:spTree>
    <p:extLst>
      <p:ext uri="{BB962C8B-B14F-4D97-AF65-F5344CB8AC3E}">
        <p14:creationId xmlns:p14="http://schemas.microsoft.com/office/powerpoint/2010/main" val="51171956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187</a:t>
            </a:fld>
            <a:endParaRPr lang="en-US"/>
          </a:p>
        </p:txBody>
      </p:sp>
    </p:spTree>
    <p:extLst>
      <p:ext uri="{BB962C8B-B14F-4D97-AF65-F5344CB8AC3E}">
        <p14:creationId xmlns:p14="http://schemas.microsoft.com/office/powerpoint/2010/main" val="388244442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188</a:t>
            </a:fld>
            <a:endParaRPr lang="en-US"/>
          </a:p>
        </p:txBody>
      </p:sp>
    </p:spTree>
    <p:extLst>
      <p:ext uri="{BB962C8B-B14F-4D97-AF65-F5344CB8AC3E}">
        <p14:creationId xmlns:p14="http://schemas.microsoft.com/office/powerpoint/2010/main" val="39701704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189</a:t>
            </a:fld>
            <a:endParaRPr lang="en-US"/>
          </a:p>
        </p:txBody>
      </p:sp>
    </p:spTree>
    <p:extLst>
      <p:ext uri="{BB962C8B-B14F-4D97-AF65-F5344CB8AC3E}">
        <p14:creationId xmlns:p14="http://schemas.microsoft.com/office/powerpoint/2010/main" val="44021145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190</a:t>
            </a:fld>
            <a:endParaRPr lang="en-US"/>
          </a:p>
        </p:txBody>
      </p:sp>
    </p:spTree>
    <p:extLst>
      <p:ext uri="{BB962C8B-B14F-4D97-AF65-F5344CB8AC3E}">
        <p14:creationId xmlns:p14="http://schemas.microsoft.com/office/powerpoint/2010/main" val="29521567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191</a:t>
            </a:fld>
            <a:endParaRPr lang="en-US"/>
          </a:p>
        </p:txBody>
      </p:sp>
    </p:spTree>
    <p:extLst>
      <p:ext uri="{BB962C8B-B14F-4D97-AF65-F5344CB8AC3E}">
        <p14:creationId xmlns:p14="http://schemas.microsoft.com/office/powerpoint/2010/main" val="357538862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192</a:t>
            </a:fld>
            <a:endParaRPr lang="en-US"/>
          </a:p>
        </p:txBody>
      </p:sp>
    </p:spTree>
    <p:extLst>
      <p:ext uri="{BB962C8B-B14F-4D97-AF65-F5344CB8AC3E}">
        <p14:creationId xmlns:p14="http://schemas.microsoft.com/office/powerpoint/2010/main" val="33040386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193</a:t>
            </a:fld>
            <a:endParaRPr lang="en-US"/>
          </a:p>
        </p:txBody>
      </p:sp>
    </p:spTree>
    <p:extLst>
      <p:ext uri="{BB962C8B-B14F-4D97-AF65-F5344CB8AC3E}">
        <p14:creationId xmlns:p14="http://schemas.microsoft.com/office/powerpoint/2010/main" val="74299596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194</a:t>
            </a:fld>
            <a:endParaRPr lang="en-US"/>
          </a:p>
        </p:txBody>
      </p:sp>
    </p:spTree>
    <p:extLst>
      <p:ext uri="{BB962C8B-B14F-4D97-AF65-F5344CB8AC3E}">
        <p14:creationId xmlns:p14="http://schemas.microsoft.com/office/powerpoint/2010/main" val="202657825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195</a:t>
            </a:fld>
            <a:endParaRPr lang="en-US"/>
          </a:p>
        </p:txBody>
      </p:sp>
    </p:spTree>
    <p:extLst>
      <p:ext uri="{BB962C8B-B14F-4D97-AF65-F5344CB8AC3E}">
        <p14:creationId xmlns:p14="http://schemas.microsoft.com/office/powerpoint/2010/main" val="415251622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196</a:t>
            </a:fld>
            <a:endParaRPr lang="en-US"/>
          </a:p>
        </p:txBody>
      </p:sp>
    </p:spTree>
    <p:extLst>
      <p:ext uri="{BB962C8B-B14F-4D97-AF65-F5344CB8AC3E}">
        <p14:creationId xmlns:p14="http://schemas.microsoft.com/office/powerpoint/2010/main" val="354888083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197</a:t>
            </a:fld>
            <a:endParaRPr lang="en-US"/>
          </a:p>
        </p:txBody>
      </p:sp>
    </p:spTree>
    <p:extLst>
      <p:ext uri="{BB962C8B-B14F-4D97-AF65-F5344CB8AC3E}">
        <p14:creationId xmlns:p14="http://schemas.microsoft.com/office/powerpoint/2010/main" val="200872415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198</a:t>
            </a:fld>
            <a:endParaRPr lang="en-US"/>
          </a:p>
        </p:txBody>
      </p:sp>
    </p:spTree>
    <p:extLst>
      <p:ext uri="{BB962C8B-B14F-4D97-AF65-F5344CB8AC3E}">
        <p14:creationId xmlns:p14="http://schemas.microsoft.com/office/powerpoint/2010/main" val="366114269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199</a:t>
            </a:fld>
            <a:endParaRPr lang="en-US"/>
          </a:p>
        </p:txBody>
      </p:sp>
    </p:spTree>
    <p:extLst>
      <p:ext uri="{BB962C8B-B14F-4D97-AF65-F5344CB8AC3E}">
        <p14:creationId xmlns:p14="http://schemas.microsoft.com/office/powerpoint/2010/main" val="232977288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200</a:t>
            </a:fld>
            <a:endParaRPr lang="en-US"/>
          </a:p>
        </p:txBody>
      </p:sp>
    </p:spTree>
    <p:extLst>
      <p:ext uri="{BB962C8B-B14F-4D97-AF65-F5344CB8AC3E}">
        <p14:creationId xmlns:p14="http://schemas.microsoft.com/office/powerpoint/2010/main" val="416548658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201</a:t>
            </a:fld>
            <a:endParaRPr lang="en-US"/>
          </a:p>
        </p:txBody>
      </p:sp>
    </p:spTree>
    <p:extLst>
      <p:ext uri="{BB962C8B-B14F-4D97-AF65-F5344CB8AC3E}">
        <p14:creationId xmlns:p14="http://schemas.microsoft.com/office/powerpoint/2010/main" val="38276894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202</a:t>
            </a:fld>
            <a:endParaRPr lang="en-US"/>
          </a:p>
        </p:txBody>
      </p:sp>
    </p:spTree>
    <p:extLst>
      <p:ext uri="{BB962C8B-B14F-4D97-AF65-F5344CB8AC3E}">
        <p14:creationId xmlns:p14="http://schemas.microsoft.com/office/powerpoint/2010/main" val="301883867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203</a:t>
            </a:fld>
            <a:endParaRPr lang="en-US"/>
          </a:p>
        </p:txBody>
      </p:sp>
    </p:spTree>
    <p:extLst>
      <p:ext uri="{BB962C8B-B14F-4D97-AF65-F5344CB8AC3E}">
        <p14:creationId xmlns:p14="http://schemas.microsoft.com/office/powerpoint/2010/main" val="129473427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204</a:t>
            </a:fld>
            <a:endParaRPr lang="en-US"/>
          </a:p>
        </p:txBody>
      </p:sp>
    </p:spTree>
    <p:extLst>
      <p:ext uri="{BB962C8B-B14F-4D97-AF65-F5344CB8AC3E}">
        <p14:creationId xmlns:p14="http://schemas.microsoft.com/office/powerpoint/2010/main" val="16376242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205</a:t>
            </a:fld>
            <a:endParaRPr lang="en-US"/>
          </a:p>
        </p:txBody>
      </p:sp>
    </p:spTree>
    <p:extLst>
      <p:ext uri="{BB962C8B-B14F-4D97-AF65-F5344CB8AC3E}">
        <p14:creationId xmlns:p14="http://schemas.microsoft.com/office/powerpoint/2010/main" val="22405508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206</a:t>
            </a:fld>
            <a:endParaRPr lang="en-US"/>
          </a:p>
        </p:txBody>
      </p:sp>
    </p:spTree>
    <p:extLst>
      <p:ext uri="{BB962C8B-B14F-4D97-AF65-F5344CB8AC3E}">
        <p14:creationId xmlns:p14="http://schemas.microsoft.com/office/powerpoint/2010/main" val="29970521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207</a:t>
            </a:fld>
            <a:endParaRPr lang="en-US"/>
          </a:p>
        </p:txBody>
      </p:sp>
    </p:spTree>
    <p:extLst>
      <p:ext uri="{BB962C8B-B14F-4D97-AF65-F5344CB8AC3E}">
        <p14:creationId xmlns:p14="http://schemas.microsoft.com/office/powerpoint/2010/main" val="132302305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208</a:t>
            </a:fld>
            <a:endParaRPr lang="en-US"/>
          </a:p>
        </p:txBody>
      </p:sp>
    </p:spTree>
    <p:extLst>
      <p:ext uri="{BB962C8B-B14F-4D97-AF65-F5344CB8AC3E}">
        <p14:creationId xmlns:p14="http://schemas.microsoft.com/office/powerpoint/2010/main" val="141996885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209</a:t>
            </a:fld>
            <a:endParaRPr lang="en-US"/>
          </a:p>
        </p:txBody>
      </p:sp>
    </p:spTree>
    <p:extLst>
      <p:ext uri="{BB962C8B-B14F-4D97-AF65-F5344CB8AC3E}">
        <p14:creationId xmlns:p14="http://schemas.microsoft.com/office/powerpoint/2010/main" val="285834219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210</a:t>
            </a:fld>
            <a:endParaRPr lang="en-US"/>
          </a:p>
        </p:txBody>
      </p:sp>
    </p:spTree>
    <p:extLst>
      <p:ext uri="{BB962C8B-B14F-4D97-AF65-F5344CB8AC3E}">
        <p14:creationId xmlns:p14="http://schemas.microsoft.com/office/powerpoint/2010/main" val="134455088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211</a:t>
            </a:fld>
            <a:endParaRPr lang="en-US"/>
          </a:p>
        </p:txBody>
      </p:sp>
    </p:spTree>
    <p:extLst>
      <p:ext uri="{BB962C8B-B14F-4D97-AF65-F5344CB8AC3E}">
        <p14:creationId xmlns:p14="http://schemas.microsoft.com/office/powerpoint/2010/main" val="350318996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212</a:t>
            </a:fld>
            <a:endParaRPr lang="en-US"/>
          </a:p>
        </p:txBody>
      </p:sp>
    </p:spTree>
    <p:extLst>
      <p:ext uri="{BB962C8B-B14F-4D97-AF65-F5344CB8AC3E}">
        <p14:creationId xmlns:p14="http://schemas.microsoft.com/office/powerpoint/2010/main" val="162184029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213</a:t>
            </a:fld>
            <a:endParaRPr lang="en-US"/>
          </a:p>
        </p:txBody>
      </p:sp>
    </p:spTree>
    <p:extLst>
      <p:ext uri="{BB962C8B-B14F-4D97-AF65-F5344CB8AC3E}">
        <p14:creationId xmlns:p14="http://schemas.microsoft.com/office/powerpoint/2010/main" val="82479633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214</a:t>
            </a:fld>
            <a:endParaRPr lang="en-US"/>
          </a:p>
        </p:txBody>
      </p:sp>
    </p:spTree>
    <p:extLst>
      <p:ext uri="{BB962C8B-B14F-4D97-AF65-F5344CB8AC3E}">
        <p14:creationId xmlns:p14="http://schemas.microsoft.com/office/powerpoint/2010/main" val="219556065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215</a:t>
            </a:fld>
            <a:endParaRPr lang="en-US"/>
          </a:p>
        </p:txBody>
      </p:sp>
    </p:spTree>
    <p:extLst>
      <p:ext uri="{BB962C8B-B14F-4D97-AF65-F5344CB8AC3E}">
        <p14:creationId xmlns:p14="http://schemas.microsoft.com/office/powerpoint/2010/main" val="5586078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216</a:t>
            </a:fld>
            <a:endParaRPr lang="en-US"/>
          </a:p>
        </p:txBody>
      </p:sp>
    </p:spTree>
    <p:extLst>
      <p:ext uri="{BB962C8B-B14F-4D97-AF65-F5344CB8AC3E}">
        <p14:creationId xmlns:p14="http://schemas.microsoft.com/office/powerpoint/2010/main" val="370838452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217</a:t>
            </a:fld>
            <a:endParaRPr lang="en-US"/>
          </a:p>
        </p:txBody>
      </p:sp>
    </p:spTree>
    <p:extLst>
      <p:ext uri="{BB962C8B-B14F-4D97-AF65-F5344CB8AC3E}">
        <p14:creationId xmlns:p14="http://schemas.microsoft.com/office/powerpoint/2010/main" val="293944466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218</a:t>
            </a:fld>
            <a:endParaRPr lang="en-US"/>
          </a:p>
        </p:txBody>
      </p:sp>
    </p:spTree>
    <p:extLst>
      <p:ext uri="{BB962C8B-B14F-4D97-AF65-F5344CB8AC3E}">
        <p14:creationId xmlns:p14="http://schemas.microsoft.com/office/powerpoint/2010/main" val="4880409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219</a:t>
            </a:fld>
            <a:endParaRPr lang="en-US"/>
          </a:p>
        </p:txBody>
      </p:sp>
    </p:spTree>
    <p:extLst>
      <p:ext uri="{BB962C8B-B14F-4D97-AF65-F5344CB8AC3E}">
        <p14:creationId xmlns:p14="http://schemas.microsoft.com/office/powerpoint/2010/main" val="194285741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220</a:t>
            </a:fld>
            <a:endParaRPr lang="en-US"/>
          </a:p>
        </p:txBody>
      </p:sp>
    </p:spTree>
    <p:extLst>
      <p:ext uri="{BB962C8B-B14F-4D97-AF65-F5344CB8AC3E}">
        <p14:creationId xmlns:p14="http://schemas.microsoft.com/office/powerpoint/2010/main" val="343864967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221</a:t>
            </a:fld>
            <a:endParaRPr lang="en-US"/>
          </a:p>
        </p:txBody>
      </p:sp>
    </p:spTree>
    <p:extLst>
      <p:ext uri="{BB962C8B-B14F-4D97-AF65-F5344CB8AC3E}">
        <p14:creationId xmlns:p14="http://schemas.microsoft.com/office/powerpoint/2010/main" val="81133064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222</a:t>
            </a:fld>
            <a:endParaRPr lang="en-US"/>
          </a:p>
        </p:txBody>
      </p:sp>
    </p:spTree>
    <p:extLst>
      <p:ext uri="{BB962C8B-B14F-4D97-AF65-F5344CB8AC3E}">
        <p14:creationId xmlns:p14="http://schemas.microsoft.com/office/powerpoint/2010/main" val="254749101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223</a:t>
            </a:fld>
            <a:endParaRPr lang="en-US"/>
          </a:p>
        </p:txBody>
      </p:sp>
    </p:spTree>
    <p:extLst>
      <p:ext uri="{BB962C8B-B14F-4D97-AF65-F5344CB8AC3E}">
        <p14:creationId xmlns:p14="http://schemas.microsoft.com/office/powerpoint/2010/main" val="345411250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224</a:t>
            </a:fld>
            <a:endParaRPr lang="en-US"/>
          </a:p>
        </p:txBody>
      </p:sp>
    </p:spTree>
    <p:extLst>
      <p:ext uri="{BB962C8B-B14F-4D97-AF65-F5344CB8AC3E}">
        <p14:creationId xmlns:p14="http://schemas.microsoft.com/office/powerpoint/2010/main" val="380228698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225</a:t>
            </a:fld>
            <a:endParaRPr lang="en-US"/>
          </a:p>
        </p:txBody>
      </p:sp>
    </p:spTree>
    <p:extLst>
      <p:ext uri="{BB962C8B-B14F-4D97-AF65-F5344CB8AC3E}">
        <p14:creationId xmlns:p14="http://schemas.microsoft.com/office/powerpoint/2010/main" val="318250055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226</a:t>
            </a:fld>
            <a:endParaRPr lang="en-US"/>
          </a:p>
        </p:txBody>
      </p:sp>
    </p:spTree>
    <p:extLst>
      <p:ext uri="{BB962C8B-B14F-4D97-AF65-F5344CB8AC3E}">
        <p14:creationId xmlns:p14="http://schemas.microsoft.com/office/powerpoint/2010/main" val="324404714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227</a:t>
            </a:fld>
            <a:endParaRPr lang="en-US"/>
          </a:p>
        </p:txBody>
      </p:sp>
    </p:spTree>
    <p:extLst>
      <p:ext uri="{BB962C8B-B14F-4D97-AF65-F5344CB8AC3E}">
        <p14:creationId xmlns:p14="http://schemas.microsoft.com/office/powerpoint/2010/main" val="213633356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228</a:t>
            </a:fld>
            <a:endParaRPr lang="en-US"/>
          </a:p>
        </p:txBody>
      </p:sp>
    </p:spTree>
    <p:extLst>
      <p:ext uri="{BB962C8B-B14F-4D97-AF65-F5344CB8AC3E}">
        <p14:creationId xmlns:p14="http://schemas.microsoft.com/office/powerpoint/2010/main" val="239534355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229</a:t>
            </a:fld>
            <a:endParaRPr lang="en-US"/>
          </a:p>
        </p:txBody>
      </p:sp>
    </p:spTree>
    <p:extLst>
      <p:ext uri="{BB962C8B-B14F-4D97-AF65-F5344CB8AC3E}">
        <p14:creationId xmlns:p14="http://schemas.microsoft.com/office/powerpoint/2010/main" val="275816963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230</a:t>
            </a:fld>
            <a:endParaRPr lang="en-US"/>
          </a:p>
        </p:txBody>
      </p:sp>
    </p:spTree>
    <p:extLst>
      <p:ext uri="{BB962C8B-B14F-4D97-AF65-F5344CB8AC3E}">
        <p14:creationId xmlns:p14="http://schemas.microsoft.com/office/powerpoint/2010/main" val="417759639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231</a:t>
            </a:fld>
            <a:endParaRPr lang="en-US"/>
          </a:p>
        </p:txBody>
      </p:sp>
    </p:spTree>
    <p:extLst>
      <p:ext uri="{BB962C8B-B14F-4D97-AF65-F5344CB8AC3E}">
        <p14:creationId xmlns:p14="http://schemas.microsoft.com/office/powerpoint/2010/main" val="215590672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232</a:t>
            </a:fld>
            <a:endParaRPr lang="en-US"/>
          </a:p>
        </p:txBody>
      </p:sp>
    </p:spTree>
    <p:extLst>
      <p:ext uri="{BB962C8B-B14F-4D97-AF65-F5344CB8AC3E}">
        <p14:creationId xmlns:p14="http://schemas.microsoft.com/office/powerpoint/2010/main" val="92644767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233</a:t>
            </a:fld>
            <a:endParaRPr lang="en-US"/>
          </a:p>
        </p:txBody>
      </p:sp>
    </p:spTree>
    <p:extLst>
      <p:ext uri="{BB962C8B-B14F-4D97-AF65-F5344CB8AC3E}">
        <p14:creationId xmlns:p14="http://schemas.microsoft.com/office/powerpoint/2010/main" val="3642536316"/>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234</a:t>
            </a:fld>
            <a:endParaRPr lang="en-US"/>
          </a:p>
        </p:txBody>
      </p:sp>
    </p:spTree>
    <p:extLst>
      <p:ext uri="{BB962C8B-B14F-4D97-AF65-F5344CB8AC3E}">
        <p14:creationId xmlns:p14="http://schemas.microsoft.com/office/powerpoint/2010/main" val="220970703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235</a:t>
            </a:fld>
            <a:endParaRPr lang="en-US"/>
          </a:p>
        </p:txBody>
      </p:sp>
    </p:spTree>
    <p:extLst>
      <p:ext uri="{BB962C8B-B14F-4D97-AF65-F5344CB8AC3E}">
        <p14:creationId xmlns:p14="http://schemas.microsoft.com/office/powerpoint/2010/main" val="2464300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236</a:t>
            </a:fld>
            <a:endParaRPr lang="en-US"/>
          </a:p>
        </p:txBody>
      </p:sp>
    </p:spTree>
    <p:extLst>
      <p:ext uri="{BB962C8B-B14F-4D97-AF65-F5344CB8AC3E}">
        <p14:creationId xmlns:p14="http://schemas.microsoft.com/office/powerpoint/2010/main" val="328958346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237</a:t>
            </a:fld>
            <a:endParaRPr lang="en-US"/>
          </a:p>
        </p:txBody>
      </p:sp>
    </p:spTree>
    <p:extLst>
      <p:ext uri="{BB962C8B-B14F-4D97-AF65-F5344CB8AC3E}">
        <p14:creationId xmlns:p14="http://schemas.microsoft.com/office/powerpoint/2010/main" val="308919804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238</a:t>
            </a:fld>
            <a:endParaRPr lang="en-US"/>
          </a:p>
        </p:txBody>
      </p:sp>
    </p:spTree>
    <p:extLst>
      <p:ext uri="{BB962C8B-B14F-4D97-AF65-F5344CB8AC3E}">
        <p14:creationId xmlns:p14="http://schemas.microsoft.com/office/powerpoint/2010/main" val="20457467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239</a:t>
            </a:fld>
            <a:endParaRPr lang="en-US"/>
          </a:p>
        </p:txBody>
      </p:sp>
    </p:spTree>
    <p:extLst>
      <p:ext uri="{BB962C8B-B14F-4D97-AF65-F5344CB8AC3E}">
        <p14:creationId xmlns:p14="http://schemas.microsoft.com/office/powerpoint/2010/main" val="174629601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240</a:t>
            </a:fld>
            <a:endParaRPr lang="en-US"/>
          </a:p>
        </p:txBody>
      </p:sp>
    </p:spTree>
    <p:extLst>
      <p:ext uri="{BB962C8B-B14F-4D97-AF65-F5344CB8AC3E}">
        <p14:creationId xmlns:p14="http://schemas.microsoft.com/office/powerpoint/2010/main" val="27470628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241</a:t>
            </a:fld>
            <a:endParaRPr lang="en-US"/>
          </a:p>
        </p:txBody>
      </p:sp>
    </p:spTree>
    <p:extLst>
      <p:ext uri="{BB962C8B-B14F-4D97-AF65-F5344CB8AC3E}">
        <p14:creationId xmlns:p14="http://schemas.microsoft.com/office/powerpoint/2010/main" val="2852884925"/>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242</a:t>
            </a:fld>
            <a:endParaRPr lang="en-US"/>
          </a:p>
        </p:txBody>
      </p:sp>
    </p:spTree>
    <p:extLst>
      <p:ext uri="{BB962C8B-B14F-4D97-AF65-F5344CB8AC3E}">
        <p14:creationId xmlns:p14="http://schemas.microsoft.com/office/powerpoint/2010/main" val="359576974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243</a:t>
            </a:fld>
            <a:endParaRPr lang="en-US"/>
          </a:p>
        </p:txBody>
      </p:sp>
    </p:spTree>
    <p:extLst>
      <p:ext uri="{BB962C8B-B14F-4D97-AF65-F5344CB8AC3E}">
        <p14:creationId xmlns:p14="http://schemas.microsoft.com/office/powerpoint/2010/main" val="1711355982"/>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smtClean="0">
                <a:solidFill>
                  <a:schemeClr val="tx1"/>
                </a:solidFill>
                <a:effectLst/>
                <a:latin typeface="+mn-lt"/>
                <a:ea typeface="+mn-ea"/>
                <a:cs typeface="+mn-cs"/>
              </a:rPr>
              <a:t>Rationale:</a:t>
            </a:r>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r>
              <a:rPr lang="en-GB" sz="1200" b="1" i="0" kern="1200" dirty="0" smtClean="0">
                <a:solidFill>
                  <a:schemeClr val="tx1"/>
                </a:solidFill>
                <a:effectLst/>
                <a:latin typeface="+mn-lt"/>
                <a:ea typeface="+mn-ea"/>
                <a:cs typeface="+mn-cs"/>
              </a:rPr>
              <a:t>Healthcare providers may be found guilty of negligence, specifically assault and battery, if they carry out a treatment without the client’s consent. The client’s condition is stable, so option A is not a valid rationale. Advanced age does not automatically authorize the son to make all decisions for his mother, and there is no evidence that the client is mentally incompetent. Although option C may have been upheld in the past, when paternalistic medical practice was common, today’s courts are unlikely to accept it.</a:t>
            </a:r>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244</a:t>
            </a:fld>
            <a:endParaRPr lang="en-US"/>
          </a:p>
        </p:txBody>
      </p:sp>
    </p:spTree>
    <p:extLst>
      <p:ext uri="{BB962C8B-B14F-4D97-AF65-F5344CB8AC3E}">
        <p14:creationId xmlns:p14="http://schemas.microsoft.com/office/powerpoint/2010/main" val="447250916"/>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smtClean="0">
                <a:solidFill>
                  <a:schemeClr val="tx1"/>
                </a:solidFill>
                <a:effectLst/>
                <a:latin typeface="+mn-lt"/>
                <a:ea typeface="+mn-ea"/>
                <a:cs typeface="+mn-cs"/>
              </a:rPr>
              <a:t>Rationale:</a:t>
            </a:r>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r>
              <a:rPr lang="en-GB" sz="1200" b="1" i="0" kern="1200" dirty="0" smtClean="0">
                <a:solidFill>
                  <a:schemeClr val="tx1"/>
                </a:solidFill>
                <a:effectLst/>
                <a:latin typeface="+mn-lt"/>
                <a:ea typeface="+mn-ea"/>
                <a:cs typeface="+mn-cs"/>
              </a:rPr>
              <a:t>Healthcare providers may be found guilty of negligence, specifically assault and battery, if they carry out a treatment without the client’s consent. The client’s condition is stable, so option A is not a valid rationale. Advanced age does not automatically authorize the son to make all decisions for his mother, and there is no evidence that the client is mentally incompetent. Although option C may have been upheld in the past, when paternalistic medical practice was common, today’s courts are unlikely to accept it.</a:t>
            </a:r>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245</a:t>
            </a:fld>
            <a:endParaRPr lang="en-US"/>
          </a:p>
        </p:txBody>
      </p:sp>
    </p:spTree>
    <p:extLst>
      <p:ext uri="{BB962C8B-B14F-4D97-AF65-F5344CB8AC3E}">
        <p14:creationId xmlns:p14="http://schemas.microsoft.com/office/powerpoint/2010/main" val="1587708093"/>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smtClean="0">
                <a:solidFill>
                  <a:schemeClr val="tx1"/>
                </a:solidFill>
                <a:effectLst/>
                <a:latin typeface="+mn-lt"/>
                <a:ea typeface="+mn-ea"/>
                <a:cs typeface="+mn-cs"/>
              </a:rPr>
              <a:t>Rationale:</a:t>
            </a:r>
            <a:r>
              <a:rPr lang="en-GB" dirty="0" smtClean="0"/>
              <a:t/>
            </a:r>
            <a:br>
              <a:rPr lang="en-GB" dirty="0" smtClean="0"/>
            </a:br>
            <a:r>
              <a:rPr lang="en-GB" sz="1200" b="1" i="0" kern="1200" dirty="0" smtClean="0">
                <a:solidFill>
                  <a:schemeClr val="tx1"/>
                </a:solidFill>
                <a:effectLst/>
                <a:latin typeface="+mn-lt"/>
                <a:ea typeface="+mn-ea"/>
                <a:cs typeface="+mn-cs"/>
              </a:rPr>
              <a:t>A client experiencing </a:t>
            </a:r>
            <a:r>
              <a:rPr lang="en-GB" sz="1200" b="1" i="0" kern="1200" dirty="0" err="1" smtClean="0">
                <a:solidFill>
                  <a:schemeClr val="tx1"/>
                </a:solidFill>
                <a:effectLst/>
                <a:latin typeface="+mn-lt"/>
                <a:ea typeface="+mn-ea"/>
                <a:cs typeface="+mn-cs"/>
              </a:rPr>
              <a:t>hypoglycemia</a:t>
            </a:r>
            <a:r>
              <a:rPr lang="en-GB" sz="1200" b="1" i="0" kern="1200" dirty="0" smtClean="0">
                <a:solidFill>
                  <a:schemeClr val="tx1"/>
                </a:solidFill>
                <a:effectLst/>
                <a:latin typeface="+mn-lt"/>
                <a:ea typeface="+mn-ea"/>
                <a:cs typeface="+mn-cs"/>
              </a:rPr>
              <a:t> would likely do so when insulin is peaking, in this case within 4 hours of a dose of regular insulin. </a:t>
            </a:r>
            <a:r>
              <a:rPr lang="en-GB" sz="1200" b="1" i="0" kern="1200" dirty="0" err="1" smtClean="0">
                <a:solidFill>
                  <a:schemeClr val="tx1"/>
                </a:solidFill>
                <a:effectLst/>
                <a:latin typeface="+mn-lt"/>
                <a:ea typeface="+mn-ea"/>
                <a:cs typeface="+mn-cs"/>
              </a:rPr>
              <a:t>Hypoglycemia</a:t>
            </a:r>
            <a:r>
              <a:rPr lang="en-GB" sz="1200" b="1" i="0" kern="1200" dirty="0" smtClean="0">
                <a:solidFill>
                  <a:schemeClr val="tx1"/>
                </a:solidFill>
                <a:effectLst/>
                <a:latin typeface="+mn-lt"/>
                <a:ea typeface="+mn-ea"/>
                <a:cs typeface="+mn-cs"/>
              </a:rPr>
              <a:t> is treated by providing a source of glucose, skim milk. It would be necessary to contact the rapid response team or the healthcare provider if the client was unable to swallow, or if the client did not respond to the source of carbohydrates provided. Additional insulin would worse the client’s </a:t>
            </a:r>
            <a:r>
              <a:rPr lang="en-GB" sz="1200" b="1" i="0" kern="1200" dirty="0" err="1" smtClean="0">
                <a:solidFill>
                  <a:schemeClr val="tx1"/>
                </a:solidFill>
                <a:effectLst/>
                <a:latin typeface="+mn-lt"/>
                <a:ea typeface="+mn-ea"/>
                <a:cs typeface="+mn-cs"/>
              </a:rPr>
              <a:t>hypoglycemia</a:t>
            </a:r>
            <a:r>
              <a:rPr lang="en-GB" sz="1200" b="1"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246</a:t>
            </a:fld>
            <a:endParaRPr lang="en-US"/>
          </a:p>
        </p:txBody>
      </p:sp>
    </p:spTree>
    <p:extLst>
      <p:ext uri="{BB962C8B-B14F-4D97-AF65-F5344CB8AC3E}">
        <p14:creationId xmlns:p14="http://schemas.microsoft.com/office/powerpoint/2010/main" val="180435474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smtClean="0">
                <a:solidFill>
                  <a:schemeClr val="tx1"/>
                </a:solidFill>
                <a:effectLst/>
                <a:latin typeface="+mn-lt"/>
                <a:ea typeface="+mn-ea"/>
                <a:cs typeface="+mn-cs"/>
              </a:rPr>
              <a:t>Rationale:</a:t>
            </a:r>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r>
              <a:rPr lang="en-GB" sz="1200" b="1" i="0" kern="1200" dirty="0" smtClean="0">
                <a:solidFill>
                  <a:schemeClr val="tx1"/>
                </a:solidFill>
                <a:effectLst/>
                <a:latin typeface="+mn-lt"/>
                <a:ea typeface="+mn-ea"/>
                <a:cs typeface="+mn-cs"/>
              </a:rPr>
              <a:t>The best nursing action is to review the schedule of outdoor breaks and provide concrete information about the schedule. Option A is contraindicated if the client wants to continue smoking. Option B is insufficient to encourage a trusting relationship with the client. Option C is preferential for this client only and is inconsistent with unit rules.</a:t>
            </a:r>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247</a:t>
            </a:fld>
            <a:endParaRPr lang="en-US"/>
          </a:p>
        </p:txBody>
      </p:sp>
    </p:spTree>
    <p:extLst>
      <p:ext uri="{BB962C8B-B14F-4D97-AF65-F5344CB8AC3E}">
        <p14:creationId xmlns:p14="http://schemas.microsoft.com/office/powerpoint/2010/main" val="2856492463"/>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248</a:t>
            </a:fld>
            <a:endParaRPr lang="en-US"/>
          </a:p>
        </p:txBody>
      </p:sp>
    </p:spTree>
    <p:extLst>
      <p:ext uri="{BB962C8B-B14F-4D97-AF65-F5344CB8AC3E}">
        <p14:creationId xmlns:p14="http://schemas.microsoft.com/office/powerpoint/2010/main" val="3228209489"/>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249</a:t>
            </a:fld>
            <a:endParaRPr lang="en-US"/>
          </a:p>
        </p:txBody>
      </p:sp>
    </p:spTree>
    <p:extLst>
      <p:ext uri="{BB962C8B-B14F-4D97-AF65-F5344CB8AC3E}">
        <p14:creationId xmlns:p14="http://schemas.microsoft.com/office/powerpoint/2010/main" val="1820222997"/>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250</a:t>
            </a:fld>
            <a:endParaRPr lang="en-US"/>
          </a:p>
        </p:txBody>
      </p:sp>
    </p:spTree>
    <p:extLst>
      <p:ext uri="{BB962C8B-B14F-4D97-AF65-F5344CB8AC3E}">
        <p14:creationId xmlns:p14="http://schemas.microsoft.com/office/powerpoint/2010/main" val="162978257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251</a:t>
            </a:fld>
            <a:endParaRPr lang="en-US"/>
          </a:p>
        </p:txBody>
      </p:sp>
    </p:spTree>
    <p:extLst>
      <p:ext uri="{BB962C8B-B14F-4D97-AF65-F5344CB8AC3E}">
        <p14:creationId xmlns:p14="http://schemas.microsoft.com/office/powerpoint/2010/main" val="345697949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252</a:t>
            </a:fld>
            <a:endParaRPr lang="en-US"/>
          </a:p>
        </p:txBody>
      </p:sp>
    </p:spTree>
    <p:extLst>
      <p:ext uri="{BB962C8B-B14F-4D97-AF65-F5344CB8AC3E}">
        <p14:creationId xmlns:p14="http://schemas.microsoft.com/office/powerpoint/2010/main" val="247677446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253</a:t>
            </a:fld>
            <a:endParaRPr lang="en-US"/>
          </a:p>
        </p:txBody>
      </p:sp>
    </p:spTree>
    <p:extLst>
      <p:ext uri="{BB962C8B-B14F-4D97-AF65-F5344CB8AC3E}">
        <p14:creationId xmlns:p14="http://schemas.microsoft.com/office/powerpoint/2010/main" val="29282041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254</a:t>
            </a:fld>
            <a:endParaRPr lang="en-US"/>
          </a:p>
        </p:txBody>
      </p:sp>
    </p:spTree>
    <p:extLst>
      <p:ext uri="{BB962C8B-B14F-4D97-AF65-F5344CB8AC3E}">
        <p14:creationId xmlns:p14="http://schemas.microsoft.com/office/powerpoint/2010/main" val="25167641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255</a:t>
            </a:fld>
            <a:endParaRPr lang="en-US"/>
          </a:p>
        </p:txBody>
      </p:sp>
    </p:spTree>
    <p:extLst>
      <p:ext uri="{BB962C8B-B14F-4D97-AF65-F5344CB8AC3E}">
        <p14:creationId xmlns:p14="http://schemas.microsoft.com/office/powerpoint/2010/main" val="2118868193"/>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256</a:t>
            </a:fld>
            <a:endParaRPr lang="en-US"/>
          </a:p>
        </p:txBody>
      </p:sp>
    </p:spTree>
    <p:extLst>
      <p:ext uri="{BB962C8B-B14F-4D97-AF65-F5344CB8AC3E}">
        <p14:creationId xmlns:p14="http://schemas.microsoft.com/office/powerpoint/2010/main" val="1225103928"/>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257</a:t>
            </a:fld>
            <a:endParaRPr lang="en-US"/>
          </a:p>
        </p:txBody>
      </p:sp>
    </p:spTree>
    <p:extLst>
      <p:ext uri="{BB962C8B-B14F-4D97-AF65-F5344CB8AC3E}">
        <p14:creationId xmlns:p14="http://schemas.microsoft.com/office/powerpoint/2010/main" val="288767852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258</a:t>
            </a:fld>
            <a:endParaRPr lang="en-US"/>
          </a:p>
        </p:txBody>
      </p:sp>
    </p:spTree>
    <p:extLst>
      <p:ext uri="{BB962C8B-B14F-4D97-AF65-F5344CB8AC3E}">
        <p14:creationId xmlns:p14="http://schemas.microsoft.com/office/powerpoint/2010/main" val="264362952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259</a:t>
            </a:fld>
            <a:endParaRPr lang="en-US"/>
          </a:p>
        </p:txBody>
      </p:sp>
    </p:spTree>
    <p:extLst>
      <p:ext uri="{BB962C8B-B14F-4D97-AF65-F5344CB8AC3E}">
        <p14:creationId xmlns:p14="http://schemas.microsoft.com/office/powerpoint/2010/main" val="3982186863"/>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260</a:t>
            </a:fld>
            <a:endParaRPr lang="en-US"/>
          </a:p>
        </p:txBody>
      </p:sp>
    </p:spTree>
    <p:extLst>
      <p:ext uri="{BB962C8B-B14F-4D97-AF65-F5344CB8AC3E}">
        <p14:creationId xmlns:p14="http://schemas.microsoft.com/office/powerpoint/2010/main" val="871341935"/>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261</a:t>
            </a:fld>
            <a:endParaRPr lang="en-US"/>
          </a:p>
        </p:txBody>
      </p:sp>
    </p:spTree>
    <p:extLst>
      <p:ext uri="{BB962C8B-B14F-4D97-AF65-F5344CB8AC3E}">
        <p14:creationId xmlns:p14="http://schemas.microsoft.com/office/powerpoint/2010/main" val="2482565268"/>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263</a:t>
            </a:fld>
            <a:endParaRPr lang="en-US"/>
          </a:p>
        </p:txBody>
      </p:sp>
    </p:spTree>
    <p:extLst>
      <p:ext uri="{BB962C8B-B14F-4D97-AF65-F5344CB8AC3E}">
        <p14:creationId xmlns:p14="http://schemas.microsoft.com/office/powerpoint/2010/main" val="1300938835"/>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264</a:t>
            </a:fld>
            <a:endParaRPr lang="en-US"/>
          </a:p>
        </p:txBody>
      </p:sp>
    </p:spTree>
    <p:extLst>
      <p:ext uri="{BB962C8B-B14F-4D97-AF65-F5344CB8AC3E}">
        <p14:creationId xmlns:p14="http://schemas.microsoft.com/office/powerpoint/2010/main" val="100666668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265</a:t>
            </a:fld>
            <a:endParaRPr lang="en-US"/>
          </a:p>
        </p:txBody>
      </p:sp>
    </p:spTree>
    <p:extLst>
      <p:ext uri="{BB962C8B-B14F-4D97-AF65-F5344CB8AC3E}">
        <p14:creationId xmlns:p14="http://schemas.microsoft.com/office/powerpoint/2010/main" val="66100589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266</a:t>
            </a:fld>
            <a:endParaRPr lang="en-US"/>
          </a:p>
        </p:txBody>
      </p:sp>
    </p:spTree>
    <p:extLst>
      <p:ext uri="{BB962C8B-B14F-4D97-AF65-F5344CB8AC3E}">
        <p14:creationId xmlns:p14="http://schemas.microsoft.com/office/powerpoint/2010/main" val="288428716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267</a:t>
            </a:fld>
            <a:endParaRPr lang="en-US"/>
          </a:p>
        </p:txBody>
      </p:sp>
    </p:spTree>
    <p:extLst>
      <p:ext uri="{BB962C8B-B14F-4D97-AF65-F5344CB8AC3E}">
        <p14:creationId xmlns:p14="http://schemas.microsoft.com/office/powerpoint/2010/main" val="3085148739"/>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268</a:t>
            </a:fld>
            <a:endParaRPr lang="en-US"/>
          </a:p>
        </p:txBody>
      </p:sp>
    </p:spTree>
    <p:extLst>
      <p:ext uri="{BB962C8B-B14F-4D97-AF65-F5344CB8AC3E}">
        <p14:creationId xmlns:p14="http://schemas.microsoft.com/office/powerpoint/2010/main" val="717354279"/>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269</a:t>
            </a:fld>
            <a:endParaRPr lang="en-US"/>
          </a:p>
        </p:txBody>
      </p:sp>
    </p:spTree>
    <p:extLst>
      <p:ext uri="{BB962C8B-B14F-4D97-AF65-F5344CB8AC3E}">
        <p14:creationId xmlns:p14="http://schemas.microsoft.com/office/powerpoint/2010/main" val="410482486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270</a:t>
            </a:fld>
            <a:endParaRPr lang="en-US"/>
          </a:p>
        </p:txBody>
      </p:sp>
    </p:spTree>
    <p:extLst>
      <p:ext uri="{BB962C8B-B14F-4D97-AF65-F5344CB8AC3E}">
        <p14:creationId xmlns:p14="http://schemas.microsoft.com/office/powerpoint/2010/main" val="308147431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271</a:t>
            </a:fld>
            <a:endParaRPr lang="en-US"/>
          </a:p>
        </p:txBody>
      </p:sp>
    </p:spTree>
    <p:extLst>
      <p:ext uri="{BB962C8B-B14F-4D97-AF65-F5344CB8AC3E}">
        <p14:creationId xmlns:p14="http://schemas.microsoft.com/office/powerpoint/2010/main" val="103284482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272</a:t>
            </a:fld>
            <a:endParaRPr lang="en-US"/>
          </a:p>
        </p:txBody>
      </p:sp>
    </p:spTree>
    <p:extLst>
      <p:ext uri="{BB962C8B-B14F-4D97-AF65-F5344CB8AC3E}">
        <p14:creationId xmlns:p14="http://schemas.microsoft.com/office/powerpoint/2010/main" val="117764130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273</a:t>
            </a:fld>
            <a:endParaRPr lang="en-US"/>
          </a:p>
        </p:txBody>
      </p:sp>
    </p:spTree>
    <p:extLst>
      <p:ext uri="{BB962C8B-B14F-4D97-AF65-F5344CB8AC3E}">
        <p14:creationId xmlns:p14="http://schemas.microsoft.com/office/powerpoint/2010/main" val="965743240"/>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274</a:t>
            </a:fld>
            <a:endParaRPr lang="en-US"/>
          </a:p>
        </p:txBody>
      </p:sp>
    </p:spTree>
    <p:extLst>
      <p:ext uri="{BB962C8B-B14F-4D97-AF65-F5344CB8AC3E}">
        <p14:creationId xmlns:p14="http://schemas.microsoft.com/office/powerpoint/2010/main" val="123693727"/>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275</a:t>
            </a:fld>
            <a:endParaRPr lang="en-US"/>
          </a:p>
        </p:txBody>
      </p:sp>
    </p:spTree>
    <p:extLst>
      <p:ext uri="{BB962C8B-B14F-4D97-AF65-F5344CB8AC3E}">
        <p14:creationId xmlns:p14="http://schemas.microsoft.com/office/powerpoint/2010/main" val="1884112950"/>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276</a:t>
            </a:fld>
            <a:endParaRPr lang="en-US"/>
          </a:p>
        </p:txBody>
      </p:sp>
    </p:spTree>
    <p:extLst>
      <p:ext uri="{BB962C8B-B14F-4D97-AF65-F5344CB8AC3E}">
        <p14:creationId xmlns:p14="http://schemas.microsoft.com/office/powerpoint/2010/main" val="270526664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277</a:t>
            </a:fld>
            <a:endParaRPr lang="en-US"/>
          </a:p>
        </p:txBody>
      </p:sp>
    </p:spTree>
    <p:extLst>
      <p:ext uri="{BB962C8B-B14F-4D97-AF65-F5344CB8AC3E}">
        <p14:creationId xmlns:p14="http://schemas.microsoft.com/office/powerpoint/2010/main" val="182082837"/>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278</a:t>
            </a:fld>
            <a:endParaRPr lang="en-US"/>
          </a:p>
        </p:txBody>
      </p:sp>
    </p:spTree>
    <p:extLst>
      <p:ext uri="{BB962C8B-B14F-4D97-AF65-F5344CB8AC3E}">
        <p14:creationId xmlns:p14="http://schemas.microsoft.com/office/powerpoint/2010/main" val="74211219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279</a:t>
            </a:fld>
            <a:endParaRPr lang="en-US"/>
          </a:p>
        </p:txBody>
      </p:sp>
    </p:spTree>
    <p:extLst>
      <p:ext uri="{BB962C8B-B14F-4D97-AF65-F5344CB8AC3E}">
        <p14:creationId xmlns:p14="http://schemas.microsoft.com/office/powerpoint/2010/main" val="104051422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280</a:t>
            </a:fld>
            <a:endParaRPr lang="en-US"/>
          </a:p>
        </p:txBody>
      </p:sp>
    </p:spTree>
    <p:extLst>
      <p:ext uri="{BB962C8B-B14F-4D97-AF65-F5344CB8AC3E}">
        <p14:creationId xmlns:p14="http://schemas.microsoft.com/office/powerpoint/2010/main" val="2105165932"/>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281</a:t>
            </a:fld>
            <a:endParaRPr lang="en-US"/>
          </a:p>
        </p:txBody>
      </p:sp>
    </p:spTree>
    <p:extLst>
      <p:ext uri="{BB962C8B-B14F-4D97-AF65-F5344CB8AC3E}">
        <p14:creationId xmlns:p14="http://schemas.microsoft.com/office/powerpoint/2010/main" val="3898139246"/>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282</a:t>
            </a:fld>
            <a:endParaRPr lang="en-US"/>
          </a:p>
        </p:txBody>
      </p:sp>
    </p:spTree>
    <p:extLst>
      <p:ext uri="{BB962C8B-B14F-4D97-AF65-F5344CB8AC3E}">
        <p14:creationId xmlns:p14="http://schemas.microsoft.com/office/powerpoint/2010/main" val="501562943"/>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283</a:t>
            </a:fld>
            <a:endParaRPr lang="en-US"/>
          </a:p>
        </p:txBody>
      </p:sp>
    </p:spTree>
    <p:extLst>
      <p:ext uri="{BB962C8B-B14F-4D97-AF65-F5344CB8AC3E}">
        <p14:creationId xmlns:p14="http://schemas.microsoft.com/office/powerpoint/2010/main" val="1971478093"/>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284</a:t>
            </a:fld>
            <a:endParaRPr lang="en-US"/>
          </a:p>
        </p:txBody>
      </p:sp>
    </p:spTree>
    <p:extLst>
      <p:ext uri="{BB962C8B-B14F-4D97-AF65-F5344CB8AC3E}">
        <p14:creationId xmlns:p14="http://schemas.microsoft.com/office/powerpoint/2010/main" val="771593748"/>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285</a:t>
            </a:fld>
            <a:endParaRPr lang="en-US"/>
          </a:p>
        </p:txBody>
      </p:sp>
    </p:spTree>
    <p:extLst>
      <p:ext uri="{BB962C8B-B14F-4D97-AF65-F5344CB8AC3E}">
        <p14:creationId xmlns:p14="http://schemas.microsoft.com/office/powerpoint/2010/main" val="266358196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286</a:t>
            </a:fld>
            <a:endParaRPr lang="en-US"/>
          </a:p>
        </p:txBody>
      </p:sp>
    </p:spTree>
    <p:extLst>
      <p:ext uri="{BB962C8B-B14F-4D97-AF65-F5344CB8AC3E}">
        <p14:creationId xmlns:p14="http://schemas.microsoft.com/office/powerpoint/2010/main" val="2482021948"/>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287</a:t>
            </a:fld>
            <a:endParaRPr lang="en-US"/>
          </a:p>
        </p:txBody>
      </p:sp>
    </p:spTree>
    <p:extLst>
      <p:ext uri="{BB962C8B-B14F-4D97-AF65-F5344CB8AC3E}">
        <p14:creationId xmlns:p14="http://schemas.microsoft.com/office/powerpoint/2010/main" val="116086198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288</a:t>
            </a:fld>
            <a:endParaRPr lang="en-US"/>
          </a:p>
        </p:txBody>
      </p:sp>
    </p:spTree>
    <p:extLst>
      <p:ext uri="{BB962C8B-B14F-4D97-AF65-F5344CB8AC3E}">
        <p14:creationId xmlns:p14="http://schemas.microsoft.com/office/powerpoint/2010/main" val="418503201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289</a:t>
            </a:fld>
            <a:endParaRPr lang="en-US"/>
          </a:p>
        </p:txBody>
      </p:sp>
    </p:spTree>
    <p:extLst>
      <p:ext uri="{BB962C8B-B14F-4D97-AF65-F5344CB8AC3E}">
        <p14:creationId xmlns:p14="http://schemas.microsoft.com/office/powerpoint/2010/main" val="3401426223"/>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290</a:t>
            </a:fld>
            <a:endParaRPr lang="en-US"/>
          </a:p>
        </p:txBody>
      </p:sp>
    </p:spTree>
    <p:extLst>
      <p:ext uri="{BB962C8B-B14F-4D97-AF65-F5344CB8AC3E}">
        <p14:creationId xmlns:p14="http://schemas.microsoft.com/office/powerpoint/2010/main" val="230507283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291</a:t>
            </a:fld>
            <a:endParaRPr lang="en-US"/>
          </a:p>
        </p:txBody>
      </p:sp>
    </p:spTree>
    <p:extLst>
      <p:ext uri="{BB962C8B-B14F-4D97-AF65-F5344CB8AC3E}">
        <p14:creationId xmlns:p14="http://schemas.microsoft.com/office/powerpoint/2010/main" val="334300350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292</a:t>
            </a:fld>
            <a:endParaRPr lang="en-US"/>
          </a:p>
        </p:txBody>
      </p:sp>
    </p:spTree>
    <p:extLst>
      <p:ext uri="{BB962C8B-B14F-4D97-AF65-F5344CB8AC3E}">
        <p14:creationId xmlns:p14="http://schemas.microsoft.com/office/powerpoint/2010/main" val="797683518"/>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293</a:t>
            </a:fld>
            <a:endParaRPr lang="en-US"/>
          </a:p>
        </p:txBody>
      </p:sp>
    </p:spTree>
    <p:extLst>
      <p:ext uri="{BB962C8B-B14F-4D97-AF65-F5344CB8AC3E}">
        <p14:creationId xmlns:p14="http://schemas.microsoft.com/office/powerpoint/2010/main" val="86840873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294</a:t>
            </a:fld>
            <a:endParaRPr lang="en-US"/>
          </a:p>
        </p:txBody>
      </p:sp>
    </p:spTree>
    <p:extLst>
      <p:ext uri="{BB962C8B-B14F-4D97-AF65-F5344CB8AC3E}">
        <p14:creationId xmlns:p14="http://schemas.microsoft.com/office/powerpoint/2010/main" val="325000834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295</a:t>
            </a:fld>
            <a:endParaRPr lang="en-US"/>
          </a:p>
        </p:txBody>
      </p:sp>
    </p:spTree>
    <p:extLst>
      <p:ext uri="{BB962C8B-B14F-4D97-AF65-F5344CB8AC3E}">
        <p14:creationId xmlns:p14="http://schemas.microsoft.com/office/powerpoint/2010/main" val="2010759008"/>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296</a:t>
            </a:fld>
            <a:endParaRPr lang="en-US"/>
          </a:p>
        </p:txBody>
      </p:sp>
    </p:spTree>
    <p:extLst>
      <p:ext uri="{BB962C8B-B14F-4D97-AF65-F5344CB8AC3E}">
        <p14:creationId xmlns:p14="http://schemas.microsoft.com/office/powerpoint/2010/main" val="949411656"/>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297</a:t>
            </a:fld>
            <a:endParaRPr lang="en-US"/>
          </a:p>
        </p:txBody>
      </p:sp>
    </p:spTree>
    <p:extLst>
      <p:ext uri="{BB962C8B-B14F-4D97-AF65-F5344CB8AC3E}">
        <p14:creationId xmlns:p14="http://schemas.microsoft.com/office/powerpoint/2010/main" val="3748119268"/>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298</a:t>
            </a:fld>
            <a:endParaRPr lang="en-US"/>
          </a:p>
        </p:txBody>
      </p:sp>
    </p:spTree>
    <p:extLst>
      <p:ext uri="{BB962C8B-B14F-4D97-AF65-F5344CB8AC3E}">
        <p14:creationId xmlns:p14="http://schemas.microsoft.com/office/powerpoint/2010/main" val="377718284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299</a:t>
            </a:fld>
            <a:endParaRPr lang="en-US"/>
          </a:p>
        </p:txBody>
      </p:sp>
    </p:spTree>
    <p:extLst>
      <p:ext uri="{BB962C8B-B14F-4D97-AF65-F5344CB8AC3E}">
        <p14:creationId xmlns:p14="http://schemas.microsoft.com/office/powerpoint/2010/main" val="2222830096"/>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300</a:t>
            </a:fld>
            <a:endParaRPr lang="en-US"/>
          </a:p>
        </p:txBody>
      </p:sp>
    </p:spTree>
    <p:extLst>
      <p:ext uri="{BB962C8B-B14F-4D97-AF65-F5344CB8AC3E}">
        <p14:creationId xmlns:p14="http://schemas.microsoft.com/office/powerpoint/2010/main" val="1478089397"/>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301</a:t>
            </a:fld>
            <a:endParaRPr lang="en-US"/>
          </a:p>
        </p:txBody>
      </p:sp>
    </p:spTree>
    <p:extLst>
      <p:ext uri="{BB962C8B-B14F-4D97-AF65-F5344CB8AC3E}">
        <p14:creationId xmlns:p14="http://schemas.microsoft.com/office/powerpoint/2010/main" val="298129750"/>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302</a:t>
            </a:fld>
            <a:endParaRPr lang="en-US"/>
          </a:p>
        </p:txBody>
      </p:sp>
    </p:spTree>
    <p:extLst>
      <p:ext uri="{BB962C8B-B14F-4D97-AF65-F5344CB8AC3E}">
        <p14:creationId xmlns:p14="http://schemas.microsoft.com/office/powerpoint/2010/main" val="1043950126"/>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303</a:t>
            </a:fld>
            <a:endParaRPr lang="en-US"/>
          </a:p>
        </p:txBody>
      </p:sp>
    </p:spTree>
    <p:extLst>
      <p:ext uri="{BB962C8B-B14F-4D97-AF65-F5344CB8AC3E}">
        <p14:creationId xmlns:p14="http://schemas.microsoft.com/office/powerpoint/2010/main" val="1683485370"/>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304</a:t>
            </a:fld>
            <a:endParaRPr lang="en-US"/>
          </a:p>
        </p:txBody>
      </p:sp>
    </p:spTree>
    <p:extLst>
      <p:ext uri="{BB962C8B-B14F-4D97-AF65-F5344CB8AC3E}">
        <p14:creationId xmlns:p14="http://schemas.microsoft.com/office/powerpoint/2010/main" val="310828749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305</a:t>
            </a:fld>
            <a:endParaRPr lang="en-US" dirty="0"/>
          </a:p>
        </p:txBody>
      </p:sp>
    </p:spTree>
    <p:extLst>
      <p:ext uri="{BB962C8B-B14F-4D97-AF65-F5344CB8AC3E}">
        <p14:creationId xmlns:p14="http://schemas.microsoft.com/office/powerpoint/2010/main" val="285762596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306</a:t>
            </a:fld>
            <a:endParaRPr lang="en-US" dirty="0"/>
          </a:p>
        </p:txBody>
      </p:sp>
    </p:spTree>
    <p:extLst>
      <p:ext uri="{BB962C8B-B14F-4D97-AF65-F5344CB8AC3E}">
        <p14:creationId xmlns:p14="http://schemas.microsoft.com/office/powerpoint/2010/main" val="998466360"/>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307</a:t>
            </a:fld>
            <a:endParaRPr lang="en-US" dirty="0"/>
          </a:p>
        </p:txBody>
      </p:sp>
    </p:spTree>
    <p:extLst>
      <p:ext uri="{BB962C8B-B14F-4D97-AF65-F5344CB8AC3E}">
        <p14:creationId xmlns:p14="http://schemas.microsoft.com/office/powerpoint/2010/main" val="3935539608"/>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308</a:t>
            </a:fld>
            <a:endParaRPr lang="en-US"/>
          </a:p>
        </p:txBody>
      </p:sp>
    </p:spTree>
    <p:extLst>
      <p:ext uri="{BB962C8B-B14F-4D97-AF65-F5344CB8AC3E}">
        <p14:creationId xmlns:p14="http://schemas.microsoft.com/office/powerpoint/2010/main" val="2051661176"/>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309</a:t>
            </a:fld>
            <a:endParaRPr lang="en-US"/>
          </a:p>
        </p:txBody>
      </p:sp>
    </p:spTree>
    <p:extLst>
      <p:ext uri="{BB962C8B-B14F-4D97-AF65-F5344CB8AC3E}">
        <p14:creationId xmlns:p14="http://schemas.microsoft.com/office/powerpoint/2010/main" val="262004683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310</a:t>
            </a:fld>
            <a:endParaRPr lang="en-US"/>
          </a:p>
        </p:txBody>
      </p:sp>
    </p:spTree>
    <p:extLst>
      <p:ext uri="{BB962C8B-B14F-4D97-AF65-F5344CB8AC3E}">
        <p14:creationId xmlns:p14="http://schemas.microsoft.com/office/powerpoint/2010/main" val="142017506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311</a:t>
            </a:fld>
            <a:endParaRPr lang="en-US"/>
          </a:p>
        </p:txBody>
      </p:sp>
    </p:spTree>
    <p:extLst>
      <p:ext uri="{BB962C8B-B14F-4D97-AF65-F5344CB8AC3E}">
        <p14:creationId xmlns:p14="http://schemas.microsoft.com/office/powerpoint/2010/main" val="88170473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312</a:t>
            </a:fld>
            <a:endParaRPr lang="en-US"/>
          </a:p>
        </p:txBody>
      </p:sp>
    </p:spTree>
    <p:extLst>
      <p:ext uri="{BB962C8B-B14F-4D97-AF65-F5344CB8AC3E}">
        <p14:creationId xmlns:p14="http://schemas.microsoft.com/office/powerpoint/2010/main" val="3114966530"/>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313</a:t>
            </a:fld>
            <a:endParaRPr lang="en-US"/>
          </a:p>
        </p:txBody>
      </p:sp>
    </p:spTree>
    <p:extLst>
      <p:ext uri="{BB962C8B-B14F-4D97-AF65-F5344CB8AC3E}">
        <p14:creationId xmlns:p14="http://schemas.microsoft.com/office/powerpoint/2010/main" val="1093904167"/>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314</a:t>
            </a:fld>
            <a:endParaRPr lang="en-US"/>
          </a:p>
        </p:txBody>
      </p:sp>
    </p:spTree>
    <p:extLst>
      <p:ext uri="{BB962C8B-B14F-4D97-AF65-F5344CB8AC3E}">
        <p14:creationId xmlns:p14="http://schemas.microsoft.com/office/powerpoint/2010/main" val="267412969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315</a:t>
            </a:fld>
            <a:endParaRPr lang="en-US"/>
          </a:p>
        </p:txBody>
      </p:sp>
    </p:spTree>
    <p:extLst>
      <p:ext uri="{BB962C8B-B14F-4D97-AF65-F5344CB8AC3E}">
        <p14:creationId xmlns:p14="http://schemas.microsoft.com/office/powerpoint/2010/main" val="2869495045"/>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316</a:t>
            </a:fld>
            <a:endParaRPr lang="en-US"/>
          </a:p>
        </p:txBody>
      </p:sp>
    </p:spTree>
    <p:extLst>
      <p:ext uri="{BB962C8B-B14F-4D97-AF65-F5344CB8AC3E}">
        <p14:creationId xmlns:p14="http://schemas.microsoft.com/office/powerpoint/2010/main" val="3432856742"/>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317</a:t>
            </a:fld>
            <a:endParaRPr lang="en-US"/>
          </a:p>
        </p:txBody>
      </p:sp>
    </p:spTree>
    <p:extLst>
      <p:ext uri="{BB962C8B-B14F-4D97-AF65-F5344CB8AC3E}">
        <p14:creationId xmlns:p14="http://schemas.microsoft.com/office/powerpoint/2010/main" val="982908138"/>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318</a:t>
            </a:fld>
            <a:endParaRPr lang="en-US"/>
          </a:p>
        </p:txBody>
      </p:sp>
    </p:spTree>
    <p:extLst>
      <p:ext uri="{BB962C8B-B14F-4D97-AF65-F5344CB8AC3E}">
        <p14:creationId xmlns:p14="http://schemas.microsoft.com/office/powerpoint/2010/main" val="3464252658"/>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319</a:t>
            </a:fld>
            <a:endParaRPr lang="en-US"/>
          </a:p>
        </p:txBody>
      </p:sp>
    </p:spTree>
    <p:extLst>
      <p:ext uri="{BB962C8B-B14F-4D97-AF65-F5344CB8AC3E}">
        <p14:creationId xmlns:p14="http://schemas.microsoft.com/office/powerpoint/2010/main" val="3207960986"/>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320</a:t>
            </a:fld>
            <a:endParaRPr lang="en-US"/>
          </a:p>
        </p:txBody>
      </p:sp>
    </p:spTree>
    <p:extLst>
      <p:ext uri="{BB962C8B-B14F-4D97-AF65-F5344CB8AC3E}">
        <p14:creationId xmlns:p14="http://schemas.microsoft.com/office/powerpoint/2010/main" val="897913180"/>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321</a:t>
            </a:fld>
            <a:endParaRPr lang="en-US"/>
          </a:p>
        </p:txBody>
      </p:sp>
    </p:spTree>
    <p:extLst>
      <p:ext uri="{BB962C8B-B14F-4D97-AF65-F5344CB8AC3E}">
        <p14:creationId xmlns:p14="http://schemas.microsoft.com/office/powerpoint/2010/main" val="1333157980"/>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322</a:t>
            </a:fld>
            <a:endParaRPr lang="en-US"/>
          </a:p>
        </p:txBody>
      </p:sp>
    </p:spTree>
    <p:extLst>
      <p:ext uri="{BB962C8B-B14F-4D97-AF65-F5344CB8AC3E}">
        <p14:creationId xmlns:p14="http://schemas.microsoft.com/office/powerpoint/2010/main" val="291065826"/>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323</a:t>
            </a:fld>
            <a:endParaRPr lang="en-US"/>
          </a:p>
        </p:txBody>
      </p:sp>
    </p:spTree>
    <p:extLst>
      <p:ext uri="{BB962C8B-B14F-4D97-AF65-F5344CB8AC3E}">
        <p14:creationId xmlns:p14="http://schemas.microsoft.com/office/powerpoint/2010/main" val="204860293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324</a:t>
            </a:fld>
            <a:endParaRPr lang="en-US"/>
          </a:p>
        </p:txBody>
      </p:sp>
    </p:spTree>
    <p:extLst>
      <p:ext uri="{BB962C8B-B14F-4D97-AF65-F5344CB8AC3E}">
        <p14:creationId xmlns:p14="http://schemas.microsoft.com/office/powerpoint/2010/main" val="1660581087"/>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325</a:t>
            </a:fld>
            <a:endParaRPr lang="en-US"/>
          </a:p>
        </p:txBody>
      </p:sp>
    </p:spTree>
    <p:extLst>
      <p:ext uri="{BB962C8B-B14F-4D97-AF65-F5344CB8AC3E}">
        <p14:creationId xmlns:p14="http://schemas.microsoft.com/office/powerpoint/2010/main" val="2862263667"/>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326</a:t>
            </a:fld>
            <a:endParaRPr lang="en-US"/>
          </a:p>
        </p:txBody>
      </p:sp>
    </p:spTree>
    <p:extLst>
      <p:ext uri="{BB962C8B-B14F-4D97-AF65-F5344CB8AC3E}">
        <p14:creationId xmlns:p14="http://schemas.microsoft.com/office/powerpoint/2010/main" val="233902296"/>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327</a:t>
            </a:fld>
            <a:endParaRPr lang="en-US"/>
          </a:p>
        </p:txBody>
      </p:sp>
    </p:spTree>
    <p:extLst>
      <p:ext uri="{BB962C8B-B14F-4D97-AF65-F5344CB8AC3E}">
        <p14:creationId xmlns:p14="http://schemas.microsoft.com/office/powerpoint/2010/main" val="844852216"/>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328</a:t>
            </a:fld>
            <a:endParaRPr lang="en-US"/>
          </a:p>
        </p:txBody>
      </p:sp>
    </p:spTree>
    <p:extLst>
      <p:ext uri="{BB962C8B-B14F-4D97-AF65-F5344CB8AC3E}">
        <p14:creationId xmlns:p14="http://schemas.microsoft.com/office/powerpoint/2010/main" val="2135961167"/>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329</a:t>
            </a:fld>
            <a:endParaRPr lang="en-US"/>
          </a:p>
        </p:txBody>
      </p:sp>
    </p:spTree>
    <p:extLst>
      <p:ext uri="{BB962C8B-B14F-4D97-AF65-F5344CB8AC3E}">
        <p14:creationId xmlns:p14="http://schemas.microsoft.com/office/powerpoint/2010/main" val="2163377689"/>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330</a:t>
            </a:fld>
            <a:endParaRPr lang="en-US"/>
          </a:p>
        </p:txBody>
      </p:sp>
    </p:spTree>
    <p:extLst>
      <p:ext uri="{BB962C8B-B14F-4D97-AF65-F5344CB8AC3E}">
        <p14:creationId xmlns:p14="http://schemas.microsoft.com/office/powerpoint/2010/main" val="1437148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331</a:t>
            </a:fld>
            <a:endParaRPr lang="en-US"/>
          </a:p>
        </p:txBody>
      </p:sp>
    </p:spTree>
    <p:extLst>
      <p:ext uri="{BB962C8B-B14F-4D97-AF65-F5344CB8AC3E}">
        <p14:creationId xmlns:p14="http://schemas.microsoft.com/office/powerpoint/2010/main" val="3351820605"/>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332</a:t>
            </a:fld>
            <a:endParaRPr lang="en-US"/>
          </a:p>
        </p:txBody>
      </p:sp>
    </p:spTree>
    <p:extLst>
      <p:ext uri="{BB962C8B-B14F-4D97-AF65-F5344CB8AC3E}">
        <p14:creationId xmlns:p14="http://schemas.microsoft.com/office/powerpoint/2010/main" val="423302708"/>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333</a:t>
            </a:fld>
            <a:endParaRPr lang="en-US"/>
          </a:p>
        </p:txBody>
      </p:sp>
    </p:spTree>
    <p:extLst>
      <p:ext uri="{BB962C8B-B14F-4D97-AF65-F5344CB8AC3E}">
        <p14:creationId xmlns:p14="http://schemas.microsoft.com/office/powerpoint/2010/main" val="2288070358"/>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334</a:t>
            </a:fld>
            <a:endParaRPr lang="en-US"/>
          </a:p>
        </p:txBody>
      </p:sp>
    </p:spTree>
    <p:extLst>
      <p:ext uri="{BB962C8B-B14F-4D97-AF65-F5344CB8AC3E}">
        <p14:creationId xmlns:p14="http://schemas.microsoft.com/office/powerpoint/2010/main" val="92962813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335</a:t>
            </a:fld>
            <a:endParaRPr lang="en-US"/>
          </a:p>
        </p:txBody>
      </p:sp>
    </p:spTree>
    <p:extLst>
      <p:ext uri="{BB962C8B-B14F-4D97-AF65-F5344CB8AC3E}">
        <p14:creationId xmlns:p14="http://schemas.microsoft.com/office/powerpoint/2010/main" val="481959710"/>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336</a:t>
            </a:fld>
            <a:endParaRPr lang="en-US"/>
          </a:p>
        </p:txBody>
      </p:sp>
    </p:spTree>
    <p:extLst>
      <p:ext uri="{BB962C8B-B14F-4D97-AF65-F5344CB8AC3E}">
        <p14:creationId xmlns:p14="http://schemas.microsoft.com/office/powerpoint/2010/main" val="2370061418"/>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337</a:t>
            </a:fld>
            <a:endParaRPr lang="en-US"/>
          </a:p>
        </p:txBody>
      </p:sp>
    </p:spTree>
    <p:extLst>
      <p:ext uri="{BB962C8B-B14F-4D97-AF65-F5344CB8AC3E}">
        <p14:creationId xmlns:p14="http://schemas.microsoft.com/office/powerpoint/2010/main" val="1350819065"/>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338</a:t>
            </a:fld>
            <a:endParaRPr lang="en-US"/>
          </a:p>
        </p:txBody>
      </p:sp>
    </p:spTree>
    <p:extLst>
      <p:ext uri="{BB962C8B-B14F-4D97-AF65-F5344CB8AC3E}">
        <p14:creationId xmlns:p14="http://schemas.microsoft.com/office/powerpoint/2010/main" val="2653821407"/>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339</a:t>
            </a:fld>
            <a:endParaRPr lang="en-US"/>
          </a:p>
        </p:txBody>
      </p:sp>
    </p:spTree>
    <p:extLst>
      <p:ext uri="{BB962C8B-B14F-4D97-AF65-F5344CB8AC3E}">
        <p14:creationId xmlns:p14="http://schemas.microsoft.com/office/powerpoint/2010/main" val="880780914"/>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340</a:t>
            </a:fld>
            <a:endParaRPr lang="en-US"/>
          </a:p>
        </p:txBody>
      </p:sp>
    </p:spTree>
    <p:extLst>
      <p:ext uri="{BB962C8B-B14F-4D97-AF65-F5344CB8AC3E}">
        <p14:creationId xmlns:p14="http://schemas.microsoft.com/office/powerpoint/2010/main" val="1663328493"/>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341</a:t>
            </a:fld>
            <a:endParaRPr lang="en-US"/>
          </a:p>
        </p:txBody>
      </p:sp>
    </p:spTree>
    <p:extLst>
      <p:ext uri="{BB962C8B-B14F-4D97-AF65-F5344CB8AC3E}">
        <p14:creationId xmlns:p14="http://schemas.microsoft.com/office/powerpoint/2010/main" val="3269551931"/>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342</a:t>
            </a:fld>
            <a:endParaRPr lang="en-US"/>
          </a:p>
        </p:txBody>
      </p:sp>
    </p:spTree>
    <p:extLst>
      <p:ext uri="{BB962C8B-B14F-4D97-AF65-F5344CB8AC3E}">
        <p14:creationId xmlns:p14="http://schemas.microsoft.com/office/powerpoint/2010/main" val="2031343040"/>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343</a:t>
            </a:fld>
            <a:endParaRPr lang="en-US"/>
          </a:p>
        </p:txBody>
      </p:sp>
    </p:spTree>
    <p:extLst>
      <p:ext uri="{BB962C8B-B14F-4D97-AF65-F5344CB8AC3E}">
        <p14:creationId xmlns:p14="http://schemas.microsoft.com/office/powerpoint/2010/main" val="969777809"/>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344</a:t>
            </a:fld>
            <a:endParaRPr lang="en-US"/>
          </a:p>
        </p:txBody>
      </p:sp>
    </p:spTree>
    <p:extLst>
      <p:ext uri="{BB962C8B-B14F-4D97-AF65-F5344CB8AC3E}">
        <p14:creationId xmlns:p14="http://schemas.microsoft.com/office/powerpoint/2010/main" val="71708433"/>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345</a:t>
            </a:fld>
            <a:endParaRPr lang="en-US"/>
          </a:p>
        </p:txBody>
      </p:sp>
    </p:spTree>
    <p:extLst>
      <p:ext uri="{BB962C8B-B14F-4D97-AF65-F5344CB8AC3E}">
        <p14:creationId xmlns:p14="http://schemas.microsoft.com/office/powerpoint/2010/main" val="2780025740"/>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346</a:t>
            </a:fld>
            <a:endParaRPr lang="en-US"/>
          </a:p>
        </p:txBody>
      </p:sp>
    </p:spTree>
    <p:extLst>
      <p:ext uri="{BB962C8B-B14F-4D97-AF65-F5344CB8AC3E}">
        <p14:creationId xmlns:p14="http://schemas.microsoft.com/office/powerpoint/2010/main" val="2384526233"/>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347</a:t>
            </a:fld>
            <a:endParaRPr lang="en-US"/>
          </a:p>
        </p:txBody>
      </p:sp>
    </p:spTree>
    <p:extLst>
      <p:ext uri="{BB962C8B-B14F-4D97-AF65-F5344CB8AC3E}">
        <p14:creationId xmlns:p14="http://schemas.microsoft.com/office/powerpoint/2010/main" val="681109818"/>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348</a:t>
            </a:fld>
            <a:endParaRPr lang="en-US"/>
          </a:p>
        </p:txBody>
      </p:sp>
    </p:spTree>
    <p:extLst>
      <p:ext uri="{BB962C8B-B14F-4D97-AF65-F5344CB8AC3E}">
        <p14:creationId xmlns:p14="http://schemas.microsoft.com/office/powerpoint/2010/main" val="1840138009"/>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349</a:t>
            </a:fld>
            <a:endParaRPr lang="en-US"/>
          </a:p>
        </p:txBody>
      </p:sp>
    </p:spTree>
    <p:extLst>
      <p:ext uri="{BB962C8B-B14F-4D97-AF65-F5344CB8AC3E}">
        <p14:creationId xmlns:p14="http://schemas.microsoft.com/office/powerpoint/2010/main" val="2588623355"/>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350</a:t>
            </a:fld>
            <a:endParaRPr lang="en-US"/>
          </a:p>
        </p:txBody>
      </p:sp>
    </p:spTree>
    <p:extLst>
      <p:ext uri="{BB962C8B-B14F-4D97-AF65-F5344CB8AC3E}">
        <p14:creationId xmlns:p14="http://schemas.microsoft.com/office/powerpoint/2010/main" val="4073898653"/>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351</a:t>
            </a:fld>
            <a:endParaRPr lang="en-US"/>
          </a:p>
        </p:txBody>
      </p:sp>
    </p:spTree>
    <p:extLst>
      <p:ext uri="{BB962C8B-B14F-4D97-AF65-F5344CB8AC3E}">
        <p14:creationId xmlns:p14="http://schemas.microsoft.com/office/powerpoint/2010/main" val="1249743053"/>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352</a:t>
            </a:fld>
            <a:endParaRPr lang="en-US"/>
          </a:p>
        </p:txBody>
      </p:sp>
    </p:spTree>
    <p:extLst>
      <p:ext uri="{BB962C8B-B14F-4D97-AF65-F5344CB8AC3E}">
        <p14:creationId xmlns:p14="http://schemas.microsoft.com/office/powerpoint/2010/main" val="2935926505"/>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353</a:t>
            </a:fld>
            <a:endParaRPr lang="en-US"/>
          </a:p>
        </p:txBody>
      </p:sp>
    </p:spTree>
    <p:extLst>
      <p:ext uri="{BB962C8B-B14F-4D97-AF65-F5344CB8AC3E}">
        <p14:creationId xmlns:p14="http://schemas.microsoft.com/office/powerpoint/2010/main" val="3253378780"/>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354</a:t>
            </a:fld>
            <a:endParaRPr lang="en-US"/>
          </a:p>
        </p:txBody>
      </p:sp>
    </p:spTree>
    <p:extLst>
      <p:ext uri="{BB962C8B-B14F-4D97-AF65-F5344CB8AC3E}">
        <p14:creationId xmlns:p14="http://schemas.microsoft.com/office/powerpoint/2010/main" val="1444796562"/>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355</a:t>
            </a:fld>
            <a:endParaRPr lang="en-US"/>
          </a:p>
        </p:txBody>
      </p:sp>
    </p:spTree>
    <p:extLst>
      <p:ext uri="{BB962C8B-B14F-4D97-AF65-F5344CB8AC3E}">
        <p14:creationId xmlns:p14="http://schemas.microsoft.com/office/powerpoint/2010/main" val="3297944488"/>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356</a:t>
            </a:fld>
            <a:endParaRPr lang="en-US"/>
          </a:p>
        </p:txBody>
      </p:sp>
    </p:spTree>
    <p:extLst>
      <p:ext uri="{BB962C8B-B14F-4D97-AF65-F5344CB8AC3E}">
        <p14:creationId xmlns:p14="http://schemas.microsoft.com/office/powerpoint/2010/main" val="2305000749"/>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357</a:t>
            </a:fld>
            <a:endParaRPr lang="en-US"/>
          </a:p>
        </p:txBody>
      </p:sp>
    </p:spTree>
    <p:extLst>
      <p:ext uri="{BB962C8B-B14F-4D97-AF65-F5344CB8AC3E}">
        <p14:creationId xmlns:p14="http://schemas.microsoft.com/office/powerpoint/2010/main" val="1833609569"/>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358</a:t>
            </a:fld>
            <a:endParaRPr lang="en-US"/>
          </a:p>
        </p:txBody>
      </p:sp>
    </p:spTree>
    <p:extLst>
      <p:ext uri="{BB962C8B-B14F-4D97-AF65-F5344CB8AC3E}">
        <p14:creationId xmlns:p14="http://schemas.microsoft.com/office/powerpoint/2010/main" val="2264885281"/>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359</a:t>
            </a:fld>
            <a:endParaRPr lang="en-US"/>
          </a:p>
        </p:txBody>
      </p:sp>
    </p:spTree>
    <p:extLst>
      <p:ext uri="{BB962C8B-B14F-4D97-AF65-F5344CB8AC3E}">
        <p14:creationId xmlns:p14="http://schemas.microsoft.com/office/powerpoint/2010/main" val="1760112936"/>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360</a:t>
            </a:fld>
            <a:endParaRPr lang="en-US"/>
          </a:p>
        </p:txBody>
      </p:sp>
    </p:spTree>
    <p:extLst>
      <p:ext uri="{BB962C8B-B14F-4D97-AF65-F5344CB8AC3E}">
        <p14:creationId xmlns:p14="http://schemas.microsoft.com/office/powerpoint/2010/main" val="213502130"/>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361</a:t>
            </a:fld>
            <a:endParaRPr lang="en-US"/>
          </a:p>
        </p:txBody>
      </p:sp>
    </p:spTree>
    <p:extLst>
      <p:ext uri="{BB962C8B-B14F-4D97-AF65-F5344CB8AC3E}">
        <p14:creationId xmlns:p14="http://schemas.microsoft.com/office/powerpoint/2010/main" val="3840619181"/>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814A68-2A48-4F6A-BEF5-8C1CC376667C}" type="slidenum">
              <a:rPr lang="en-US" smtClean="0"/>
              <a:t>362</a:t>
            </a:fld>
            <a:endParaRPr lang="en-US"/>
          </a:p>
        </p:txBody>
      </p:sp>
    </p:spTree>
    <p:extLst>
      <p:ext uri="{BB962C8B-B14F-4D97-AF65-F5344CB8AC3E}">
        <p14:creationId xmlns:p14="http://schemas.microsoft.com/office/powerpoint/2010/main" val="782004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DCB66E-719E-456D-BF70-1CF4AE234094}" type="datetimeFigureOut">
              <a:rPr lang="en-US" smtClean="0"/>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3552328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DCB66E-719E-456D-BF70-1CF4AE234094}" type="datetimeFigureOut">
              <a:rPr lang="en-US" smtClean="0"/>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1729913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DCB66E-719E-456D-BF70-1CF4AE234094}" type="datetimeFigureOut">
              <a:rPr lang="en-US" smtClean="0"/>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375387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DCB66E-719E-456D-BF70-1CF4AE234094}" type="datetimeFigureOut">
              <a:rPr lang="en-US" smtClean="0"/>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62422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DCB66E-719E-456D-BF70-1CF4AE234094}" type="datetimeFigureOut">
              <a:rPr lang="en-US" smtClean="0"/>
              <a:t>5/9/2025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2622304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DCB66E-719E-456D-BF70-1CF4AE234094}" type="datetimeFigureOut">
              <a:rPr lang="en-US" smtClean="0"/>
              <a:t>5/9/2025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93656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CB66E-719E-456D-BF70-1CF4AE234094}" type="datetimeFigureOut">
              <a:rPr lang="en-US" smtClean="0"/>
              <a:t>5/9/2025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1220324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DCB66E-719E-456D-BF70-1CF4AE234094}" type="datetimeFigureOut">
              <a:rPr lang="en-US" smtClean="0"/>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960828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DCB66E-719E-456D-BF70-1CF4AE234094}" type="datetimeFigureOut">
              <a:rPr lang="en-US" smtClean="0"/>
              <a:t>5/9/2025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228540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DCB66E-719E-456D-BF70-1CF4AE234094}" type="datetimeFigureOut">
              <a:rPr lang="en-US" smtClean="0"/>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4247027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DCB66E-719E-456D-BF70-1CF4AE234094}" type="datetimeFigureOut">
              <a:rPr lang="en-US" smtClean="0"/>
              <a:t>5/9/2025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A7E8E-3CC6-4C42-870C-BCC46FB2C0D1}" type="slidenum">
              <a:rPr lang="en-US" smtClean="0"/>
              <a:t>‹#›</a:t>
            </a:fld>
            <a:endParaRPr lang="en-US"/>
          </a:p>
        </p:txBody>
      </p:sp>
    </p:spTree>
    <p:extLst>
      <p:ext uri="{BB962C8B-B14F-4D97-AF65-F5344CB8AC3E}">
        <p14:creationId xmlns:p14="http://schemas.microsoft.com/office/powerpoint/2010/main" val="2885745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 Target="../slides/slide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CB66E-719E-456D-BF70-1CF4AE234094}" type="datetimeFigureOut">
              <a:rPr lang="en-US" smtClean="0"/>
              <a:t>5/9/2025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A7E8E-3CC6-4C42-870C-BCC46FB2C0D1}" type="slidenum">
              <a:rPr lang="en-US" smtClean="0"/>
              <a:t>‹#›</a:t>
            </a:fld>
            <a:endParaRPr lang="en-US"/>
          </a:p>
        </p:txBody>
      </p:sp>
      <p:sp>
        <p:nvSpPr>
          <p:cNvPr id="7" name="Action Button: Home 6">
            <a:hlinkClick r:id="rId13" action="ppaction://hlinksldjump" highlightClick="1"/>
          </p:cNvPr>
          <p:cNvSpPr/>
          <p:nvPr userDrawn="1"/>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49688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2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4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4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4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4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4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slide" Target="slide5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5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5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5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slide" Target="slide5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slide" Target="slide5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slide" Target="slide5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55.xml"/><Relationship Id="rId2" Type="http://schemas.openxmlformats.org/officeDocument/2006/relationships/slide" Target="slide5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slide" Target="slide5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60.xml"/></Relationships>
</file>

<file path=ppt/slides/_rels/slide62.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61.xml"/></Relationships>
</file>

<file path=ppt/slides/_rels/slide63.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62.xml"/></Relationships>
</file>

<file path=ppt/slides/_rels/slide64.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63.xml"/></Relationships>
</file>

<file path=ppt/slides/_rels/slide65.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65.xml"/></Relationships>
</file>

<file path=ppt/slides/_rels/slide67.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66.xml"/></Relationships>
</file>

<file path=ppt/slides/_rels/slide68.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slide" Target="slide67.xml"/><Relationship Id="rId4" Type="http://schemas.openxmlformats.org/officeDocument/2006/relationships/slide" Target="slide364.xml"/></Relationships>
</file>

<file path=ppt/slides/_rels/slide69.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68.xml"/></Relationships>
</file>

<file path=ppt/slides/_rels/slide70.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69.xml"/></Relationships>
</file>

<file path=ppt/slides/_rels/slide71.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70.xml"/></Relationships>
</file>

<file path=ppt/slides/_rels/slide72.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71.xml"/></Relationships>
</file>

<file path=ppt/slides/_rels/slide73.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72.xml"/></Relationships>
</file>

<file path=ppt/slides/_rels/slide74.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slide" Target="slide73.xml"/><Relationship Id="rId4" Type="http://schemas.openxmlformats.org/officeDocument/2006/relationships/slide" Target="slide364.xml"/></Relationships>
</file>

<file path=ppt/slides/_rels/slide7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74.xml"/><Relationship Id="rId5" Type="http://schemas.openxmlformats.org/officeDocument/2006/relationships/slide" Target="slide364.xml"/><Relationship Id="rId4" Type="http://schemas.openxmlformats.org/officeDocument/2006/relationships/slide" Target="slide76.xml"/></Relationships>
</file>

<file path=ppt/slides/_rels/slide76.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75.xml"/></Relationships>
</file>

<file path=ppt/slides/_rels/slide77.xml.rels><?xml version="1.0" encoding="UTF-8" standalone="yes"?>
<Relationships xmlns="http://schemas.openxmlformats.org/package/2006/relationships"><Relationship Id="rId3" Type="http://schemas.openxmlformats.org/officeDocument/2006/relationships/slide" Target="slide78.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76.xml"/></Relationships>
</file>

<file path=ppt/slides/_rels/slide78.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77.xml"/></Relationships>
</file>

<file path=ppt/slides/_rels/slide79.xml.rels><?xml version="1.0" encoding="UTF-8" standalone="yes"?>
<Relationships xmlns="http://schemas.openxmlformats.org/package/2006/relationships"><Relationship Id="rId3" Type="http://schemas.openxmlformats.org/officeDocument/2006/relationships/slide" Target="slide80.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slide" Target="slide78.xml"/></Relationships>
</file>

<file path=ppt/slides/_rels/slide80.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79.xml"/></Relationships>
</file>

<file path=ppt/slides/_rels/slide81.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slide" Target="slide80.xml"/></Relationships>
</file>

<file path=ppt/slides/_rels/slide82.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81.xml"/></Relationships>
</file>

<file path=ppt/slides/_rels/slide83.xml.rels><?xml version="1.0" encoding="UTF-8" standalone="yes"?>
<Relationships xmlns="http://schemas.openxmlformats.org/package/2006/relationships"><Relationship Id="rId3" Type="http://schemas.openxmlformats.org/officeDocument/2006/relationships/slide" Target="slide84.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82.xml"/></Relationships>
</file>

<file path=ppt/slides/_rels/slide84.xml.rels><?xml version="1.0" encoding="UTF-8" standalone="yes"?>
<Relationships xmlns="http://schemas.openxmlformats.org/package/2006/relationships"><Relationship Id="rId3" Type="http://schemas.openxmlformats.org/officeDocument/2006/relationships/slide" Target="slide85.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83.xml"/></Relationships>
</file>

<file path=ppt/slides/_rels/slide85.xml.rels><?xml version="1.0" encoding="UTF-8" standalone="yes"?>
<Relationships xmlns="http://schemas.openxmlformats.org/package/2006/relationships"><Relationship Id="rId3" Type="http://schemas.openxmlformats.org/officeDocument/2006/relationships/slide" Target="slide86.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slide" Target="slide84.xml"/></Relationships>
</file>

<file path=ppt/slides/_rels/slide86.xml.rels><?xml version="1.0" encoding="UTF-8" standalone="yes"?>
<Relationships xmlns="http://schemas.openxmlformats.org/package/2006/relationships"><Relationship Id="rId3" Type="http://schemas.openxmlformats.org/officeDocument/2006/relationships/slide" Target="slide87.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slide" Target="slide85.xml"/></Relationships>
</file>

<file path=ppt/slides/_rels/slide87.xml.rels><?xml version="1.0" encoding="UTF-8" standalone="yes"?>
<Relationships xmlns="http://schemas.openxmlformats.org/package/2006/relationships"><Relationship Id="rId3" Type="http://schemas.openxmlformats.org/officeDocument/2006/relationships/slide" Target="slide88.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slide" Target="slide86.xml"/></Relationships>
</file>

<file path=ppt/slides/_rels/slide88.xml.rels><?xml version="1.0" encoding="UTF-8" standalone="yes"?>
<Relationships xmlns="http://schemas.openxmlformats.org/package/2006/relationships"><Relationship Id="rId3" Type="http://schemas.openxmlformats.org/officeDocument/2006/relationships/slide" Target="slide89.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87.xml"/></Relationships>
</file>

<file path=ppt/slides/_rels/slide89.xml.rels><?xml version="1.0" encoding="UTF-8" standalone="yes"?>
<Relationships xmlns="http://schemas.openxmlformats.org/package/2006/relationships"><Relationship Id="rId3" Type="http://schemas.openxmlformats.org/officeDocument/2006/relationships/slide" Target="slide90.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88.xml"/></Relationships>
</file>

<file path=ppt/slides/_rels/slide90.xml.rels><?xml version="1.0" encoding="UTF-8" standalone="yes"?>
<Relationships xmlns="http://schemas.openxmlformats.org/package/2006/relationships"><Relationship Id="rId3" Type="http://schemas.openxmlformats.org/officeDocument/2006/relationships/slide" Target="slide91.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89.xml"/></Relationships>
</file>

<file path=ppt/slides/_rels/slide91.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90.xml"/></Relationships>
</file>

<file path=ppt/slides/_rels/slide92.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slide" Target="slide91.xml"/></Relationships>
</file>

<file path=ppt/slides/_rels/slide93.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92.xml"/></Relationships>
</file>

<file path=ppt/slides/_rels/slide94.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93.xml"/></Relationships>
</file>

<file path=ppt/slides/_rels/slide95.xml.rels><?xml version="1.0" encoding="UTF-8" standalone="yes"?>
<Relationships xmlns="http://schemas.openxmlformats.org/package/2006/relationships"><Relationship Id="rId3" Type="http://schemas.openxmlformats.org/officeDocument/2006/relationships/slide" Target="slide96.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slide" Target="slide94.xml"/></Relationships>
</file>

<file path=ppt/slides/_rels/slide96.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slide" Target="slide95.xml"/></Relationships>
</file>

<file path=ppt/slides/_rels/slide97.xml.rels><?xml version="1.0" encoding="UTF-8" standalone="yes"?>
<Relationships xmlns="http://schemas.openxmlformats.org/package/2006/relationships"><Relationship Id="rId3" Type="http://schemas.openxmlformats.org/officeDocument/2006/relationships/slide" Target="slide98.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slide" Target="slide96.xml"/></Relationships>
</file>

<file path=ppt/slides/_rels/slide98.xml.rels><?xml version="1.0" encoding="UTF-8" standalone="yes"?>
<Relationships xmlns="http://schemas.openxmlformats.org/package/2006/relationships"><Relationship Id="rId3" Type="http://schemas.openxmlformats.org/officeDocument/2006/relationships/slide" Target="slide99.xm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slide" Target="slide97.xml"/></Relationships>
</file>

<file path=ppt/slides/_rels/slide99.xml.rels><?xml version="1.0" encoding="UTF-8" standalone="yes"?>
<Relationships xmlns="http://schemas.openxmlformats.org/package/2006/relationships"><Relationship Id="rId3" Type="http://schemas.openxmlformats.org/officeDocument/2006/relationships/slide" Target="slide100.xm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98.xml"/></Relationships>
</file>

<file path=ppt/slides/_rels/slide100.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slide" Target="slide99.xml"/></Relationships>
</file>

<file path=ppt/slides/_rels/slide101.xml.rels><?xml version="1.0" encoding="UTF-8" standalone="yes"?>
<Relationships xmlns="http://schemas.openxmlformats.org/package/2006/relationships"><Relationship Id="rId3" Type="http://schemas.openxmlformats.org/officeDocument/2006/relationships/slide" Target="slide102.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slide" Target="slide100.xml"/></Relationships>
</file>

<file path=ppt/slides/_rels/slide102.xml.rels><?xml version="1.0" encoding="UTF-8" standalone="yes"?>
<Relationships xmlns="http://schemas.openxmlformats.org/package/2006/relationships"><Relationship Id="rId3" Type="http://schemas.openxmlformats.org/officeDocument/2006/relationships/slide" Target="slide103.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slide" Target="slide101.xml"/></Relationships>
</file>

<file path=ppt/slides/_rels/slide103.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slide" Target="slide102.xml"/></Relationships>
</file>

<file path=ppt/slides/_rels/slide104.xml.rels><?xml version="1.0" encoding="UTF-8" standalone="yes"?>
<Relationships xmlns="http://schemas.openxmlformats.org/package/2006/relationships"><Relationship Id="rId3" Type="http://schemas.openxmlformats.org/officeDocument/2006/relationships/slide" Target="slide105.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slide" Target="slide103.xml"/></Relationships>
</file>

<file path=ppt/slides/_rels/slide105.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slide" Target="slide104.xml"/></Relationships>
</file>

<file path=ppt/slides/_rels/slide106.xml.rels><?xml version="1.0" encoding="UTF-8" standalone="yes"?>
<Relationships xmlns="http://schemas.openxmlformats.org/package/2006/relationships"><Relationship Id="rId3" Type="http://schemas.openxmlformats.org/officeDocument/2006/relationships/slide" Target="slide107.xm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slide" Target="slide105.xml"/></Relationships>
</file>

<file path=ppt/slides/_rels/slide107.xml.rels><?xml version="1.0" encoding="UTF-8" standalone="yes"?>
<Relationships xmlns="http://schemas.openxmlformats.org/package/2006/relationships"><Relationship Id="rId3" Type="http://schemas.openxmlformats.org/officeDocument/2006/relationships/slide" Target="slide108.xm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slide" Target="slide106.xml"/></Relationships>
</file>

<file path=ppt/slides/_rels/slide108.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slide" Target="slide107.xml"/></Relationships>
</file>

<file path=ppt/slides/_rels/slide109.xml.rels><?xml version="1.0" encoding="UTF-8" standalone="yes"?>
<Relationships xmlns="http://schemas.openxmlformats.org/package/2006/relationships"><Relationship Id="rId3" Type="http://schemas.openxmlformats.org/officeDocument/2006/relationships/slide" Target="slide110.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slide" Target="slide108.xml"/></Relationships>
</file>

<file path=ppt/slides/_rels/slide110.xml.rels><?xml version="1.0" encoding="UTF-8" standalone="yes"?>
<Relationships xmlns="http://schemas.openxmlformats.org/package/2006/relationships"><Relationship Id="rId3" Type="http://schemas.openxmlformats.org/officeDocument/2006/relationships/slide" Target="slide111.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slide" Target="slide109.xml"/></Relationships>
</file>

<file path=ppt/slides/_rels/slide111.xml.rels><?xml version="1.0" encoding="UTF-8" standalone="yes"?>
<Relationships xmlns="http://schemas.openxmlformats.org/package/2006/relationships"><Relationship Id="rId3" Type="http://schemas.openxmlformats.org/officeDocument/2006/relationships/slide" Target="slide112.xm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slide" Target="slide110.xml"/></Relationships>
</file>

<file path=ppt/slides/_rels/slide112.xml.rels><?xml version="1.0" encoding="UTF-8" standalone="yes"?>
<Relationships xmlns="http://schemas.openxmlformats.org/package/2006/relationships"><Relationship Id="rId3" Type="http://schemas.openxmlformats.org/officeDocument/2006/relationships/slide" Target="slide113.xm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slide" Target="slide111.xml"/></Relationships>
</file>

<file path=ppt/slides/_rels/slide113.xml.rels><?xml version="1.0" encoding="UTF-8" standalone="yes"?>
<Relationships xmlns="http://schemas.openxmlformats.org/package/2006/relationships"><Relationship Id="rId3" Type="http://schemas.openxmlformats.org/officeDocument/2006/relationships/slide" Target="slide114.xm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slide" Target="slide112.xml"/></Relationships>
</file>

<file path=ppt/slides/_rels/slide11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slide" Target="slide113.xml"/></Relationships>
</file>

<file path=ppt/slides/_rels/slide115.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slide" Target="slide114.xml"/></Relationships>
</file>

<file path=ppt/slides/_rels/slide116.xml.rels><?xml version="1.0" encoding="UTF-8" standalone="yes"?>
<Relationships xmlns="http://schemas.openxmlformats.org/package/2006/relationships"><Relationship Id="rId3" Type="http://schemas.openxmlformats.org/officeDocument/2006/relationships/slide" Target="slide117.xm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slide" Target="slide115.xml"/></Relationships>
</file>

<file path=ppt/slides/_rels/slide117.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slide" Target="slide116.xml"/><Relationship Id="rId4" Type="http://schemas.openxmlformats.org/officeDocument/2006/relationships/slide" Target="slide364.xml"/></Relationships>
</file>

<file path=ppt/slides/_rels/slide118.xml.rels><?xml version="1.0" encoding="UTF-8" standalone="yes"?>
<Relationships xmlns="http://schemas.openxmlformats.org/package/2006/relationships"><Relationship Id="rId3" Type="http://schemas.openxmlformats.org/officeDocument/2006/relationships/slide" Target="slide119.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slide" Target="slide117.xml"/></Relationships>
</file>

<file path=ppt/slides/_rels/slide119.xml.rels><?xml version="1.0" encoding="UTF-8" standalone="yes"?>
<Relationships xmlns="http://schemas.openxmlformats.org/package/2006/relationships"><Relationship Id="rId3" Type="http://schemas.openxmlformats.org/officeDocument/2006/relationships/slide" Target="slide120.xm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slide" Target="slide118.xml"/></Relationships>
</file>

<file path=ppt/slides/_rels/slide120.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slide" Target="slide119.xml"/></Relationships>
</file>

<file path=ppt/slides/_rels/slide121.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slide" Target="slide120.xml"/></Relationships>
</file>

<file path=ppt/slides/_rels/slide122.xml.rels><?xml version="1.0" encoding="UTF-8" standalone="yes"?>
<Relationships xmlns="http://schemas.openxmlformats.org/package/2006/relationships"><Relationship Id="rId3" Type="http://schemas.openxmlformats.org/officeDocument/2006/relationships/slide" Target="slide123.xm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slide" Target="slide121.xml"/></Relationships>
</file>

<file path=ppt/slides/_rels/slide123.xml.rels><?xml version="1.0" encoding="UTF-8" standalone="yes"?>
<Relationships xmlns="http://schemas.openxmlformats.org/package/2006/relationships"><Relationship Id="rId3" Type="http://schemas.openxmlformats.org/officeDocument/2006/relationships/slide" Target="slide124.xm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slide" Target="slide122.xml"/></Relationships>
</file>

<file path=ppt/slides/_rels/slide124.xml.rels><?xml version="1.0" encoding="UTF-8" standalone="yes"?>
<Relationships xmlns="http://schemas.openxmlformats.org/package/2006/relationships"><Relationship Id="rId3" Type="http://schemas.openxmlformats.org/officeDocument/2006/relationships/slide" Target="slide125.xm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slide" Target="slide123.xml"/></Relationships>
</file>

<file path=ppt/slides/_rels/slide125.xml.rels><?xml version="1.0" encoding="UTF-8" standalone="yes"?>
<Relationships xmlns="http://schemas.openxmlformats.org/package/2006/relationships"><Relationship Id="rId3" Type="http://schemas.openxmlformats.org/officeDocument/2006/relationships/slide" Target="slide126.xm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slide" Target="slide124.xml"/></Relationships>
</file>

<file path=ppt/slides/_rels/slide126.xml.rels><?xml version="1.0" encoding="UTF-8" standalone="yes"?>
<Relationships xmlns="http://schemas.openxmlformats.org/package/2006/relationships"><Relationship Id="rId3" Type="http://schemas.openxmlformats.org/officeDocument/2006/relationships/slide" Target="slide127.xm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slide" Target="slide125.xml"/></Relationships>
</file>

<file path=ppt/slides/_rels/slide127.xml.rels><?xml version="1.0" encoding="UTF-8" standalone="yes"?>
<Relationships xmlns="http://schemas.openxmlformats.org/package/2006/relationships"><Relationship Id="rId3" Type="http://schemas.openxmlformats.org/officeDocument/2006/relationships/slide" Target="slide128.xm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slide" Target="slide126.xml"/></Relationships>
</file>

<file path=ppt/slides/_rels/slide12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slide" Target="slide127.xml"/><Relationship Id="rId4" Type="http://schemas.openxmlformats.org/officeDocument/2006/relationships/slide" Target="slide129.xml"/></Relationships>
</file>

<file path=ppt/slides/_rels/slide129.xml.rels><?xml version="1.0" encoding="UTF-8" standalone="yes"?>
<Relationships xmlns="http://schemas.openxmlformats.org/package/2006/relationships"><Relationship Id="rId3" Type="http://schemas.openxmlformats.org/officeDocument/2006/relationships/slide" Target="slide130.xml"/><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slide" Target="slide128.xml"/></Relationships>
</file>

<file path=ppt/slides/_rels/slide130.xml.rels><?xml version="1.0" encoding="UTF-8" standalone="yes"?>
<Relationships xmlns="http://schemas.openxmlformats.org/package/2006/relationships"><Relationship Id="rId3" Type="http://schemas.openxmlformats.org/officeDocument/2006/relationships/slide" Target="slide131.xml"/><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slide" Target="slide129.xml"/></Relationships>
</file>

<file path=ppt/slides/_rels/slide131.xml.rels><?xml version="1.0" encoding="UTF-8" standalone="yes"?>
<Relationships xmlns="http://schemas.openxmlformats.org/package/2006/relationships"><Relationship Id="rId3" Type="http://schemas.openxmlformats.org/officeDocument/2006/relationships/slide" Target="slide132.xm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slide" Target="slide130.xml"/></Relationships>
</file>

<file path=ppt/slides/_rels/slide132.xml.rels><?xml version="1.0" encoding="UTF-8" standalone="yes"?>
<Relationships xmlns="http://schemas.openxmlformats.org/package/2006/relationships"><Relationship Id="rId3" Type="http://schemas.openxmlformats.org/officeDocument/2006/relationships/slide" Target="slide133.xml"/><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slide" Target="slide131.xml"/></Relationships>
</file>

<file path=ppt/slides/_rels/slide133.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slide" Target="slide132.xml"/></Relationships>
</file>

<file path=ppt/slides/_rels/slide134.xml.rels><?xml version="1.0" encoding="UTF-8" standalone="yes"?>
<Relationships xmlns="http://schemas.openxmlformats.org/package/2006/relationships"><Relationship Id="rId3" Type="http://schemas.openxmlformats.org/officeDocument/2006/relationships/slide" Target="slide135.xm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slide" Target="slide133.xml"/></Relationships>
</file>

<file path=ppt/slides/_rels/slide135.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slide" Target="slide137.xm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slide" Target="slide135.xml"/></Relationships>
</file>

<file path=ppt/slides/_rels/slide137.xml.rels><?xml version="1.0" encoding="UTF-8" standalone="yes"?>
<Relationships xmlns="http://schemas.openxmlformats.org/package/2006/relationships"><Relationship Id="rId3" Type="http://schemas.openxmlformats.org/officeDocument/2006/relationships/slide" Target="slide138.xm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slide" Target="slide136.xml"/></Relationships>
</file>

<file path=ppt/slides/_rels/slide138.xml.rels><?xml version="1.0" encoding="UTF-8" standalone="yes"?>
<Relationships xmlns="http://schemas.openxmlformats.org/package/2006/relationships"><Relationship Id="rId3" Type="http://schemas.openxmlformats.org/officeDocument/2006/relationships/slide" Target="slide139.xm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slide" Target="slide137.xml"/></Relationships>
</file>

<file path=ppt/slides/_rels/slide139.xml.rels><?xml version="1.0" encoding="UTF-8" standalone="yes"?>
<Relationships xmlns="http://schemas.openxmlformats.org/package/2006/relationships"><Relationship Id="rId3" Type="http://schemas.openxmlformats.org/officeDocument/2006/relationships/slide" Target="slide140.xm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slide" Target="slide138.xml"/></Relationships>
</file>

<file path=ppt/slides/_rels/slide140.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slide" Target="slide139.xml"/></Relationships>
</file>

<file path=ppt/slides/_rels/slide141.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slide" Target="slide140.xml"/></Relationships>
</file>

<file path=ppt/slides/_rels/slide142.xml.rels><?xml version="1.0" encoding="UTF-8" standalone="yes"?>
<Relationships xmlns="http://schemas.openxmlformats.org/package/2006/relationships"><Relationship Id="rId3" Type="http://schemas.openxmlformats.org/officeDocument/2006/relationships/slide" Target="slide143.xml"/><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slide" Target="slide141.xml"/></Relationships>
</file>

<file path=ppt/slides/_rels/slide143.xml.rels><?xml version="1.0" encoding="UTF-8" standalone="yes"?>
<Relationships xmlns="http://schemas.openxmlformats.org/package/2006/relationships"><Relationship Id="rId3" Type="http://schemas.openxmlformats.org/officeDocument/2006/relationships/slide" Target="slide144.xm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slide" Target="slide142.xml"/></Relationships>
</file>

<file path=ppt/slides/_rels/slide144.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slide" Target="slide143.xml"/></Relationships>
</file>

<file path=ppt/slides/_rels/slide145.xml.rels><?xml version="1.0" encoding="UTF-8" standalone="yes"?>
<Relationships xmlns="http://schemas.openxmlformats.org/package/2006/relationships"><Relationship Id="rId3" Type="http://schemas.openxmlformats.org/officeDocument/2006/relationships/slide" Target="slide146.xml"/><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slide" Target="slide144.xml"/></Relationships>
</file>

<file path=ppt/slides/_rels/slide146.xml.rels><?xml version="1.0" encoding="UTF-8" standalone="yes"?>
<Relationships xmlns="http://schemas.openxmlformats.org/package/2006/relationships"><Relationship Id="rId3" Type="http://schemas.openxmlformats.org/officeDocument/2006/relationships/slide" Target="slide147.xml"/><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slide" Target="slide145.xml"/></Relationships>
</file>

<file path=ppt/slides/_rels/slide147.xml.rels><?xml version="1.0" encoding="UTF-8" standalone="yes"?>
<Relationships xmlns="http://schemas.openxmlformats.org/package/2006/relationships"><Relationship Id="rId3" Type="http://schemas.openxmlformats.org/officeDocument/2006/relationships/slide" Target="slide148.xm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slide" Target="slide146.xml"/></Relationships>
</file>

<file path=ppt/slides/_rels/slide14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4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6.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5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6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7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8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19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364.xml"/></Relationships>
</file>

<file path=ppt/slides/_rels/slide20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0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1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6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2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7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3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8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4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9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5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2.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6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0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7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1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8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2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29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3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0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4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1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5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2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6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3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4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8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3.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4.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5.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6.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7.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8.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5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99.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6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300.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61.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301.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6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302.xml"/><Relationship Id="rId1" Type="http://schemas.openxmlformats.org/officeDocument/2006/relationships/slideLayout" Target="../slideLayouts/slideLayout2.xml"/><Relationship Id="rId4" Type="http://schemas.openxmlformats.org/officeDocument/2006/relationships/slide" Target="slide364.xml"/></Relationships>
</file>

<file path=ppt/slides/_rels/slide363.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2" Type="http://schemas.openxmlformats.org/officeDocument/2006/relationships/slide" Target="slide365.xml"/><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1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1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1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1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1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2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2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2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2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2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2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3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3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slide" Target="slide364.xml"/></Relationships>
</file>

<file path=ppt/slides/_rels/slide55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5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6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2.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3.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4.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5.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6.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7.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8.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9.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90.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91.xml.rels><?xml version="1.0" encoding="UTF-8" standalone="yes"?>
<Relationships xmlns="http://schemas.openxmlformats.org/package/2006/relationships"><Relationship Id="rId3" Type="http://schemas.openxmlformats.org/officeDocument/2006/relationships/slide" Target="slide364.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00007" y="713958"/>
            <a:ext cx="4974246" cy="923330"/>
          </a:xfrm>
          <a:prstGeom prst="rect">
            <a:avLst/>
          </a:prstGeom>
          <a:noFill/>
        </p:spPr>
        <p:txBody>
          <a:bodyPr wrap="non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rPr>
              <a:t>NCLEX NUGGETS</a:t>
            </a:r>
            <a:endParaRPr lang="en-US" sz="5400" dirty="0">
              <a:ln w="0"/>
              <a:effectLst>
                <a:outerShdw blurRad="38100" dist="19050" dir="2700000" algn="tl" rotWithShape="0">
                  <a:schemeClr val="dk1">
                    <a:alpha val="40000"/>
                  </a:schemeClr>
                </a:outerShdw>
              </a:effectLst>
            </a:endParaRPr>
          </a:p>
        </p:txBody>
      </p:sp>
      <p:sp>
        <p:nvSpPr>
          <p:cNvPr id="5" name="Rectangle 4"/>
          <p:cNvSpPr/>
          <p:nvPr/>
        </p:nvSpPr>
        <p:spPr>
          <a:xfrm>
            <a:off x="3092960" y="1487800"/>
            <a:ext cx="5988371" cy="461665"/>
          </a:xfrm>
          <a:prstGeom prst="rect">
            <a:avLst/>
          </a:prstGeom>
          <a:noFill/>
        </p:spPr>
        <p:txBody>
          <a:bodyPr wrap="none" lIns="91440" tIns="45720" rIns="91440" bIns="45720">
            <a:spAutoFit/>
          </a:bodyPr>
          <a:lstStyle/>
          <a:p>
            <a:pPr algn="ctr"/>
            <a:r>
              <a:rPr lang="en-US" sz="2400" dirty="0" smtClean="0">
                <a:ln w="0"/>
                <a:effectLst>
                  <a:outerShdw blurRad="38100" dist="19050" dir="2700000" algn="tl" rotWithShape="0">
                    <a:schemeClr val="dk1">
                      <a:alpha val="40000"/>
                    </a:schemeClr>
                  </a:outerShdw>
                </a:effectLst>
              </a:rPr>
              <a:t>THE SUPREME NCLEX MASTERY STUDY GUIDE</a:t>
            </a:r>
            <a:endParaRPr lang="en-US" sz="2400" dirty="0">
              <a:ln w="0"/>
              <a:effectLst>
                <a:outerShdw blurRad="38100" dist="19050" dir="2700000" algn="tl" rotWithShape="0">
                  <a:schemeClr val="dk1">
                    <a:alpha val="40000"/>
                  </a:schemeClr>
                </a:outerShdw>
              </a:effectLst>
            </a:endParaRPr>
          </a:p>
        </p:txBody>
      </p:sp>
      <p:sp>
        <p:nvSpPr>
          <p:cNvPr id="6" name="Rectangle 5"/>
          <p:cNvSpPr/>
          <p:nvPr/>
        </p:nvSpPr>
        <p:spPr>
          <a:xfrm>
            <a:off x="5833358" y="1904148"/>
            <a:ext cx="507575" cy="461665"/>
          </a:xfrm>
          <a:prstGeom prst="rect">
            <a:avLst/>
          </a:prstGeom>
          <a:noFill/>
        </p:spPr>
        <p:txBody>
          <a:bodyPr wrap="none" lIns="91440" tIns="45720" rIns="91440" bIns="45720">
            <a:spAutoFit/>
          </a:bodyPr>
          <a:lstStyle/>
          <a:p>
            <a:pPr algn="ctr"/>
            <a:r>
              <a:rPr lang="en-US" sz="2400" dirty="0" smtClean="0">
                <a:ln w="0"/>
                <a:effectLst>
                  <a:outerShdw blurRad="38100" dist="19050" dir="2700000" algn="tl" rotWithShape="0">
                    <a:schemeClr val="dk1">
                      <a:alpha val="40000"/>
                    </a:schemeClr>
                  </a:outerShdw>
                </a:effectLst>
              </a:rPr>
              <a:t>BY</a:t>
            </a:r>
            <a:endParaRPr lang="en-US" sz="2400" dirty="0">
              <a:ln w="0"/>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92" y="2448264"/>
            <a:ext cx="2886075" cy="2809875"/>
          </a:xfrm>
          <a:prstGeom prst="rect">
            <a:avLst/>
          </a:prstGeom>
        </p:spPr>
      </p:pic>
      <p:sp>
        <p:nvSpPr>
          <p:cNvPr id="7" name="Rectangle 6"/>
          <p:cNvSpPr/>
          <p:nvPr/>
        </p:nvSpPr>
        <p:spPr>
          <a:xfrm>
            <a:off x="4809502" y="5358059"/>
            <a:ext cx="2555251" cy="707886"/>
          </a:xfrm>
          <a:prstGeom prst="rect">
            <a:avLst/>
          </a:prstGeom>
          <a:noFill/>
        </p:spPr>
        <p:txBody>
          <a:bodyPr wrap="none" lIns="91440" tIns="45720" rIns="91440" bIns="45720">
            <a:spAutoFit/>
          </a:bodyPr>
          <a:lstStyle/>
          <a:p>
            <a:pPr algn="ctr"/>
            <a:r>
              <a:rPr lang="en-US" sz="2400" dirty="0">
                <a:ln w="0"/>
                <a:effectLst>
                  <a:outerShdw blurRad="38100" dist="19050" dir="2700000" algn="tl" rotWithShape="0">
                    <a:schemeClr val="dk1">
                      <a:alpha val="40000"/>
                    </a:schemeClr>
                  </a:outerShdw>
                </a:effectLst>
              </a:rPr>
              <a:t>James </a:t>
            </a:r>
            <a:r>
              <a:rPr lang="en-US" sz="2400" dirty="0" smtClean="0">
                <a:ln w="0"/>
                <a:effectLst>
                  <a:outerShdw blurRad="38100" dist="19050" dir="2700000" algn="tl" rotWithShape="0">
                    <a:schemeClr val="dk1">
                      <a:alpha val="40000"/>
                    </a:schemeClr>
                  </a:outerShdw>
                </a:effectLst>
              </a:rPr>
              <a:t>Pierre-Louis</a:t>
            </a:r>
          </a:p>
          <a:p>
            <a:pPr algn="ctr"/>
            <a:r>
              <a:rPr lang="en-US" sz="1600" dirty="0" smtClean="0">
                <a:ln w="0"/>
                <a:effectLst>
                  <a:outerShdw blurRad="38100" dist="19050" dir="2700000" algn="tl" rotWithShape="0">
                    <a:schemeClr val="dk1">
                      <a:alpha val="40000"/>
                    </a:schemeClr>
                  </a:outerShdw>
                </a:effectLst>
              </a:rPr>
              <a:t>MAT</a:t>
            </a:r>
            <a:r>
              <a:rPr lang="en-US" sz="1600" dirty="0">
                <a:ln w="0"/>
                <a:effectLst>
                  <a:outerShdw blurRad="38100" dist="19050" dir="2700000" algn="tl" rotWithShape="0">
                    <a:schemeClr val="dk1">
                      <a:alpha val="40000"/>
                    </a:schemeClr>
                  </a:outerShdw>
                </a:effectLst>
              </a:rPr>
              <a:t>, BSN, RN</a:t>
            </a:r>
          </a:p>
        </p:txBody>
      </p:sp>
    </p:spTree>
    <p:extLst>
      <p:ext uri="{BB962C8B-B14F-4D97-AF65-F5344CB8AC3E}">
        <p14:creationId xmlns:p14="http://schemas.microsoft.com/office/powerpoint/2010/main" val="1098877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4058" y="1070759"/>
            <a:ext cx="3228099" cy="5151431"/>
          </a:xfrm>
          <a:prstGeom prst="snip2DiagRect">
            <a:avLst/>
          </a:prstGeom>
          <a:solidFill>
            <a:srgbClr val="FFFFFF">
              <a:shade val="85000"/>
            </a:srgbClr>
          </a:solidFill>
          <a:ln w="88900" cap="sq">
            <a:solidFill>
              <a:schemeClr val="accent4"/>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6274" y="1070873"/>
            <a:ext cx="3228779" cy="5152516"/>
          </a:xfrm>
          <a:prstGeom prst="snip2DiagRect">
            <a:avLst/>
          </a:prstGeom>
          <a:solidFill>
            <a:srgbClr val="FFFFFF">
              <a:shade val="85000"/>
            </a:srgbClr>
          </a:solidFill>
          <a:ln w="88900" cap="sq">
            <a:solidFill>
              <a:schemeClr val="accent4"/>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51045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1500" y="1042421"/>
            <a:ext cx="3126923" cy="4989974"/>
          </a:xfrm>
          <a:prstGeom prst="snip2DiagRect">
            <a:avLst/>
          </a:prstGeom>
          <a:solidFill>
            <a:srgbClr val="FFFFFF">
              <a:shade val="85000"/>
            </a:srgbClr>
          </a:solidFill>
          <a:ln w="88900" cap="sq">
            <a:solidFill>
              <a:schemeClr val="accent4"/>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7398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68362" y="1671499"/>
            <a:ext cx="10550838" cy="4154984"/>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171450" lvl="0" indent="-171450">
              <a:lnSpc>
                <a:spcPct val="150000"/>
              </a:lnSpc>
              <a:buFont typeface="Wingdings" panose="05000000000000000000" pitchFamily="2" charset="2"/>
              <a:buChar char="Ø"/>
              <a:defRPr/>
            </a:pP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Groysman</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R. Pathology Smart Charts. McGraw Hill. 2001</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Keogh, J., &amp; Weaver, A. Critical Care Nursing Demystified. 2nd Ed. McGraw Hill. 2021. Lynn, P. Photo Atlas of Medication of Medication Administration. 4th Ed. Wolters </a:t>
            </a: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Klumer</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Lippincott Williams &amp; Wilkins. 2011.  </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National Council of States Boards of Nursing. Next Generation NCLEX-RN PREP. Review Guide.2025.</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National Council of States Boards of Nursing. (2020). Summary of Modification to the NCLEX. Retrieved April 17, 2021, from https://www.ncsbn.org/SummaryofModificationstoNCLEX.pdf </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Pelletier-</a:t>
            </a: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Dattu</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C. Pharmacology Smart Charts. McGraw Hill. 2015. </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Reed, R., Keogh J. ECG Interpretation. </a:t>
            </a: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Schaum‘s</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Outlines Series. McGraw Hill. 2011. </a:t>
            </a:r>
          </a:p>
          <a:p>
            <a:pPr marL="171450" lvl="0" indent="-171450">
              <a:lnSpc>
                <a:spcPct val="150000"/>
              </a:lnSpc>
              <a:buFont typeface="Wingdings" panose="05000000000000000000" pitchFamily="2" charset="2"/>
              <a:buChar char="Ø"/>
              <a:defRPr/>
            </a:pP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Silvestri</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L., </a:t>
            </a:r>
            <a:r>
              <a:rPr lang="en-GB" sz="1600" spc="50" dirty="0" err="1">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Silvestri</a:t>
            </a: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A. Saunders Comprehensive Review for the NCLEX RN. 7th Ed. Elsevier. 2017.</a:t>
            </a:r>
          </a:p>
          <a:p>
            <a:pPr marL="171450" lvl="0" indent="-171450">
              <a:lnSpc>
                <a:spcPct val="150000"/>
              </a:lnSpc>
              <a:buFont typeface="Wingdings" panose="05000000000000000000" pitchFamily="2" charset="2"/>
              <a:buChar char="Ø"/>
              <a:defRPr/>
            </a:pPr>
            <a:r>
              <a:rPr lang="en-GB" sz="16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 Swearingen, P., Wright J. All in One Nursing Care Planning Resource. 5th Ed. Elsevier. 2019</a:t>
            </a:r>
            <a:r>
              <a:rPr lang="en-GB" sz="1600" spc="50" dirty="0">
                <a:ln w="0"/>
                <a:solidFill>
                  <a:prstClr val="white"/>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a:t>
            </a:r>
          </a:p>
        </p:txBody>
      </p:sp>
      <p:sp>
        <p:nvSpPr>
          <p:cNvPr id="13" name="Rectangle 12"/>
          <p:cNvSpPr/>
          <p:nvPr/>
        </p:nvSpPr>
        <p:spPr>
          <a:xfrm>
            <a:off x="3123441" y="1033229"/>
            <a:ext cx="5945121" cy="353586"/>
          </a:xfrm>
          <a:prstGeom prst="rect">
            <a:avLst/>
          </a:prstGeom>
          <a:solidFill>
            <a:schemeClr val="tx1"/>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2400" b="1" spc="50" dirty="0" smtClean="0">
                <a:ln w="0"/>
                <a:solidFill>
                  <a:schemeClr val="bg1"/>
                </a:solidFill>
                <a:effectLst>
                  <a:innerShdw blurRad="63500" dist="50800" dir="13500000">
                    <a:srgbClr val="000000">
                      <a:alpha val="50000"/>
                    </a:srgbClr>
                  </a:innerShdw>
                </a:effectLst>
              </a:rPr>
              <a:t>BIBLIOGRAPHY</a:t>
            </a:r>
            <a:endParaRPr lang="en-US" sz="2400" b="1" dirty="0">
              <a:ln w="6600">
                <a:solidFill>
                  <a:schemeClr val="accent2"/>
                </a:solidFill>
                <a:prstDash val="solid"/>
              </a:ln>
              <a:solidFill>
                <a:schemeClr val="bg1"/>
              </a:solidFill>
              <a:effectLst>
                <a:outerShdw dist="38100" dir="2700000" algn="tl" rotWithShape="0">
                  <a:schemeClr val="accent2"/>
                </a:outerShdw>
              </a:effectLst>
            </a:endParaRPr>
          </a:p>
        </p:txBody>
      </p:sp>
    </p:spTree>
    <p:extLst>
      <p:ext uri="{BB962C8B-B14F-4D97-AF65-F5344CB8AC3E}">
        <p14:creationId xmlns:p14="http://schemas.microsoft.com/office/powerpoint/2010/main" val="2256030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16291" y="1510501"/>
            <a:ext cx="1080745" cy="707886"/>
          </a:xfrm>
          <a:prstGeom prst="rect">
            <a:avLst/>
          </a:prstGeom>
          <a:noFill/>
        </p:spPr>
        <p:txBody>
          <a:bodyPr wrap="none" lIns="91440" tIns="45720" rIns="91440" bIns="45720">
            <a:spAutoFit/>
          </a:bodyPr>
          <a:lstStyle/>
          <a:p>
            <a:pPr algn="ctr"/>
            <a:r>
              <a:rPr lang="en-US" sz="4000" b="1" dirty="0" smtClean="0">
                <a:ln w="0"/>
                <a:effectLst>
                  <a:outerShdw blurRad="38100" dist="19050" dir="2700000" algn="tl" rotWithShape="0">
                    <a:schemeClr val="dk1">
                      <a:alpha val="40000"/>
                    </a:schemeClr>
                  </a:outerShdw>
                </a:effectLst>
              </a:rPr>
              <a:t>AIM</a:t>
            </a:r>
            <a:endParaRPr lang="en-US" sz="4000" b="1" dirty="0">
              <a:ln w="0"/>
              <a:effectLst>
                <a:outerShdw blurRad="38100" dist="19050" dir="2700000" algn="tl" rotWithShape="0">
                  <a:schemeClr val="dk1">
                    <a:alpha val="40000"/>
                  </a:schemeClr>
                </a:outerShdw>
              </a:effectLst>
            </a:endParaRPr>
          </a:p>
        </p:txBody>
      </p:sp>
      <p:sp>
        <p:nvSpPr>
          <p:cNvPr id="2" name="Rectangle 1"/>
          <p:cNvSpPr/>
          <p:nvPr/>
        </p:nvSpPr>
        <p:spPr>
          <a:xfrm>
            <a:off x="363983" y="2777635"/>
            <a:ext cx="11585360" cy="1180730"/>
          </a:xfrm>
          <a:prstGeom prst="rect">
            <a:avLst/>
          </a:prstGeom>
          <a:no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To acquaint </a:t>
            </a:r>
            <a:r>
              <a:rPr lang="en-US" sz="3200" b="1" spc="50" dirty="0">
                <a:ln w="0"/>
                <a:solidFill>
                  <a:schemeClr val="tx1"/>
                </a:solidFill>
                <a:effectLst>
                  <a:innerShdw blurRad="63500" dist="50800" dir="13500000">
                    <a:srgbClr val="000000">
                      <a:alpha val="50000"/>
                    </a:srgbClr>
                  </a:innerShdw>
                </a:effectLst>
              </a:rPr>
              <a:t>New Graduate Nursing Students to prepare </a:t>
            </a:r>
            <a:r>
              <a:rPr lang="en-US" sz="3200" dirty="0">
                <a:ln w="0"/>
                <a:solidFill>
                  <a:schemeClr val="tx1"/>
                </a:solidFill>
                <a:effectLst>
                  <a:outerShdw blurRad="38100" dist="19050" dir="2700000" algn="tl" rotWithShape="0">
                    <a:schemeClr val="dk1">
                      <a:alpha val="40000"/>
                    </a:schemeClr>
                  </a:outerShdw>
                </a:effectLst>
              </a:rPr>
              <a:t>for</a:t>
            </a:r>
            <a:r>
              <a:rPr lang="en-US" sz="3200" b="1" spc="50" dirty="0">
                <a:ln w="0"/>
                <a:solidFill>
                  <a:schemeClr val="tx1"/>
                </a:solidFill>
                <a:effectLst>
                  <a:innerShdw blurRad="63500" dist="50800" dir="13500000">
                    <a:srgbClr val="000000">
                      <a:alpha val="50000"/>
                    </a:srgbClr>
                  </a:innerShdw>
                </a:effectLst>
              </a:rPr>
              <a:t> NCLEX PN </a:t>
            </a:r>
            <a:r>
              <a:rPr lang="en-US" sz="3200" dirty="0">
                <a:ln w="0"/>
                <a:solidFill>
                  <a:schemeClr val="tx1"/>
                </a:solidFill>
                <a:effectLst>
                  <a:outerShdw blurRad="38100" dist="19050" dir="2700000" algn="tl" rotWithShape="0">
                    <a:schemeClr val="dk1">
                      <a:alpha val="40000"/>
                    </a:schemeClr>
                  </a:outerShdw>
                </a:effectLst>
              </a:rPr>
              <a:t>&amp;</a:t>
            </a:r>
            <a:r>
              <a:rPr lang="en-US" sz="3200" b="1" spc="50" dirty="0">
                <a:ln w="0"/>
                <a:solidFill>
                  <a:schemeClr val="tx1"/>
                </a:solidFill>
                <a:effectLst>
                  <a:innerShdw blurRad="63500" dist="50800" dir="13500000">
                    <a:srgbClr val="000000">
                      <a:alpha val="50000"/>
                    </a:srgbClr>
                  </a:innerShdw>
                </a:effectLst>
              </a:rPr>
              <a:t> NCLEX RN </a:t>
            </a:r>
            <a:r>
              <a:rPr lang="en-US" sz="3200" b="1" spc="50" dirty="0" smtClean="0">
                <a:ln w="0"/>
                <a:solidFill>
                  <a:schemeClr val="tx1"/>
                </a:solidFill>
                <a:effectLst>
                  <a:innerShdw blurRad="63500" dist="50800" dir="13500000">
                    <a:srgbClr val="000000">
                      <a:alpha val="50000"/>
                    </a:srgbClr>
                  </a:innerShdw>
                </a:effectLst>
              </a:rPr>
              <a:t>Licensure </a:t>
            </a:r>
            <a:r>
              <a:rPr lang="en-US" sz="3200" dirty="0">
                <a:ln w="0"/>
                <a:solidFill>
                  <a:schemeClr val="tx1"/>
                </a:solidFill>
                <a:effectLst>
                  <a:outerShdw blurRad="38100" dist="19050" dir="2700000" algn="tl" rotWithShape="0">
                    <a:schemeClr val="dk1">
                      <a:alpha val="40000"/>
                    </a:schemeClr>
                  </a:outerShdw>
                </a:effectLst>
              </a:rPr>
              <a:t>Board Exam in USA </a:t>
            </a:r>
            <a:endParaRPr lang="en-US" sz="3200" b="1" dirty="0">
              <a:ln w="6600">
                <a:solidFill>
                  <a:schemeClr val="accent2"/>
                </a:solidFill>
                <a:prstDash val="solid"/>
              </a:ln>
              <a:solidFill>
                <a:schemeClr val="tx1"/>
              </a:solidFill>
            </a:endParaRPr>
          </a:p>
        </p:txBody>
      </p:sp>
    </p:spTree>
    <p:extLst>
      <p:ext uri="{BB962C8B-B14F-4D97-AF65-F5344CB8AC3E}">
        <p14:creationId xmlns:p14="http://schemas.microsoft.com/office/powerpoint/2010/main" val="3950777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63517" y="161992"/>
            <a:ext cx="2464970" cy="707886"/>
          </a:xfrm>
          <a:prstGeom prst="rect">
            <a:avLst/>
          </a:prstGeom>
          <a:noFill/>
        </p:spPr>
        <p:txBody>
          <a:bodyPr wrap="none" lIns="91440" tIns="45720" rIns="91440" bIns="45720">
            <a:spAutoFit/>
          </a:bodyPr>
          <a:lstStyle/>
          <a:p>
            <a:pPr algn="ctr"/>
            <a:r>
              <a:rPr lang="en-GB" sz="4000" b="1" dirty="0" smtClean="0">
                <a:ln w="0"/>
                <a:effectLst>
                  <a:outerShdw blurRad="38100" dist="19050" dir="2700000" algn="tl" rotWithShape="0">
                    <a:schemeClr val="dk1">
                      <a:alpha val="40000"/>
                    </a:schemeClr>
                  </a:outerShdw>
                </a:effectLst>
              </a:rPr>
              <a:t>SEQUENCE</a:t>
            </a:r>
            <a:endParaRPr lang="en-US" sz="4000" b="1" dirty="0">
              <a:ln w="0"/>
              <a:effectLst>
                <a:outerShdw blurRad="38100" dist="19050" dir="2700000" algn="tl" rotWithShape="0">
                  <a:schemeClr val="dk1">
                    <a:alpha val="40000"/>
                  </a:schemeClr>
                </a:outerShdw>
              </a:effectLst>
            </a:endParaRPr>
          </a:p>
        </p:txBody>
      </p:sp>
      <p:graphicFrame>
        <p:nvGraphicFramePr>
          <p:cNvPr id="3" name="Diagram 2"/>
          <p:cNvGraphicFramePr/>
          <p:nvPr>
            <p:extLst>
              <p:ext uri="{D42A27DB-BD31-4B8C-83A1-F6EECF244321}">
                <p14:modId xmlns:p14="http://schemas.microsoft.com/office/powerpoint/2010/main" val="1340886563"/>
              </p:ext>
            </p:extLst>
          </p:nvPr>
        </p:nvGraphicFramePr>
        <p:xfrm>
          <a:off x="2686483" y="1439333"/>
          <a:ext cx="681903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540001" y="1033230"/>
            <a:ext cx="7112000" cy="353586"/>
          </a:xfrm>
          <a:prstGeom prst="rect">
            <a:avLst/>
          </a:prstGeom>
          <a:solidFill>
            <a:schemeClr val="tx1"/>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spc="50" dirty="0" smtClean="0">
                <a:ln w="0"/>
                <a:solidFill>
                  <a:schemeClr val="bg2"/>
                </a:solidFill>
                <a:effectLst>
                  <a:innerShdw blurRad="63500" dist="50800" dir="13500000">
                    <a:srgbClr val="000000">
                      <a:alpha val="50000"/>
                    </a:srgbClr>
                  </a:innerShdw>
                </a:effectLst>
              </a:rPr>
              <a:t>NCLEX QUIZZES</a:t>
            </a:r>
            <a:endParaRPr lang="en-US" sz="16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19325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68362" y="1671499"/>
            <a:ext cx="10550838" cy="42473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Read each question carefully and make sure you understand and identify the type of question being ask (e.g. Priority, delegation, select all that apply, true or false, hotspot, imaging etc....)</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Once you understand the concept and question being ask; Look for the answer that seems the most applicable and reasonable and do not second-guess yourself.</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Pay attention to words such as: Best, First, Not, Never, None, always</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Try to keep a steady Exam pace by taking no more than 1 minute per question.</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Always think of the Nursing Process when answering questions.</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Look for Priority of care Airway&gt;Breathing&gt;Circulation (i.e., ABC).</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Pulseless / CPR patients; you have Circulation&gt;Airway&gt;Breathing (i.e., CAB). o Answer question suitable to your scope of practice.</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Recall that Registered Nurse are allowed to administer IV medications and do the first assessment or intervention for the NCLEX exam.</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License Practical Nurses are not allowed to insert IV according to the NCLEX but can maintain and remove IVs for the NCLEX exam.</a:t>
            </a:r>
          </a:p>
          <a:p>
            <a:pPr marL="171450" lvl="0" indent="-171450">
              <a:lnSpc>
                <a:spcPct val="150000"/>
              </a:lnSpc>
              <a:buFont typeface="Wingdings" panose="05000000000000000000" pitchFamily="2" charset="2"/>
              <a:buChar char="Ø"/>
            </a:pPr>
            <a:r>
              <a:rPr lang="en-GB" sz="1200" spc="50" dirty="0">
                <a:ln w="0"/>
                <a:solidFill>
                  <a:schemeClr val="tx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Select all that apply questions, first make you understand the question; then only select answer choice that answer the question being ask; if the answer option does not apply of answer the question being ask then ignore it and go to the next answer choice; once you are done answering the answers given; you are e done with the question; do not go back &amp; change any of your answer choices; simply go to the next question. This strategy prevents from going back and changing your good answers and second guess yourself.</a:t>
            </a:r>
          </a:p>
        </p:txBody>
      </p:sp>
      <p:sp>
        <p:nvSpPr>
          <p:cNvPr id="2" name="Rectangle 1"/>
          <p:cNvSpPr/>
          <p:nvPr/>
        </p:nvSpPr>
        <p:spPr>
          <a:xfrm>
            <a:off x="5465363" y="344116"/>
            <a:ext cx="1556836" cy="707886"/>
          </a:xfrm>
          <a:prstGeom prst="rect">
            <a:avLst/>
          </a:prstGeom>
        </p:spPr>
        <p:txBody>
          <a:bodyPr wrap="none">
            <a:spAutoFit/>
          </a:bodyPr>
          <a:lstStyle/>
          <a:p>
            <a:pPr algn="ctr"/>
            <a:r>
              <a:rPr lang="en-GB" sz="4000" b="1" dirty="0">
                <a:ln w="0"/>
                <a:effectLst>
                  <a:outerShdw blurRad="38100" dist="19050" dir="2700000" algn="tl" rotWithShape="0">
                    <a:schemeClr val="dk1">
                      <a:alpha val="40000"/>
                    </a:schemeClr>
                  </a:outerShdw>
                </a:effectLst>
              </a:rPr>
              <a:t>GUIDE</a:t>
            </a:r>
            <a:endParaRPr lang="en-US" sz="4000" b="1" dirty="0">
              <a:ln w="0"/>
              <a:effectLst>
                <a:outerShdw blurRad="38100" dist="19050" dir="2700000" algn="tl" rotWithShape="0">
                  <a:schemeClr val="dk1">
                    <a:alpha val="40000"/>
                  </a:schemeClr>
                </a:outerShdw>
              </a:effectLst>
            </a:endParaRPr>
          </a:p>
        </p:txBody>
      </p:sp>
      <p:sp>
        <p:nvSpPr>
          <p:cNvPr id="13" name="Rectangle 12"/>
          <p:cNvSpPr/>
          <p:nvPr/>
        </p:nvSpPr>
        <p:spPr>
          <a:xfrm>
            <a:off x="3123441" y="1033229"/>
            <a:ext cx="5945121" cy="353586"/>
          </a:xfrm>
          <a:prstGeom prst="rect">
            <a:avLst/>
          </a:prstGeom>
          <a:solidFill>
            <a:schemeClr val="tx1"/>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spc="50" dirty="0" smtClean="0">
                <a:ln w="0"/>
                <a:solidFill>
                  <a:schemeClr val="bg2"/>
                </a:solidFill>
                <a:effectLst>
                  <a:innerShdw blurRad="63500" dist="50800" dir="13500000">
                    <a:srgbClr val="000000">
                      <a:alpha val="50000"/>
                    </a:srgbClr>
                  </a:innerShdw>
                </a:effectLst>
              </a:rPr>
              <a:t>Best way to answer NCLEX Questions</a:t>
            </a:r>
            <a:endParaRPr lang="en-US" sz="16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919901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68748" y="2772027"/>
            <a:ext cx="5112490" cy="923330"/>
          </a:xfrm>
          <a:prstGeom prst="rect">
            <a:avLst/>
          </a:prstGeom>
          <a:noFill/>
        </p:spPr>
        <p:txBody>
          <a:bodyPr wrap="none" lIns="91440" tIns="45720" rIns="91440" bIns="45720">
            <a:spAutoFit/>
          </a:bodyPr>
          <a:lstStyle/>
          <a:p>
            <a:pPr algn="ctr"/>
            <a:r>
              <a:rPr lang="en-GB" sz="5400" b="1" dirty="0" smtClean="0">
                <a:ln w="22225">
                  <a:solidFill>
                    <a:schemeClr val="accent2"/>
                  </a:solidFill>
                  <a:prstDash val="solid"/>
                </a:ln>
              </a:rPr>
              <a:t>MENTAL HEALTH </a:t>
            </a:r>
            <a:endParaRPr lang="en-US" sz="5400" b="1" cap="none" spc="0" dirty="0">
              <a:ln w="22225">
                <a:solidFill>
                  <a:schemeClr val="accent2"/>
                </a:solidFill>
                <a:prstDash val="solid"/>
              </a:ln>
              <a:effectLst/>
            </a:endParaRPr>
          </a:p>
        </p:txBody>
      </p:sp>
      <p:sp>
        <p:nvSpPr>
          <p:cNvPr id="2" name="Flowchart: Decision 1"/>
          <p:cNvSpPr/>
          <p:nvPr/>
        </p:nvSpPr>
        <p:spPr>
          <a:xfrm>
            <a:off x="1302074" y="360682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0536" y="2750844"/>
            <a:ext cx="1348446" cy="369332"/>
          </a:xfrm>
          <a:prstGeom prst="rect">
            <a:avLst/>
          </a:prstGeom>
        </p:spPr>
        <p:txBody>
          <a:bodyPr wrap="none">
            <a:spAutoFit/>
          </a:bodyPr>
          <a:lstStyle/>
          <a:p>
            <a:pPr lvl="0" algn="ctr">
              <a:defRPr/>
            </a:pPr>
            <a:r>
              <a:rPr lang="en-US" b="1" spc="50" dirty="0">
                <a:ln w="9525" cmpd="sng">
                  <a:solidFill>
                    <a:srgbClr val="DF2E28"/>
                  </a:solidFill>
                  <a:prstDash val="solid"/>
                </a:ln>
                <a:effectLst>
                  <a:glow rad="38100">
                    <a:srgbClr val="DF2E28">
                      <a:alpha val="40000"/>
                    </a:srgbClr>
                  </a:glow>
                </a:effectLst>
                <a:latin typeface="Century Gothic" panose="020B0502020202020204"/>
              </a:rPr>
              <a:t>Chapter 1</a:t>
            </a:r>
            <a:endParaRPr lang="en-US" b="1" spc="50" dirty="0">
              <a:ln w="9525" cmpd="sng">
                <a:solidFill>
                  <a:srgbClr val="DF2E28"/>
                </a:solidFill>
                <a:prstDash val="solid"/>
              </a:ln>
              <a:effectLst>
                <a:glow rad="38100">
                  <a:srgbClr val="DF2E28">
                    <a:alpha val="40000"/>
                  </a:srgbClr>
                </a:glow>
              </a:effectLst>
              <a:latin typeface="Century Gothic" panose="020B0502020202020204"/>
            </a:endParaRPr>
          </a:p>
        </p:txBody>
      </p:sp>
    </p:spTree>
    <p:extLst>
      <p:ext uri="{BB962C8B-B14F-4D97-AF65-F5344CB8AC3E}">
        <p14:creationId xmlns:p14="http://schemas.microsoft.com/office/powerpoint/2010/main" val="789658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a:solidFill>
                  <a:schemeClr val="tx1"/>
                </a:solidFill>
              </a:rPr>
              <a:t>A 35-year-old client has been grieving about their daughter’s death. A drunk driver killed the client’s daughter 5 months earlier. Which statement by the client would indicate to the nurse that the client is improving</a:t>
            </a:r>
            <a:r>
              <a:rPr lang="en-GB" b="1" dirty="0" smtClean="0">
                <a:solidFill>
                  <a:schemeClr val="tx1"/>
                </a:solidFill>
              </a:rPr>
              <a:t>?</a:t>
            </a:r>
          </a:p>
          <a:p>
            <a:pPr lvl="0"/>
            <a:endParaRPr lang="en-GB" b="1" dirty="0" smtClean="0">
              <a:solidFill>
                <a:schemeClr val="tx1"/>
              </a:solidFill>
            </a:endParaRPr>
          </a:p>
          <a:p>
            <a:pPr marL="342900" lvl="0" indent="-342900">
              <a:buFont typeface="+mj-lt"/>
              <a:buAutoNum type="alphaUcPeriod"/>
            </a:pPr>
            <a:r>
              <a:rPr lang="en-GB" dirty="0">
                <a:solidFill>
                  <a:schemeClr val="tx1"/>
                </a:solidFill>
              </a:rPr>
              <a:t>Joining a support group for loss of a </a:t>
            </a:r>
            <a:r>
              <a:rPr lang="en-GB" dirty="0" smtClean="0">
                <a:solidFill>
                  <a:schemeClr val="tx1"/>
                </a:solidFill>
              </a:rPr>
              <a:t>child</a:t>
            </a:r>
            <a:endParaRPr lang="en-GB" dirty="0">
              <a:solidFill>
                <a:schemeClr val="tx1"/>
              </a:solidFill>
            </a:endParaRPr>
          </a:p>
          <a:p>
            <a:pPr marL="342900" lvl="0" indent="-342900">
              <a:buFont typeface="+mj-lt"/>
              <a:buAutoNum type="alphaUcPeriod"/>
            </a:pPr>
            <a:r>
              <a:rPr lang="en-GB" dirty="0">
                <a:solidFill>
                  <a:schemeClr val="tx1"/>
                </a:solidFill>
              </a:rPr>
              <a:t>Focusing on futility of daughter’s </a:t>
            </a:r>
            <a:r>
              <a:rPr lang="en-GB" dirty="0" smtClean="0">
                <a:solidFill>
                  <a:schemeClr val="tx1"/>
                </a:solidFill>
              </a:rPr>
              <a:t>death</a:t>
            </a:r>
            <a:endParaRPr lang="en-GB" dirty="0">
              <a:solidFill>
                <a:schemeClr val="tx1"/>
              </a:solidFill>
            </a:endParaRPr>
          </a:p>
          <a:p>
            <a:pPr marL="342900" lvl="0" indent="-342900">
              <a:buFont typeface="+mj-lt"/>
              <a:buAutoNum type="alphaUcPeriod"/>
            </a:pPr>
            <a:r>
              <a:rPr lang="en-GB" dirty="0">
                <a:solidFill>
                  <a:schemeClr val="tx1"/>
                </a:solidFill>
              </a:rPr>
              <a:t>Gaining 20 pounds in a </a:t>
            </a:r>
            <a:r>
              <a:rPr lang="en-GB" dirty="0" smtClean="0">
                <a:solidFill>
                  <a:schemeClr val="tx1"/>
                </a:solidFill>
              </a:rPr>
              <a:t>month</a:t>
            </a:r>
            <a:endParaRPr lang="en-GB" dirty="0">
              <a:solidFill>
                <a:schemeClr val="tx1"/>
              </a:solidFill>
            </a:endParaRPr>
          </a:p>
          <a:p>
            <a:pPr marL="342900" lvl="0" indent="-342900">
              <a:buFont typeface="+mj-lt"/>
              <a:buAutoNum type="alphaUcPeriod"/>
            </a:pPr>
            <a:r>
              <a:rPr lang="en-GB" dirty="0">
                <a:solidFill>
                  <a:schemeClr val="tx1"/>
                </a:solidFill>
              </a:rPr>
              <a:t>Spouse’s involvement with an interest group</a:t>
            </a:r>
            <a:endParaRPr kumimoji="0" lang="en-US" sz="1800" b="0" i="0" u="none" strike="noStrike" kern="1200" cap="none" spc="0" normalizeH="0" baseline="0" noProof="0" dirty="0" smtClean="0">
              <a:ln>
                <a:noFill/>
              </a:ln>
              <a:solidFill>
                <a:schemeClr val="tx1"/>
              </a:solidFill>
              <a:effectLst/>
              <a:uLnTx/>
              <a:uFillTx/>
              <a:latin typeface="Century Gothic" panose="020B0502020202020204"/>
            </a:endParaRPr>
          </a:p>
        </p:txBody>
      </p:sp>
      <p:sp>
        <p:nvSpPr>
          <p:cNvPr id="18" name="Rectangle 17"/>
          <p:cNvSpPr/>
          <p:nvPr/>
        </p:nvSpPr>
        <p:spPr>
          <a:xfrm>
            <a:off x="909374" y="4676461"/>
            <a:ext cx="1041052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Font typeface="+mj-lt"/>
              <a:buAutoNum type="alphaUcPeriod"/>
            </a:pPr>
            <a:r>
              <a:rPr lang="en-GB" b="1" dirty="0">
                <a:solidFill>
                  <a:schemeClr val="tx1"/>
                </a:solidFill>
              </a:rPr>
              <a:t>Joining a support group for loss of a </a:t>
            </a:r>
            <a:r>
              <a:rPr lang="en-GB" b="1" dirty="0" smtClean="0">
                <a:solidFill>
                  <a:schemeClr val="tx1"/>
                </a:solidFill>
              </a:rPr>
              <a:t>child</a:t>
            </a:r>
          </a:p>
          <a:p>
            <a:pPr algn="ctr"/>
            <a:r>
              <a:rPr lang="en-GB" b="1" dirty="0" smtClean="0">
                <a:solidFill>
                  <a:schemeClr val="tx1"/>
                </a:solidFill>
              </a:rPr>
              <a:t>Rationale</a:t>
            </a:r>
            <a:r>
              <a:rPr lang="en-GB" b="1" dirty="0">
                <a:solidFill>
                  <a:schemeClr val="tx1"/>
                </a:solidFill>
              </a:rPr>
              <a:t>:</a:t>
            </a:r>
            <a:br>
              <a:rPr lang="en-GB" b="1" dirty="0">
                <a:solidFill>
                  <a:schemeClr val="tx1"/>
                </a:solidFill>
              </a:rPr>
            </a:br>
            <a:r>
              <a:rPr lang="en-GB" dirty="0">
                <a:solidFill>
                  <a:schemeClr val="tx1"/>
                </a:solidFill>
              </a:rPr>
              <a:t>Joining a support group demonstrates the client’s interest in outside activities that may help with the enhanced development of appropriate coping skills.</a:t>
            </a:r>
          </a:p>
        </p:txBody>
      </p:sp>
    </p:spTree>
    <p:extLst>
      <p:ext uri="{BB962C8B-B14F-4D97-AF65-F5344CB8AC3E}">
        <p14:creationId xmlns:p14="http://schemas.microsoft.com/office/powerpoint/2010/main" val="369596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a:solidFill>
                  <a:schemeClr val="tx1"/>
                </a:solidFill>
              </a:rPr>
              <a:t>In evaluating a client’s response to an antidepressant medication, which statement should the nurse expect to hear from a client who has been taking the medication for 10 days</a:t>
            </a:r>
            <a:r>
              <a:rPr lang="en-GB" b="1" dirty="0" smtClean="0">
                <a:solidFill>
                  <a:schemeClr val="tx1"/>
                </a:solidFill>
              </a:rPr>
              <a:t>?</a:t>
            </a:r>
          </a:p>
          <a:p>
            <a:pPr lvl="0"/>
            <a:endParaRPr lang="en-GB" b="1" dirty="0" smtClean="0">
              <a:solidFill>
                <a:schemeClr val="tx1"/>
              </a:solidFill>
            </a:endParaRPr>
          </a:p>
          <a:p>
            <a:pPr marL="342900" lvl="0" indent="-342900">
              <a:buFont typeface="+mj-lt"/>
              <a:buAutoNum type="alphaUcPeriod"/>
            </a:pPr>
            <a:r>
              <a:rPr lang="en-GB" dirty="0">
                <a:solidFill>
                  <a:schemeClr val="tx1"/>
                </a:solidFill>
              </a:rPr>
              <a:t>Describes only awakening occasionally during the </a:t>
            </a:r>
            <a:r>
              <a:rPr lang="en-GB" dirty="0" smtClean="0">
                <a:solidFill>
                  <a:schemeClr val="tx1"/>
                </a:solidFill>
              </a:rPr>
              <a:t>night</a:t>
            </a:r>
            <a:endParaRPr lang="en-GB" dirty="0">
              <a:solidFill>
                <a:schemeClr val="tx1"/>
              </a:solidFill>
            </a:endParaRPr>
          </a:p>
          <a:p>
            <a:pPr marL="342900" lvl="0" indent="-342900">
              <a:buFont typeface="+mj-lt"/>
              <a:buAutoNum type="alphaUcPeriod"/>
            </a:pPr>
            <a:r>
              <a:rPr lang="en-GB" dirty="0">
                <a:solidFill>
                  <a:schemeClr val="tx1"/>
                </a:solidFill>
              </a:rPr>
              <a:t>Reports feeling good about lifetime </a:t>
            </a:r>
            <a:r>
              <a:rPr lang="en-GB" dirty="0" smtClean="0">
                <a:solidFill>
                  <a:schemeClr val="tx1"/>
                </a:solidFill>
              </a:rPr>
              <a:t>achievements</a:t>
            </a:r>
            <a:endParaRPr lang="en-GB" dirty="0">
              <a:solidFill>
                <a:schemeClr val="tx1"/>
              </a:solidFill>
            </a:endParaRPr>
          </a:p>
          <a:p>
            <a:pPr marL="342900" lvl="0" indent="-342900">
              <a:buFont typeface="+mj-lt"/>
              <a:buAutoNum type="alphaUcPeriod"/>
            </a:pPr>
            <a:r>
              <a:rPr lang="en-GB" dirty="0">
                <a:solidFill>
                  <a:schemeClr val="tx1"/>
                </a:solidFill>
              </a:rPr>
              <a:t>Says that mood is better now than in the past few </a:t>
            </a:r>
            <a:r>
              <a:rPr lang="en-GB" dirty="0" smtClean="0">
                <a:solidFill>
                  <a:schemeClr val="tx1"/>
                </a:solidFill>
              </a:rPr>
              <a:t>years</a:t>
            </a:r>
            <a:endParaRPr lang="en-GB" dirty="0">
              <a:solidFill>
                <a:schemeClr val="tx1"/>
              </a:solidFill>
            </a:endParaRPr>
          </a:p>
          <a:p>
            <a:pPr marL="342900" lvl="0" indent="-342900">
              <a:buFont typeface="+mj-lt"/>
              <a:buAutoNum type="alphaUcPeriod"/>
            </a:pPr>
            <a:r>
              <a:rPr lang="en-GB" dirty="0">
                <a:solidFill>
                  <a:schemeClr val="tx1"/>
                </a:solidFill>
              </a:rPr>
              <a:t>Talks about going dancing for the first time in years</a:t>
            </a:r>
            <a:endParaRPr lang="en-GB" dirty="0" smtClean="0">
              <a:solidFill>
                <a:schemeClr val="tx1"/>
              </a:solidFill>
            </a:endParaRPr>
          </a:p>
        </p:txBody>
      </p:sp>
      <p:sp>
        <p:nvSpPr>
          <p:cNvPr id="18" name="Rectangle 17"/>
          <p:cNvSpPr/>
          <p:nvPr/>
        </p:nvSpPr>
        <p:spPr>
          <a:xfrm>
            <a:off x="1991556" y="4333311"/>
            <a:ext cx="8535045" cy="113877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Describes </a:t>
            </a:r>
            <a:r>
              <a:rPr lang="en-GB" b="1" dirty="0">
                <a:solidFill>
                  <a:schemeClr val="tx1"/>
                </a:solidFill>
              </a:rPr>
              <a:t>only awakening occasionally during the </a:t>
            </a:r>
            <a:r>
              <a:rPr lang="en-GB" b="1" dirty="0" smtClean="0">
                <a:solidFill>
                  <a:schemeClr val="tx1"/>
                </a:solidFill>
              </a:rPr>
              <a:t>night</a:t>
            </a:r>
          </a:p>
          <a:p>
            <a:pPr algn="ctr"/>
            <a:r>
              <a:rPr lang="en-GB" b="1" dirty="0">
                <a:solidFill>
                  <a:schemeClr val="tx1"/>
                </a:solidFill>
              </a:rPr>
              <a:t>Rationale:</a:t>
            </a:r>
          </a:p>
          <a:p>
            <a:r>
              <a:rPr lang="en-GB" sz="1600" dirty="0">
                <a:solidFill>
                  <a:schemeClr val="tx1"/>
                </a:solidFill>
              </a:rPr>
              <a:t>Antidepressants take approximately 2 to 4 weeks to take effect, and improvement in the vegetative symptoms of depression such as sleep disturbance is the usual initial response to these drugs.</a:t>
            </a:r>
          </a:p>
        </p:txBody>
      </p:sp>
    </p:spTree>
    <p:extLst>
      <p:ext uri="{BB962C8B-B14F-4D97-AF65-F5344CB8AC3E}">
        <p14:creationId xmlns:p14="http://schemas.microsoft.com/office/powerpoint/2010/main" val="2980695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noProof="0" dirty="0" smtClean="0">
                <a:ln w="0"/>
                <a:effectLst>
                  <a:outerShdw blurRad="38100" dist="19050" dir="2700000" algn="tl" rotWithShape="0">
                    <a:schemeClr val="dk1">
                      <a:alpha val="40000"/>
                    </a:schemeClr>
                  </a:outerShdw>
                </a:effectLst>
                <a:latin typeface="Century Gothic" panose="020B0502020202020204"/>
              </a:rPr>
              <a:t>Q.3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a:solidFill>
                  <a:schemeClr val="tx1"/>
                </a:solidFill>
              </a:rPr>
              <a:t>The nurse  observes a client who is sitting alone and mumbling. How should the Nurse document this finding</a:t>
            </a:r>
            <a:r>
              <a:rPr lang="en-GB" b="1" dirty="0" smtClean="0">
                <a:solidFill>
                  <a:schemeClr val="tx1"/>
                </a:solidFill>
              </a:rPr>
              <a:t>?</a:t>
            </a:r>
          </a:p>
          <a:p>
            <a:pPr lvl="0"/>
            <a:endParaRPr lang="en-GB" b="1" dirty="0" smtClean="0">
              <a:solidFill>
                <a:schemeClr val="tx1"/>
              </a:solidFill>
            </a:endParaRPr>
          </a:p>
          <a:p>
            <a:pPr marL="342900" lvl="0" indent="-342900">
              <a:buFont typeface="+mj-lt"/>
              <a:buAutoNum type="alphaUcPeriod"/>
            </a:pPr>
            <a:r>
              <a:rPr lang="en-GB" dirty="0">
                <a:solidFill>
                  <a:schemeClr val="tx1"/>
                </a:solidFill>
              </a:rPr>
              <a:t>Sits alone and mumbles to </a:t>
            </a:r>
            <a:r>
              <a:rPr lang="en-GB" dirty="0" smtClean="0">
                <a:solidFill>
                  <a:schemeClr val="tx1"/>
                </a:solidFill>
              </a:rPr>
              <a:t>self</a:t>
            </a:r>
            <a:endParaRPr lang="en-GB" dirty="0">
              <a:solidFill>
                <a:schemeClr val="tx1"/>
              </a:solidFill>
            </a:endParaRPr>
          </a:p>
          <a:p>
            <a:pPr marL="342900" lvl="0" indent="-342900">
              <a:buFont typeface="+mj-lt"/>
              <a:buAutoNum type="alphaUcPeriod"/>
            </a:pPr>
            <a:r>
              <a:rPr lang="en-GB" dirty="0">
                <a:solidFill>
                  <a:schemeClr val="tx1"/>
                </a:solidFill>
              </a:rPr>
              <a:t>Appears to experience </a:t>
            </a:r>
            <a:r>
              <a:rPr lang="en-GB" dirty="0" smtClean="0">
                <a:solidFill>
                  <a:schemeClr val="tx1"/>
                </a:solidFill>
              </a:rPr>
              <a:t>hallucinations</a:t>
            </a:r>
            <a:endParaRPr lang="en-GB" dirty="0">
              <a:solidFill>
                <a:schemeClr val="tx1"/>
              </a:solidFill>
            </a:endParaRPr>
          </a:p>
          <a:p>
            <a:pPr marL="342900" lvl="0" indent="-342900">
              <a:buFont typeface="+mj-lt"/>
              <a:buAutoNum type="alphaUcPeriod"/>
            </a:pPr>
            <a:r>
              <a:rPr lang="en-GB" dirty="0">
                <a:solidFill>
                  <a:schemeClr val="tx1"/>
                </a:solidFill>
              </a:rPr>
              <a:t>Possible medication </a:t>
            </a:r>
            <a:r>
              <a:rPr lang="en-GB" dirty="0" smtClean="0">
                <a:solidFill>
                  <a:schemeClr val="tx1"/>
                </a:solidFill>
              </a:rPr>
              <a:t>noncompliance</a:t>
            </a:r>
            <a:endParaRPr lang="en-GB" dirty="0">
              <a:solidFill>
                <a:schemeClr val="tx1"/>
              </a:solidFill>
            </a:endParaRPr>
          </a:p>
          <a:p>
            <a:pPr marL="342900" lvl="0" indent="-342900">
              <a:buFont typeface="+mj-lt"/>
              <a:buAutoNum type="alphaUcPeriod"/>
            </a:pPr>
            <a:r>
              <a:rPr lang="en-GB" dirty="0">
                <a:solidFill>
                  <a:schemeClr val="tx1"/>
                </a:solidFill>
              </a:rPr>
              <a:t>Refuses participation in milieu</a:t>
            </a:r>
            <a:endParaRPr lang="en-GB" dirty="0" smtClean="0">
              <a:solidFill>
                <a:schemeClr val="tx1"/>
              </a:solidFill>
            </a:endParaRPr>
          </a:p>
        </p:txBody>
      </p:sp>
      <p:sp>
        <p:nvSpPr>
          <p:cNvPr id="18" name="Rectangle 17"/>
          <p:cNvSpPr/>
          <p:nvPr/>
        </p:nvSpPr>
        <p:spPr>
          <a:xfrm>
            <a:off x="2977542" y="4471810"/>
            <a:ext cx="784759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Sits </a:t>
            </a:r>
            <a:r>
              <a:rPr lang="en-GB" b="1" dirty="0">
                <a:solidFill>
                  <a:schemeClr val="tx1"/>
                </a:solidFill>
              </a:rPr>
              <a:t>alone and mumbles to </a:t>
            </a:r>
            <a:r>
              <a:rPr lang="en-GB" b="1" dirty="0" smtClean="0">
                <a:solidFill>
                  <a:schemeClr val="tx1"/>
                </a:solidFill>
              </a:rPr>
              <a:t>self</a:t>
            </a:r>
          </a:p>
          <a:p>
            <a:pPr algn="ctr"/>
            <a:r>
              <a:rPr lang="en-GB" b="1" dirty="0">
                <a:solidFill>
                  <a:schemeClr val="tx1"/>
                </a:solidFill>
              </a:rPr>
              <a:t>Rationale:</a:t>
            </a:r>
            <a:br>
              <a:rPr lang="en-GB" b="1" dirty="0">
                <a:solidFill>
                  <a:schemeClr val="tx1"/>
                </a:solidFill>
              </a:rPr>
            </a:br>
            <a:r>
              <a:rPr lang="en-GB" dirty="0">
                <a:solidFill>
                  <a:schemeClr val="tx1"/>
                </a:solidFill>
              </a:rPr>
              <a:t>Chart documentation is best done objectively, so describing that the client is sitting alone and mumbling is preferred.</a:t>
            </a:r>
          </a:p>
        </p:txBody>
      </p:sp>
    </p:spTree>
    <p:extLst>
      <p:ext uri="{BB962C8B-B14F-4D97-AF65-F5344CB8AC3E}">
        <p14:creationId xmlns:p14="http://schemas.microsoft.com/office/powerpoint/2010/main" val="1352855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a:solidFill>
                  <a:schemeClr val="tx1"/>
                </a:solidFill>
              </a:rPr>
              <a:t>A client on the mental health unit becomes very agitated and begins pulling pictures off the wall. The nurse  asks for assistance to intervene and take the client to a quiet room away from other clients. What is the most important reason for removing the client to a quiet area away from others</a:t>
            </a:r>
            <a:r>
              <a:rPr lang="en-GB" b="1" dirty="0" smtClean="0">
                <a:solidFill>
                  <a:schemeClr val="tx1"/>
                </a:solidFill>
              </a:rPr>
              <a:t>?</a:t>
            </a:r>
          </a:p>
          <a:p>
            <a:pPr lvl="0"/>
            <a:endParaRPr lang="en-GB" b="1" dirty="0">
              <a:solidFill>
                <a:schemeClr val="tx1"/>
              </a:solidFill>
            </a:endParaRPr>
          </a:p>
          <a:p>
            <a:pPr marL="342900" lvl="0" indent="-342900">
              <a:buFont typeface="+mj-lt"/>
              <a:buAutoNum type="alphaUcPeriod"/>
            </a:pPr>
            <a:r>
              <a:rPr lang="en-GB" dirty="0">
                <a:solidFill>
                  <a:schemeClr val="tx1"/>
                </a:solidFill>
              </a:rPr>
              <a:t>Provide safety for the client and others in the milieu</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client to quietly regain self-control of feelings and </a:t>
            </a:r>
            <a:r>
              <a:rPr lang="en-GB" dirty="0" err="1">
                <a:solidFill>
                  <a:schemeClr val="tx1"/>
                </a:solidFill>
              </a:rPr>
              <a:t>behaviors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Remove the client from the milieu so that other clients will not escalate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a safe environment for medication administration.</a:t>
            </a:r>
            <a:endParaRPr lang="en-GB" dirty="0" smtClean="0">
              <a:solidFill>
                <a:schemeClr val="tx1"/>
              </a:solidFill>
            </a:endParaRPr>
          </a:p>
        </p:txBody>
      </p:sp>
      <p:sp>
        <p:nvSpPr>
          <p:cNvPr id="18" name="Rectangle 17"/>
          <p:cNvSpPr/>
          <p:nvPr/>
        </p:nvSpPr>
        <p:spPr>
          <a:xfrm>
            <a:off x="3285996" y="4995085"/>
            <a:ext cx="5620000"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AutoNum type="alphaUcPeriod"/>
            </a:pPr>
            <a:r>
              <a:rPr lang="en-GB" b="1" dirty="0" smtClean="0">
                <a:solidFill>
                  <a:schemeClr val="tx1"/>
                </a:solidFill>
              </a:rPr>
              <a:t>Provide </a:t>
            </a:r>
            <a:r>
              <a:rPr lang="en-GB" b="1" dirty="0">
                <a:solidFill>
                  <a:schemeClr val="tx1"/>
                </a:solidFill>
              </a:rPr>
              <a:t>safety for the client and others in the </a:t>
            </a:r>
            <a:r>
              <a:rPr lang="en-GB" b="1" dirty="0" smtClean="0">
                <a:solidFill>
                  <a:schemeClr val="tx1"/>
                </a:solidFill>
              </a:rPr>
              <a:t>milieu</a:t>
            </a:r>
          </a:p>
          <a:p>
            <a:pPr lvl="0" algn="ctr"/>
            <a:r>
              <a:rPr lang="en-GB" b="1" dirty="0">
                <a:solidFill>
                  <a:schemeClr val="tx1"/>
                </a:solidFill>
              </a:rPr>
              <a:t>Rationale:</a:t>
            </a:r>
          </a:p>
          <a:p>
            <a:pPr lvl="0" algn="ctr"/>
            <a:r>
              <a:rPr lang="en-GB" dirty="0">
                <a:solidFill>
                  <a:schemeClr val="tx1"/>
                </a:solidFill>
              </a:rPr>
              <a:t>The most important goal for seclusion is to provide safety</a:t>
            </a:r>
            <a:r>
              <a:rPr lang="en-GB" b="1" dirty="0">
                <a:solidFill>
                  <a:schemeClr val="tx1"/>
                </a:solidFill>
              </a:rPr>
              <a:t>.</a:t>
            </a:r>
            <a:endParaRPr kumimoji="0" lang="en-US" sz="1800" b="1"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999307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noProof="0" dirty="0" smtClean="0">
                <a:ln w="0"/>
                <a:effectLst>
                  <a:outerShdw blurRad="38100" dist="19050" dir="2700000" algn="tl" rotWithShape="0">
                    <a:schemeClr val="dk1">
                      <a:alpha val="40000"/>
                    </a:schemeClr>
                  </a:outerShdw>
                </a:effectLst>
                <a:latin typeface="Century Gothic" panose="020B0502020202020204"/>
              </a:rPr>
              <a:t>Q.5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tearful and experiencing suicidal thoughts associated with memories of childhood abuse is admitted to the mental health unit. The client reports having nightmares, difficulty sleeping, and an inability to cope at work. Which goal is the priority for the nurse when implementing the plan of care?</a:t>
            </a:r>
          </a:p>
          <a:p>
            <a:pPr lvl="0"/>
            <a:endParaRPr lang="en-GB" dirty="0">
              <a:solidFill>
                <a:schemeClr val="tx1"/>
              </a:solidFill>
            </a:endParaRPr>
          </a:p>
          <a:p>
            <a:pPr marL="342900" lvl="0" indent="-342900">
              <a:buFont typeface="+mj-lt"/>
              <a:buAutoNum type="alphaUcPeriod"/>
            </a:pPr>
            <a:r>
              <a:rPr lang="en-GB" dirty="0">
                <a:solidFill>
                  <a:schemeClr val="tx1"/>
                </a:solidFill>
              </a:rPr>
              <a:t>The patient will report to staff suicidal thoughts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will report 6 hours of sleep nightly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patient will </a:t>
            </a:r>
            <a:r>
              <a:rPr lang="en-GB" dirty="0" err="1">
                <a:solidFill>
                  <a:schemeClr val="tx1"/>
                </a:solidFill>
              </a:rPr>
              <a:t>reestablish</a:t>
            </a:r>
            <a:r>
              <a:rPr lang="en-GB" dirty="0">
                <a:solidFill>
                  <a:schemeClr val="tx1"/>
                </a:solidFill>
              </a:rPr>
              <a:t> a relationship with parents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patient will display adequate coping skills.</a:t>
            </a:r>
          </a:p>
        </p:txBody>
      </p:sp>
      <p:sp>
        <p:nvSpPr>
          <p:cNvPr id="18" name="Rectangle 17"/>
          <p:cNvSpPr/>
          <p:nvPr/>
        </p:nvSpPr>
        <p:spPr>
          <a:xfrm>
            <a:off x="3044680" y="4995085"/>
            <a:ext cx="610263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AutoNum type="alphaUcPeriod"/>
            </a:pPr>
            <a:r>
              <a:rPr lang="en-GB" b="1" dirty="0" smtClean="0">
                <a:solidFill>
                  <a:schemeClr val="tx1"/>
                </a:solidFill>
              </a:rPr>
              <a:t>The </a:t>
            </a:r>
            <a:r>
              <a:rPr lang="en-GB" b="1" dirty="0">
                <a:solidFill>
                  <a:schemeClr val="tx1"/>
                </a:solidFill>
              </a:rPr>
              <a:t>patient will report to staff suicidal </a:t>
            </a:r>
            <a:r>
              <a:rPr lang="en-GB" b="1" dirty="0" smtClean="0">
                <a:solidFill>
                  <a:schemeClr val="tx1"/>
                </a:solidFill>
              </a:rPr>
              <a:t>thoughts</a:t>
            </a:r>
          </a:p>
          <a:p>
            <a:pPr lvl="0" algn="ctr"/>
            <a:r>
              <a:rPr lang="en-GB" b="1" dirty="0">
                <a:solidFill>
                  <a:schemeClr val="tx1"/>
                </a:solidFill>
              </a:rPr>
              <a:t>Rationale:</a:t>
            </a:r>
          </a:p>
          <a:p>
            <a:pPr lvl="0" algn="ctr"/>
            <a:r>
              <a:rPr lang="en-GB" dirty="0">
                <a:solidFill>
                  <a:schemeClr val="tx1"/>
                </a:solidFill>
              </a:rPr>
              <a:t>Client safety is the priority for this client with suicidal thoughts</a:t>
            </a:r>
            <a:r>
              <a:rPr lang="en-GB" b="1" dirty="0">
                <a:solidFill>
                  <a:schemeClr val="tx1"/>
                </a:solidFill>
              </a:rPr>
              <a:t>.</a:t>
            </a:r>
            <a:endParaRPr kumimoji="0" lang="en-US" sz="1800" b="1"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021084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chronic schizophrenia was discharged from a mental health unit 6 weeks earlier and returns to the clinic for a follow-up visit. The practical nurse recognizes which </a:t>
            </a:r>
            <a:r>
              <a:rPr lang="en-GB" dirty="0" err="1">
                <a:solidFill>
                  <a:schemeClr val="tx1"/>
                </a:solidFill>
              </a:rPr>
              <a:t>behavior</a:t>
            </a:r>
            <a:r>
              <a:rPr lang="en-GB" dirty="0">
                <a:solidFill>
                  <a:schemeClr val="tx1"/>
                </a:solidFill>
              </a:rPr>
              <a:t> is an indication that the client will maintain independent community living?</a:t>
            </a:r>
          </a:p>
          <a:p>
            <a:pPr lvl="0"/>
            <a:endParaRPr lang="en-GB" dirty="0">
              <a:solidFill>
                <a:schemeClr val="tx1"/>
              </a:solidFill>
            </a:endParaRPr>
          </a:p>
          <a:p>
            <a:pPr marL="342900" lvl="0" indent="-342900">
              <a:buFont typeface="+mj-lt"/>
              <a:buAutoNum type="alphaUcPeriod"/>
            </a:pPr>
            <a:r>
              <a:rPr lang="en-GB" dirty="0">
                <a:solidFill>
                  <a:schemeClr val="tx1"/>
                </a:solidFill>
              </a:rPr>
              <a:t>Has taken prescribed medications since discharge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Has maintained the same job since discharge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Has attended a community support program weekly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Has met scheduled appointments at the clinic.</a:t>
            </a:r>
          </a:p>
        </p:txBody>
      </p:sp>
      <p:sp>
        <p:nvSpPr>
          <p:cNvPr id="18" name="Rectangle 17"/>
          <p:cNvSpPr/>
          <p:nvPr/>
        </p:nvSpPr>
        <p:spPr>
          <a:xfrm>
            <a:off x="909374" y="4572152"/>
            <a:ext cx="10415336"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Has </a:t>
            </a:r>
            <a:r>
              <a:rPr lang="en-GB" b="1" dirty="0">
                <a:solidFill>
                  <a:schemeClr val="tx1"/>
                </a:solidFill>
              </a:rPr>
              <a:t>taken prescribed medications since discharge</a:t>
            </a:r>
            <a:r>
              <a:rPr lang="en-GB" b="1" dirty="0" smtClean="0">
                <a:solidFill>
                  <a:schemeClr val="tx1"/>
                </a:solidFill>
              </a:rPr>
              <a:t>.</a:t>
            </a:r>
          </a:p>
          <a:p>
            <a:pPr algn="ctr"/>
            <a:r>
              <a:rPr lang="en-GB" b="1" dirty="0">
                <a:solidFill>
                  <a:schemeClr val="tx1"/>
                </a:solidFill>
              </a:rPr>
              <a:t>Rationale:</a:t>
            </a:r>
          </a:p>
          <a:p>
            <a:r>
              <a:rPr lang="en-GB" sz="1600" dirty="0">
                <a:solidFill>
                  <a:schemeClr val="tx1"/>
                </a:solidFill>
              </a:rPr>
              <a:t>Compliance with the medication regimen is </a:t>
            </a:r>
            <a:r>
              <a:rPr lang="en-GB" sz="1600" dirty="0" smtClean="0">
                <a:solidFill>
                  <a:schemeClr val="tx1"/>
                </a:solidFill>
              </a:rPr>
              <a:t>the </a:t>
            </a:r>
            <a:r>
              <a:rPr lang="en-GB" sz="1600" dirty="0">
                <a:solidFill>
                  <a:schemeClr val="tx1"/>
                </a:solidFill>
              </a:rPr>
              <a:t>most important client </a:t>
            </a:r>
            <a:r>
              <a:rPr lang="en-GB" sz="1600" dirty="0" err="1">
                <a:solidFill>
                  <a:schemeClr val="tx1"/>
                </a:solidFill>
              </a:rPr>
              <a:t>behavior</a:t>
            </a:r>
            <a:r>
              <a:rPr lang="en-GB" sz="1600" dirty="0">
                <a:solidFill>
                  <a:schemeClr val="tx1"/>
                </a:solidFill>
              </a:rPr>
              <a:t> to evaluate when considering this client’s ability to maintain independent living. Antipsychotic drugs are effective for most acute exacerbations of schizophrenia and for prevention or mitigation of relapse.</a:t>
            </a:r>
          </a:p>
        </p:txBody>
      </p:sp>
    </p:spTree>
    <p:extLst>
      <p:ext uri="{BB962C8B-B14F-4D97-AF65-F5344CB8AC3E}">
        <p14:creationId xmlns:p14="http://schemas.microsoft.com/office/powerpoint/2010/main" val="2089023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noProof="0" dirty="0" smtClean="0">
                <a:ln w="0"/>
                <a:effectLst>
                  <a:outerShdw blurRad="38100" dist="19050" dir="2700000" algn="tl" rotWithShape="0">
                    <a:schemeClr val="dk1">
                      <a:alpha val="40000"/>
                    </a:schemeClr>
                  </a:outerShdw>
                </a:effectLst>
                <a:latin typeface="Century Gothic" panose="020B0502020202020204"/>
              </a:rPr>
              <a:t>Q.7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depressed client whose judgment is poor and whose thoughts are disorganized tells the nurse they insist on leaving the hospital 1 day after admission. Which documentation in the client medical record suggests that the client is unable to safely care for basic needs?</a:t>
            </a:r>
          </a:p>
          <a:p>
            <a:pPr lvl="0"/>
            <a:endParaRPr lang="en-GB" dirty="0">
              <a:solidFill>
                <a:schemeClr val="tx1"/>
              </a:solidFill>
            </a:endParaRPr>
          </a:p>
          <a:p>
            <a:pPr marL="342900" lvl="0" indent="-342900">
              <a:buFont typeface="+mj-lt"/>
              <a:buAutoNum type="alphaUcPeriod"/>
            </a:pPr>
            <a:r>
              <a:rPr lang="en-GB" dirty="0">
                <a:solidFill>
                  <a:schemeClr val="tx1"/>
                </a:solidFill>
              </a:rPr>
              <a:t>The client forgot </a:t>
            </a:r>
            <a:r>
              <a:rPr lang="en-GB" dirty="0" smtClean="0">
                <a:solidFill>
                  <a:schemeClr val="tx1"/>
                </a:solidFill>
              </a:rPr>
              <a:t>to </a:t>
            </a:r>
            <a:r>
              <a:rPr lang="en-GB" dirty="0">
                <a:solidFill>
                  <a:schemeClr val="tx1"/>
                </a:solidFill>
              </a:rPr>
              <a:t>turn off the stove several times in the last month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reported feeling dissatisfied with their ability to clean house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has missed several days of work due to stress and illness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forgot to keep the last two scheduled clinic appointments.</a:t>
            </a:r>
          </a:p>
        </p:txBody>
      </p:sp>
      <p:sp>
        <p:nvSpPr>
          <p:cNvPr id="18" name="Rectangle 17"/>
          <p:cNvSpPr/>
          <p:nvPr/>
        </p:nvSpPr>
        <p:spPr>
          <a:xfrm>
            <a:off x="1615845" y="4814961"/>
            <a:ext cx="9227719"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indent="-342900" algn="ctr">
              <a:buAutoNum type="alphaUcPeriod"/>
            </a:pPr>
            <a:r>
              <a:rPr lang="en-GB" b="1" dirty="0" smtClean="0">
                <a:solidFill>
                  <a:schemeClr val="tx1"/>
                </a:solidFill>
              </a:rPr>
              <a:t>The </a:t>
            </a:r>
            <a:r>
              <a:rPr lang="en-GB" b="1" dirty="0">
                <a:solidFill>
                  <a:schemeClr val="tx1"/>
                </a:solidFill>
              </a:rPr>
              <a:t>client forgot to turn off the stove several times in the last month</a:t>
            </a:r>
            <a:r>
              <a:rPr lang="en-GB" b="1" dirty="0" smtClean="0">
                <a:solidFill>
                  <a:schemeClr val="tx1"/>
                </a:solidFill>
              </a:rPr>
              <a:t>.</a:t>
            </a:r>
          </a:p>
          <a:p>
            <a:pPr algn="ctr"/>
            <a:r>
              <a:rPr lang="en-GB" b="1" dirty="0">
                <a:solidFill>
                  <a:schemeClr val="tx1"/>
                </a:solidFill>
              </a:rPr>
              <a:t>Rationale:</a:t>
            </a:r>
          </a:p>
          <a:p>
            <a:r>
              <a:rPr lang="en-GB" dirty="0">
                <a:solidFill>
                  <a:schemeClr val="tx1"/>
                </a:solidFill>
              </a:rPr>
              <a:t>The client forgetting to turn off the stove demonstrates the client’s inability to safely care for self</a:t>
            </a:r>
          </a:p>
        </p:txBody>
      </p:sp>
    </p:spTree>
    <p:extLst>
      <p:ext uri="{BB962C8B-B14F-4D97-AF65-F5344CB8AC3E}">
        <p14:creationId xmlns:p14="http://schemas.microsoft.com/office/powerpoint/2010/main" val="3925730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police accompany a client to the emergency department after the client tried to jump off a bridge. Which question is most important for the nurse to ask the client during admission to the mental health unit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Is the client hallucinating to harm other people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Where does the client usually seek healthcare treatment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Are there any incidents of aggression in the client’s history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Does the client have a history of depression?</a:t>
            </a:r>
          </a:p>
        </p:txBody>
      </p:sp>
      <p:sp>
        <p:nvSpPr>
          <p:cNvPr id="18" name="Rectangle 17"/>
          <p:cNvSpPr/>
          <p:nvPr/>
        </p:nvSpPr>
        <p:spPr>
          <a:xfrm>
            <a:off x="2144833" y="4564612"/>
            <a:ext cx="868030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Is </a:t>
            </a:r>
            <a:r>
              <a:rPr lang="en-GB" b="1" dirty="0">
                <a:solidFill>
                  <a:schemeClr val="tx1"/>
                </a:solidFill>
              </a:rPr>
              <a:t>the client hallucinating to harm other people</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The priority is to determine the presence of hallucinations, which may be encouraging the client to harm self or others.</a:t>
            </a:r>
          </a:p>
        </p:txBody>
      </p:sp>
    </p:spTree>
    <p:extLst>
      <p:ext uri="{BB962C8B-B14F-4D97-AF65-F5344CB8AC3E}">
        <p14:creationId xmlns:p14="http://schemas.microsoft.com/office/powerpoint/2010/main" val="9926844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55642"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noProof="0" dirty="0" smtClean="0">
                <a:ln w="0"/>
                <a:effectLst>
                  <a:outerShdw blurRad="38100" dist="19050" dir="2700000" algn="tl" rotWithShape="0">
                    <a:schemeClr val="dk1">
                      <a:alpha val="40000"/>
                    </a:schemeClr>
                  </a:outerShdw>
                </a:effectLst>
                <a:latin typeface="Century Gothic" panose="020B0502020202020204"/>
              </a:rPr>
              <a:t>Q.9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interviewing a client who reports having angry outbursts and difficulty controlling mood changes and denies hearing voices or having suicidal ideas. What information is most important for the nurse to obtain</a:t>
            </a:r>
            <a:r>
              <a:rPr lang="en-GB" dirty="0" smtClean="0">
                <a:solidFill>
                  <a:schemeClr val="tx1"/>
                </a:solidFill>
              </a:rPr>
              <a: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Use of medications or </a:t>
            </a:r>
            <a:r>
              <a:rPr lang="en-GB" dirty="0" smtClean="0">
                <a:solidFill>
                  <a:schemeClr val="tx1"/>
                </a:solidFill>
              </a:rPr>
              <a:t>substances</a:t>
            </a:r>
            <a:endParaRPr lang="en-GB" dirty="0">
              <a:solidFill>
                <a:schemeClr val="tx1"/>
              </a:solidFill>
            </a:endParaRPr>
          </a:p>
          <a:p>
            <a:pPr marL="342900" lvl="0" indent="-342900">
              <a:buFont typeface="+mj-lt"/>
              <a:buAutoNum type="alphaUcPeriod"/>
            </a:pPr>
            <a:r>
              <a:rPr lang="en-GB" dirty="0">
                <a:solidFill>
                  <a:schemeClr val="tx1"/>
                </a:solidFill>
              </a:rPr>
              <a:t>Available community </a:t>
            </a:r>
            <a:r>
              <a:rPr lang="en-GB" dirty="0" smtClean="0">
                <a:solidFill>
                  <a:schemeClr val="tx1"/>
                </a:solidFill>
              </a:rPr>
              <a:t>resources</a:t>
            </a:r>
            <a:endParaRPr lang="en-GB" dirty="0">
              <a:solidFill>
                <a:schemeClr val="tx1"/>
              </a:solidFill>
            </a:endParaRPr>
          </a:p>
          <a:p>
            <a:pPr marL="342900" lvl="0" indent="-342900">
              <a:buFont typeface="+mj-lt"/>
              <a:buAutoNum type="alphaUcPeriod"/>
            </a:pPr>
            <a:r>
              <a:rPr lang="en-GB" dirty="0">
                <a:solidFill>
                  <a:schemeClr val="tx1"/>
                </a:solidFill>
              </a:rPr>
              <a:t>Family history of mental </a:t>
            </a:r>
            <a:r>
              <a:rPr lang="en-GB" dirty="0" smtClean="0">
                <a:solidFill>
                  <a:schemeClr val="tx1"/>
                </a:solidFill>
              </a:rPr>
              <a:t>illness</a:t>
            </a:r>
            <a:endParaRPr lang="en-GB" dirty="0">
              <a:solidFill>
                <a:schemeClr val="tx1"/>
              </a:solidFill>
            </a:endParaRPr>
          </a:p>
          <a:p>
            <a:pPr marL="342900" lvl="0" indent="-342900">
              <a:buFont typeface="+mj-lt"/>
              <a:buAutoNum type="alphaUcPeriod"/>
            </a:pPr>
            <a:r>
              <a:rPr lang="en-GB" dirty="0">
                <a:solidFill>
                  <a:schemeClr val="tx1"/>
                </a:solidFill>
              </a:rPr>
              <a:t>Past academic achievements</a:t>
            </a:r>
          </a:p>
        </p:txBody>
      </p:sp>
      <p:sp>
        <p:nvSpPr>
          <p:cNvPr id="18" name="Rectangle 17"/>
          <p:cNvSpPr/>
          <p:nvPr/>
        </p:nvSpPr>
        <p:spPr>
          <a:xfrm>
            <a:off x="808928" y="4510919"/>
            <a:ext cx="1087894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Use </a:t>
            </a:r>
            <a:r>
              <a:rPr lang="en-GB" b="1" dirty="0">
                <a:solidFill>
                  <a:schemeClr val="tx1"/>
                </a:solidFill>
              </a:rPr>
              <a:t>of medications or </a:t>
            </a:r>
            <a:r>
              <a:rPr lang="en-GB" b="1" dirty="0" smtClean="0">
                <a:solidFill>
                  <a:schemeClr val="tx1"/>
                </a:solidFill>
              </a:rPr>
              <a:t>substances</a:t>
            </a:r>
          </a:p>
          <a:p>
            <a:pPr algn="ctr"/>
            <a:r>
              <a:rPr lang="en-GB" b="1" dirty="0">
                <a:solidFill>
                  <a:schemeClr val="tx1"/>
                </a:solidFill>
              </a:rPr>
              <a:t>Rationale:</a:t>
            </a:r>
          </a:p>
          <a:p>
            <a:pPr algn="ctr"/>
            <a:r>
              <a:rPr lang="en-GB" dirty="0">
                <a:solidFill>
                  <a:schemeClr val="tx1"/>
                </a:solidFill>
              </a:rPr>
              <a:t>Assessing for the use of psychotropic medications and/or substances is most important, because the nurse should gather data about medication as well as the possibility of consumption of alcohol or other substances.</a:t>
            </a:r>
          </a:p>
        </p:txBody>
      </p:sp>
    </p:spTree>
    <p:extLst>
      <p:ext uri="{BB962C8B-B14F-4D97-AF65-F5344CB8AC3E}">
        <p14:creationId xmlns:p14="http://schemas.microsoft.com/office/powerpoint/2010/main" val="235572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admitted with extensive burns cries during a dressing change and says, “Why are you all torturing me like this? I just want to die.” Which response by the Nurse is best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These treatments must seem like torture to you, but we want to help you recover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These treatments are painful and necessary to prevent a terrible infection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You have so much to live for, and all of your family members want you to live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Would you like me to call the chaplain so that you can privately discuss your feelings?</a:t>
            </a:r>
          </a:p>
        </p:txBody>
      </p:sp>
      <p:sp>
        <p:nvSpPr>
          <p:cNvPr id="18" name="Rectangle 17"/>
          <p:cNvSpPr/>
          <p:nvPr/>
        </p:nvSpPr>
        <p:spPr>
          <a:xfrm>
            <a:off x="1120751" y="4399462"/>
            <a:ext cx="1025529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These </a:t>
            </a:r>
            <a:r>
              <a:rPr lang="en-GB" b="1" dirty="0">
                <a:solidFill>
                  <a:schemeClr val="tx1"/>
                </a:solidFill>
              </a:rPr>
              <a:t>treatments must seem like torture to you, but we want to help you recover</a:t>
            </a:r>
            <a:r>
              <a:rPr lang="en-GB" b="1" dirty="0" smtClean="0">
                <a:solidFill>
                  <a:schemeClr val="tx1"/>
                </a:solidFill>
              </a:rPr>
              <a:t>.</a:t>
            </a:r>
          </a:p>
          <a:p>
            <a:pPr algn="ctr"/>
            <a:r>
              <a:rPr lang="en-GB" b="1" dirty="0">
                <a:solidFill>
                  <a:schemeClr val="tx1"/>
                </a:solidFill>
              </a:rPr>
              <a:t>Rationale:</a:t>
            </a:r>
          </a:p>
          <a:p>
            <a:pPr algn="ctr"/>
            <a:r>
              <a:rPr lang="en-GB" dirty="0">
                <a:solidFill>
                  <a:schemeClr val="tx1"/>
                </a:solidFill>
              </a:rPr>
              <a:t>Acknowledging that the treatment is painful offers an empathetic response without sounding patronizing. The client is not asking for information as much as pleading for understanding.</a:t>
            </a:r>
          </a:p>
        </p:txBody>
      </p:sp>
    </p:spTree>
    <p:extLst>
      <p:ext uri="{BB962C8B-B14F-4D97-AF65-F5344CB8AC3E}">
        <p14:creationId xmlns:p14="http://schemas.microsoft.com/office/powerpoint/2010/main" val="4118847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Alzheimer’s disease is wandering the busy halls of the extended care facility and asks the nurse, “Where should I stand for the parade?” Which response is best for the Nurse to provide</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Let’s go back to the activity room and see what is going on in there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Anywhere you want to stand, as long as you do not get hurt by those in the parade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There is no parade. You are confused because of all the activity in the hall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Remember, I told you that this is a nursing home and I am your nurse.</a:t>
            </a:r>
          </a:p>
        </p:txBody>
      </p:sp>
      <p:sp>
        <p:nvSpPr>
          <p:cNvPr id="18" name="Rectangle 17"/>
          <p:cNvSpPr/>
          <p:nvPr/>
        </p:nvSpPr>
        <p:spPr>
          <a:xfrm>
            <a:off x="1140690" y="4537962"/>
            <a:ext cx="1021541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Let’s </a:t>
            </a:r>
            <a:r>
              <a:rPr lang="en-GB" b="1" dirty="0">
                <a:solidFill>
                  <a:schemeClr val="tx1"/>
                </a:solidFill>
              </a:rPr>
              <a:t>go back to the activity room and see what is going on in there</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It is common for those with Alzheimer’s disease to use the wrong words. Redirecting the client (using an accepting, </a:t>
            </a:r>
            <a:r>
              <a:rPr lang="en-GB" dirty="0" err="1">
                <a:solidFill>
                  <a:schemeClr val="tx1"/>
                </a:solidFill>
              </a:rPr>
              <a:t>nonjudgmental</a:t>
            </a:r>
            <a:r>
              <a:rPr lang="en-GB" dirty="0">
                <a:solidFill>
                  <a:schemeClr val="tx1"/>
                </a:solidFill>
              </a:rPr>
              <a:t> dialogue) to a safer place and familiar activities is most helpful because clients experience short-term memory loss.</a:t>
            </a:r>
          </a:p>
        </p:txBody>
      </p:sp>
    </p:spTree>
    <p:extLst>
      <p:ext uri="{BB962C8B-B14F-4D97-AF65-F5344CB8AC3E}">
        <p14:creationId xmlns:p14="http://schemas.microsoft.com/office/powerpoint/2010/main" val="4178148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mental health unit with a chief complaint of crying, depressed mood, and sleeping difficulties. While talking about the death of a friend, the client states, “I cannot believe this happened.” Which statement by the nurse is the most therapeutic</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Tell me more about how you’re feeling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sounds like you’re feeling very sad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How often do you have crying spells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Do you </a:t>
            </a:r>
            <a:r>
              <a:rPr lang="en-GB" dirty="0" smtClean="0">
                <a:solidFill>
                  <a:schemeClr val="tx1"/>
                </a:solidFill>
              </a:rPr>
              <a:t>want </a:t>
            </a:r>
            <a:r>
              <a:rPr lang="en-GB" dirty="0">
                <a:solidFill>
                  <a:schemeClr val="tx1"/>
                </a:solidFill>
              </a:rPr>
              <a:t>to talk about these feelings?</a:t>
            </a:r>
          </a:p>
        </p:txBody>
      </p:sp>
      <p:sp>
        <p:nvSpPr>
          <p:cNvPr id="18" name="Rectangle 17"/>
          <p:cNvSpPr/>
          <p:nvPr/>
        </p:nvSpPr>
        <p:spPr>
          <a:xfrm>
            <a:off x="2358151" y="4564612"/>
            <a:ext cx="765328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Tell </a:t>
            </a:r>
            <a:r>
              <a:rPr lang="en-GB" b="1" dirty="0">
                <a:solidFill>
                  <a:schemeClr val="tx1"/>
                </a:solidFill>
              </a:rPr>
              <a:t>me more about how you’re feeling</a:t>
            </a:r>
            <a:r>
              <a:rPr lang="en-GB" b="1" dirty="0" smtClean="0">
                <a:solidFill>
                  <a:schemeClr val="tx1"/>
                </a:solidFill>
              </a:rPr>
              <a:t>.</a:t>
            </a:r>
          </a:p>
          <a:p>
            <a:pPr algn="ctr"/>
            <a:r>
              <a:rPr lang="en-GB" b="1" dirty="0">
                <a:solidFill>
                  <a:schemeClr val="tx1"/>
                </a:solidFill>
              </a:rPr>
              <a:t>Rationale:</a:t>
            </a:r>
          </a:p>
          <a:p>
            <a:pPr algn="ctr"/>
            <a:r>
              <a:rPr lang="en-GB" dirty="0">
                <a:solidFill>
                  <a:schemeClr val="tx1"/>
                </a:solidFill>
              </a:rPr>
              <a:t>The most therapeutic response is an open-ended comment that encourages the client to explore feelings.</a:t>
            </a:r>
          </a:p>
        </p:txBody>
      </p:sp>
    </p:spTree>
    <p:extLst>
      <p:ext uri="{BB962C8B-B14F-4D97-AF65-F5344CB8AC3E}">
        <p14:creationId xmlns:p14="http://schemas.microsoft.com/office/powerpoint/2010/main" val="22598763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hospital with the diagnosis of schizophrenia. Which finding should the nurse recognize as the most characteristic of the mental status of a client diagnosed with schizophrenia</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Incongruent </a:t>
            </a:r>
            <a:r>
              <a:rPr lang="en-GB" dirty="0" smtClean="0">
                <a:solidFill>
                  <a:schemeClr val="tx1"/>
                </a:solidFill>
              </a:rPr>
              <a:t>affect</a:t>
            </a:r>
            <a:endParaRPr lang="en-GB" dirty="0">
              <a:solidFill>
                <a:schemeClr val="tx1"/>
              </a:solidFill>
            </a:endParaRPr>
          </a:p>
          <a:p>
            <a:pPr marL="342900" lvl="0" indent="-342900">
              <a:buFont typeface="+mj-lt"/>
              <a:buAutoNum type="alphaUcPeriod"/>
            </a:pPr>
            <a:r>
              <a:rPr lang="en-GB" dirty="0">
                <a:solidFill>
                  <a:schemeClr val="tx1"/>
                </a:solidFill>
              </a:rPr>
              <a:t>Mood </a:t>
            </a:r>
            <a:r>
              <a:rPr lang="en-GB" dirty="0" smtClean="0">
                <a:solidFill>
                  <a:schemeClr val="tx1"/>
                </a:solidFill>
              </a:rPr>
              <a:t>swings</a:t>
            </a:r>
            <a:endParaRPr lang="en-GB" dirty="0">
              <a:solidFill>
                <a:schemeClr val="tx1"/>
              </a:solidFill>
            </a:endParaRPr>
          </a:p>
          <a:p>
            <a:pPr marL="342900" lvl="0" indent="-342900">
              <a:buFont typeface="+mj-lt"/>
              <a:buAutoNum type="alphaUcPeriod"/>
            </a:pPr>
            <a:r>
              <a:rPr lang="en-GB" dirty="0">
                <a:solidFill>
                  <a:schemeClr val="tx1"/>
                </a:solidFill>
              </a:rPr>
              <a:t>Extreme </a:t>
            </a:r>
            <a:r>
              <a:rPr lang="en-GB" dirty="0" smtClean="0">
                <a:solidFill>
                  <a:schemeClr val="tx1"/>
                </a:solidFill>
              </a:rPr>
              <a:t>sadness</a:t>
            </a:r>
            <a:endParaRPr lang="en-GB" dirty="0">
              <a:solidFill>
                <a:schemeClr val="tx1"/>
              </a:solidFill>
            </a:endParaRPr>
          </a:p>
          <a:p>
            <a:pPr marL="342900" lvl="0" indent="-342900">
              <a:buFont typeface="+mj-lt"/>
              <a:buAutoNum type="alphaUcPeriod"/>
            </a:pPr>
            <a:r>
              <a:rPr lang="en-GB" dirty="0">
                <a:solidFill>
                  <a:schemeClr val="tx1"/>
                </a:solidFill>
              </a:rPr>
              <a:t>Manipulative </a:t>
            </a:r>
            <a:r>
              <a:rPr lang="en-GB" dirty="0" err="1">
                <a:solidFill>
                  <a:schemeClr val="tx1"/>
                </a:solidFill>
              </a:rPr>
              <a:t>behavior</a:t>
            </a:r>
            <a:endParaRPr lang="en-GB" dirty="0">
              <a:solidFill>
                <a:schemeClr val="tx1"/>
              </a:solidFill>
            </a:endParaRPr>
          </a:p>
        </p:txBody>
      </p:sp>
      <p:sp>
        <p:nvSpPr>
          <p:cNvPr id="18" name="Rectangle 17"/>
          <p:cNvSpPr/>
          <p:nvPr/>
        </p:nvSpPr>
        <p:spPr>
          <a:xfrm>
            <a:off x="929311" y="4564612"/>
            <a:ext cx="1063817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Incongruent affect</a:t>
            </a:r>
          </a:p>
          <a:p>
            <a:pPr algn="ctr"/>
            <a:r>
              <a:rPr lang="en-GB" b="1" dirty="0">
                <a:solidFill>
                  <a:schemeClr val="tx1"/>
                </a:solidFill>
              </a:rPr>
              <a:t>Rationale:</a:t>
            </a:r>
          </a:p>
          <a:p>
            <a:pPr algn="ctr"/>
            <a:r>
              <a:rPr lang="en-GB" dirty="0">
                <a:solidFill>
                  <a:schemeClr val="tx1"/>
                </a:solidFill>
              </a:rPr>
              <a:t>Facial expressions that are not in keeping with the person’s thought content are referred to as incongruent; incongruent affect is most commonly seen in early-onset schizophrenia.</a:t>
            </a:r>
          </a:p>
        </p:txBody>
      </p:sp>
    </p:spTree>
    <p:extLst>
      <p:ext uri="{BB962C8B-B14F-4D97-AF65-F5344CB8AC3E}">
        <p14:creationId xmlns:p14="http://schemas.microsoft.com/office/powerpoint/2010/main" val="33281677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psychiatric inpatient unit with a diagnosis of major depression after retirement from work. The initial nursing care plan includes the goal that the client will identify psychosocial stressors that may have a negative impact on the client’s depression and begins to modify them. What is the nurse’s expectation of the client related to this goal</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The depression is retirement related and will dissipate once the client adjusts to the life changes and developmental tasks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goal is not appropriate regarding depression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Depressed clients are often unaware of underlying feelings and should be encouraged to explore self-awareness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treatment team should approve nursing goals before they are initiated.</a:t>
            </a:r>
          </a:p>
        </p:txBody>
      </p:sp>
      <p:sp>
        <p:nvSpPr>
          <p:cNvPr id="18" name="Rectangle 17"/>
          <p:cNvSpPr/>
          <p:nvPr/>
        </p:nvSpPr>
        <p:spPr>
          <a:xfrm>
            <a:off x="909374" y="5184293"/>
            <a:ext cx="10550838"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kumimoji="0" lang="en-GB" sz="1800" b="1" i="0" u="none" strike="noStrike" kern="1200" cap="none" spc="0" normalizeH="0" baseline="0" noProof="0" dirty="0" smtClean="0">
                <a:ln>
                  <a:noFill/>
                </a:ln>
                <a:solidFill>
                  <a:schemeClr val="tx1"/>
                </a:solidFill>
                <a:effectLst/>
                <a:uLnTx/>
                <a:uFillTx/>
                <a:latin typeface="Century Gothic" panose="020B0502020202020204"/>
              </a:rPr>
              <a:t>A.</a:t>
            </a:r>
            <a:r>
              <a:rPr kumimoji="0" lang="en-GB" sz="1800" b="1" i="0" u="none" strike="noStrike" kern="1200" cap="none" spc="0" normalizeH="0" noProof="0" dirty="0" smtClean="0">
                <a:ln>
                  <a:noFill/>
                </a:ln>
                <a:solidFill>
                  <a:schemeClr val="tx1"/>
                </a:solidFill>
                <a:effectLst/>
                <a:uLnTx/>
                <a:uFillTx/>
                <a:latin typeface="Century Gothic" panose="020B0502020202020204"/>
              </a:rPr>
              <a:t> </a:t>
            </a:r>
            <a:r>
              <a:rPr lang="en-GB" b="1" dirty="0">
                <a:solidFill>
                  <a:schemeClr val="tx1"/>
                </a:solidFill>
              </a:rPr>
              <a:t>Rationale:</a:t>
            </a:r>
            <a:br>
              <a:rPr lang="en-GB" b="1" dirty="0">
                <a:solidFill>
                  <a:schemeClr val="tx1"/>
                </a:solidFill>
              </a:rPr>
            </a:br>
            <a:r>
              <a:rPr lang="en-GB" sz="1400" b="1" dirty="0">
                <a:solidFill>
                  <a:schemeClr val="tx1"/>
                </a:solidFill>
              </a:rPr>
              <a:t>Clients who make life changes such as retirement experience feelings of stress because they are no longer active in the work environment. They have to adjust to a new role in the home and family. Awareness is the first step in dealing with feelings, so the nurse’s efforts should be directed toward increasing the client’s awareness of feelings.</a:t>
            </a:r>
          </a:p>
        </p:txBody>
      </p:sp>
    </p:spTree>
    <p:extLst>
      <p:ext uri="{BB962C8B-B14F-4D97-AF65-F5344CB8AC3E}">
        <p14:creationId xmlns:p14="http://schemas.microsoft.com/office/powerpoint/2010/main" val="14317531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collaborating with the nursing staff about the plan of care for a client who is very depressed. What is the most important intervention to implement during the first 48 hours after the admission to the inpatient </a:t>
            </a:r>
            <a:r>
              <a:rPr lang="en-GB" dirty="0" err="1" smtClean="0">
                <a:solidFill>
                  <a:schemeClr val="tx1"/>
                </a:solidFill>
              </a:rPr>
              <a:t>unitl</a:t>
            </a:r>
            <a:r>
              <a:rPr lang="en-GB" dirty="0" smtClean="0">
                <a:solidFill>
                  <a:schemeClr val="tx1"/>
                </a:solidFill>
              </a:rPr>
              <a: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Maintain safety in the client’s milieu</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 appetite and PO intake at meals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ongoing, supportive contact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participation in activities.</a:t>
            </a:r>
          </a:p>
        </p:txBody>
      </p:sp>
      <p:sp>
        <p:nvSpPr>
          <p:cNvPr id="18" name="Rectangle 17"/>
          <p:cNvSpPr/>
          <p:nvPr/>
        </p:nvSpPr>
        <p:spPr>
          <a:xfrm>
            <a:off x="1884218" y="4676461"/>
            <a:ext cx="907934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Maintain </a:t>
            </a:r>
            <a:r>
              <a:rPr lang="en-GB" b="1" dirty="0">
                <a:solidFill>
                  <a:schemeClr val="tx1"/>
                </a:solidFill>
              </a:rPr>
              <a:t>safety in the client’s </a:t>
            </a:r>
            <a:r>
              <a:rPr lang="en-GB" b="1" dirty="0" smtClean="0">
                <a:solidFill>
                  <a:schemeClr val="tx1"/>
                </a:solidFill>
              </a:rPr>
              <a:t>milieu</a:t>
            </a:r>
            <a:endParaRPr lang="en-GB" b="1" dirty="0">
              <a:solidFill>
                <a:schemeClr val="tx1"/>
              </a:solidFill>
            </a:endParaRPr>
          </a:p>
          <a:p>
            <a:pPr algn="ctr"/>
            <a:r>
              <a:rPr lang="en-GB" b="1" dirty="0">
                <a:solidFill>
                  <a:schemeClr val="tx1"/>
                </a:solidFill>
              </a:rPr>
              <a:t>Rationale:</a:t>
            </a:r>
            <a:br>
              <a:rPr lang="en-GB" b="1" dirty="0">
                <a:solidFill>
                  <a:schemeClr val="tx1"/>
                </a:solidFill>
              </a:rPr>
            </a:br>
            <a:r>
              <a:rPr lang="en-GB" dirty="0">
                <a:solidFill>
                  <a:schemeClr val="tx1"/>
                </a:solidFill>
              </a:rPr>
              <a:t>Because a very depressed client is at risk for suicide, the most important reason for closely observing the client immediately after admission is to maintain safety</a:t>
            </a:r>
            <a:r>
              <a:rPr lang="en-GB" b="1" dirty="0">
                <a:solidFill>
                  <a:schemeClr val="tx1"/>
                </a:solidFill>
              </a:rPr>
              <a:t>.</a:t>
            </a:r>
          </a:p>
        </p:txBody>
      </p:sp>
    </p:spTree>
    <p:extLst>
      <p:ext uri="{BB962C8B-B14F-4D97-AF65-F5344CB8AC3E}">
        <p14:creationId xmlns:p14="http://schemas.microsoft.com/office/powerpoint/2010/main" val="2724788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Several days after hospitalization, a client is repeatedly washing the top of the same table. Which intervention should the nurse to implement first to help the client cope with anxiety related to this </a:t>
            </a:r>
            <a:r>
              <a:rPr lang="en-GB" dirty="0" err="1">
                <a:solidFill>
                  <a:schemeClr val="tx1"/>
                </a:solidFill>
              </a:rPr>
              <a:t>behavior</a:t>
            </a:r>
            <a:r>
              <a:rPr lang="en-GB" dirty="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Allow time for the ritualistic </a:t>
            </a:r>
            <a:r>
              <a:rPr lang="en-GB" dirty="0" err="1">
                <a:solidFill>
                  <a:schemeClr val="tx1"/>
                </a:solidFill>
              </a:rPr>
              <a:t>behavior</a:t>
            </a:r>
            <a:r>
              <a:rPr lang="en-GB" dirty="0">
                <a:solidFill>
                  <a:schemeClr val="tx1"/>
                </a:solidFill>
              </a:rPr>
              <a:t>, and then redirect the client to other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a prescribed PRN antianxiety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Assist the client to identify stimuli that precipitate the ritualistic activity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Teach the client relaxation and thought-stopping techniques.</a:t>
            </a:r>
          </a:p>
        </p:txBody>
      </p:sp>
      <p:sp>
        <p:nvSpPr>
          <p:cNvPr id="18" name="Rectangle 17"/>
          <p:cNvSpPr/>
          <p:nvPr/>
        </p:nvSpPr>
        <p:spPr>
          <a:xfrm>
            <a:off x="1847622" y="4887309"/>
            <a:ext cx="8545032"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AutoNum type="alphaUcPeriod"/>
            </a:pPr>
            <a:r>
              <a:rPr lang="en-GB" b="1" dirty="0" smtClean="0">
                <a:solidFill>
                  <a:schemeClr val="tx1"/>
                </a:solidFill>
              </a:rPr>
              <a:t>Allow </a:t>
            </a:r>
            <a:r>
              <a:rPr lang="en-GB" b="1" dirty="0">
                <a:solidFill>
                  <a:schemeClr val="tx1"/>
                </a:solidFill>
              </a:rPr>
              <a:t>time for the ritualistic </a:t>
            </a:r>
            <a:r>
              <a:rPr lang="en-GB" b="1" dirty="0" err="1">
                <a:solidFill>
                  <a:schemeClr val="tx1"/>
                </a:solidFill>
              </a:rPr>
              <a:t>behavior</a:t>
            </a:r>
            <a:r>
              <a:rPr lang="en-GB" b="1" dirty="0">
                <a:solidFill>
                  <a:schemeClr val="tx1"/>
                </a:solidFill>
              </a:rPr>
              <a:t>, and then redirect the client to other </a:t>
            </a:r>
            <a:r>
              <a:rPr lang="en-GB" b="1" dirty="0" smtClean="0">
                <a:solidFill>
                  <a:schemeClr val="tx1"/>
                </a:solidFill>
              </a:rPr>
              <a:t>activities</a:t>
            </a:r>
          </a:p>
          <a:p>
            <a:pPr lvl="0" algn="ctr"/>
            <a:r>
              <a:rPr lang="en-GB" b="1" dirty="0">
                <a:solidFill>
                  <a:schemeClr val="tx1"/>
                </a:solidFill>
              </a:rPr>
              <a:t>Rationale:</a:t>
            </a:r>
            <a:br>
              <a:rPr lang="en-GB" b="1" dirty="0">
                <a:solidFill>
                  <a:schemeClr val="tx1"/>
                </a:solidFill>
              </a:rPr>
            </a:br>
            <a:r>
              <a:rPr lang="en-GB" dirty="0">
                <a:solidFill>
                  <a:schemeClr val="tx1"/>
                </a:solidFill>
              </a:rPr>
              <a:t>Initially, the Nurse should allow time for the ritual to diminish anxiety.</a:t>
            </a:r>
            <a:endParaRPr kumimoji="0" lang="en-US" sz="1800"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639065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schizophrenia reports hearing voices that tell the client to walk in the middle of the street. Which statement indicates to the nurse that the client needs continued hospitalization</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No matter what I do, I cannot make the voices go away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Sometimes I put on my headphones when I hear the voices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voices are louder when I forget to take my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just try to tell the voices to stop when they bother me.</a:t>
            </a:r>
          </a:p>
        </p:txBody>
      </p:sp>
      <p:sp>
        <p:nvSpPr>
          <p:cNvPr id="18" name="Rectangle 17"/>
          <p:cNvSpPr/>
          <p:nvPr/>
        </p:nvSpPr>
        <p:spPr>
          <a:xfrm>
            <a:off x="1625544" y="4676461"/>
            <a:ext cx="924571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No </a:t>
            </a:r>
            <a:r>
              <a:rPr lang="en-GB" b="1" dirty="0">
                <a:solidFill>
                  <a:schemeClr val="tx1"/>
                </a:solidFill>
              </a:rPr>
              <a:t>matter what I do, I cannot make the voices go away</a:t>
            </a:r>
            <a:r>
              <a:rPr lang="en-GB" b="1" dirty="0" smtClean="0">
                <a:solidFill>
                  <a:schemeClr val="tx1"/>
                </a:solidFill>
              </a:rPr>
              <a:t>.</a:t>
            </a:r>
          </a:p>
          <a:p>
            <a:pPr algn="ctr"/>
            <a:r>
              <a:rPr lang="en-GB" b="1" dirty="0">
                <a:solidFill>
                  <a:schemeClr val="tx1"/>
                </a:solidFill>
              </a:rPr>
              <a:t>Rationale:</a:t>
            </a:r>
          </a:p>
          <a:p>
            <a:pPr algn="ctr"/>
            <a:r>
              <a:rPr lang="en-GB" dirty="0">
                <a:solidFill>
                  <a:schemeClr val="tx1"/>
                </a:solidFill>
              </a:rPr>
              <a:t>Hospitalization is needed to maintain the client’s safety because the client continues to hear voices telling the client to do things that can cause self-harm.</a:t>
            </a:r>
          </a:p>
        </p:txBody>
      </p:sp>
    </p:spTree>
    <p:extLst>
      <p:ext uri="{BB962C8B-B14F-4D97-AF65-F5344CB8AC3E}">
        <p14:creationId xmlns:p14="http://schemas.microsoft.com/office/powerpoint/2010/main" val="19555294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diagnosed with bipolar disorder who is hypomanic. Which intervention should the Nurse implement?</a:t>
            </a:r>
          </a:p>
          <a:p>
            <a:pPr lvl="0"/>
            <a:endParaRPr lang="en-GB" dirty="0">
              <a:solidFill>
                <a:schemeClr val="tx1"/>
              </a:solidFill>
            </a:endParaRPr>
          </a:p>
          <a:p>
            <a:pPr marL="342900" lvl="0" indent="-342900">
              <a:buFont typeface="+mj-lt"/>
              <a:buAutoNum type="alphaUcPeriod"/>
            </a:pPr>
            <a:r>
              <a:rPr lang="en-GB" dirty="0">
                <a:solidFill>
                  <a:schemeClr val="tx1"/>
                </a:solidFill>
              </a:rPr>
              <a:t>Give short, simple, and direct explanations to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three nutritious meals along with increased fluids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remain in the dayroom with other clients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participate in a card game.</a:t>
            </a:r>
          </a:p>
        </p:txBody>
      </p:sp>
      <p:sp>
        <p:nvSpPr>
          <p:cNvPr id="18" name="Rectangle 17"/>
          <p:cNvSpPr/>
          <p:nvPr/>
        </p:nvSpPr>
        <p:spPr>
          <a:xfrm>
            <a:off x="2334758" y="4404193"/>
            <a:ext cx="839789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Give </a:t>
            </a:r>
            <a:r>
              <a:rPr lang="en-GB" b="1" dirty="0">
                <a:solidFill>
                  <a:schemeClr val="tx1"/>
                </a:solidFill>
              </a:rPr>
              <a:t>short, simple, and direct explanations to the client</a:t>
            </a:r>
            <a:r>
              <a:rPr lang="en-GB" b="1" dirty="0" smtClean="0">
                <a:solidFill>
                  <a:schemeClr val="tx1"/>
                </a:solidFill>
              </a:rPr>
              <a:t>.</a:t>
            </a:r>
          </a:p>
          <a:p>
            <a:pPr algn="ctr"/>
            <a:r>
              <a:rPr lang="en-GB" b="1" dirty="0">
                <a:solidFill>
                  <a:schemeClr val="tx1"/>
                </a:solidFill>
              </a:rPr>
              <a:t>Rationale:</a:t>
            </a:r>
          </a:p>
          <a:p>
            <a:pPr algn="ctr"/>
            <a:r>
              <a:rPr lang="en-GB" dirty="0">
                <a:solidFill>
                  <a:schemeClr val="tx1"/>
                </a:solidFill>
              </a:rPr>
              <a:t>Attention span during the manic phase is very short, so the nurse should keep instructions short, simple, and direct.</a:t>
            </a:r>
          </a:p>
        </p:txBody>
      </p:sp>
    </p:spTree>
    <p:extLst>
      <p:ext uri="{BB962C8B-B14F-4D97-AF65-F5344CB8AC3E}">
        <p14:creationId xmlns:p14="http://schemas.microsoft.com/office/powerpoint/2010/main" val="27267026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Q.19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diagnosed with bipolar disorder who hypomanic. Which intervention should the nurse implement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Give short, simple, and direct explanations to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three nutritious meals along with increased fluids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remain in the dayroom with other clients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participate in a card game.</a:t>
            </a:r>
          </a:p>
        </p:txBody>
      </p:sp>
      <p:sp>
        <p:nvSpPr>
          <p:cNvPr id="18" name="Rectangle 17"/>
          <p:cNvSpPr/>
          <p:nvPr/>
        </p:nvSpPr>
        <p:spPr>
          <a:xfrm>
            <a:off x="2418995" y="4537962"/>
            <a:ext cx="795903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Give </a:t>
            </a:r>
            <a:r>
              <a:rPr lang="en-GB" b="1" dirty="0">
                <a:solidFill>
                  <a:schemeClr val="tx1"/>
                </a:solidFill>
              </a:rPr>
              <a:t>short, simple, and direct explanations to the client</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Attention span during the manic phase is very short, so the nurse should keep instructions short, simple, and direct.</a:t>
            </a:r>
          </a:p>
        </p:txBody>
      </p:sp>
    </p:spTree>
    <p:extLst>
      <p:ext uri="{BB962C8B-B14F-4D97-AF65-F5344CB8AC3E}">
        <p14:creationId xmlns:p14="http://schemas.microsoft.com/office/powerpoint/2010/main" val="36217431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major depression was admitted to the psychiatric unit yesterday. Today the client wants to sleep during the day and refuses to take a bath, dress, or eat. Which intervention should the nurse implement first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Assess the client’s ability to communicate with the staff</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the prescribed intramuscular antidepressant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Request a meeting with the family to discuss the </a:t>
            </a:r>
            <a:r>
              <a:rPr lang="en-GB" dirty="0" err="1">
                <a:solidFill>
                  <a:schemeClr val="tx1"/>
                </a:solidFill>
              </a:rPr>
              <a:t>behavior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and maintain a safe, structured, daily routine.</a:t>
            </a:r>
          </a:p>
        </p:txBody>
      </p:sp>
      <p:sp>
        <p:nvSpPr>
          <p:cNvPr id="18" name="Rectangle 17"/>
          <p:cNvSpPr/>
          <p:nvPr/>
        </p:nvSpPr>
        <p:spPr>
          <a:xfrm>
            <a:off x="350981" y="4676461"/>
            <a:ext cx="1141985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tx1"/>
                </a:solidFill>
                <a:effectLst/>
                <a:uLnTx/>
                <a:uFillTx/>
                <a:latin typeface="Century Gothic" panose="020B0502020202020204"/>
              </a:rPr>
              <a:t>Rh-negative mother and Rh-positive </a:t>
            </a:r>
            <a:r>
              <a:rPr kumimoji="0" lang="en-GB" sz="1800" b="1" i="0" u="none" strike="noStrike" kern="1200" cap="none" spc="0" normalizeH="0" baseline="0" noProof="0" dirty="0" smtClean="0">
                <a:ln>
                  <a:noFill/>
                </a:ln>
                <a:solidFill>
                  <a:schemeClr val="tx1"/>
                </a:solidFill>
                <a:effectLst/>
                <a:uLnTx/>
                <a:uFillTx/>
                <a:latin typeface="Century Gothic" panose="020B0502020202020204"/>
              </a:rPr>
              <a:t>father</a:t>
            </a:r>
            <a:endParaRPr lang="en-US" b="1" dirty="0">
              <a:solidFill>
                <a:schemeClr val="tx1"/>
              </a:solidFill>
              <a:latin typeface="Century Gothic" panose="020B0502020202020204"/>
            </a:endParaRPr>
          </a:p>
          <a:p>
            <a:pPr lvl="0" algn="ctr">
              <a:defRPr/>
            </a:pPr>
            <a:r>
              <a:rPr lang="en-GB" b="1" dirty="0">
                <a:solidFill>
                  <a:schemeClr val="tx1"/>
                </a:solidFill>
              </a:rPr>
              <a:t>Rationale:</a:t>
            </a:r>
            <a:br>
              <a:rPr lang="en-GB" b="1" dirty="0">
                <a:solidFill>
                  <a:schemeClr val="tx1"/>
                </a:solidFill>
              </a:rPr>
            </a:br>
            <a:r>
              <a:rPr lang="en-GB" dirty="0">
                <a:solidFill>
                  <a:schemeClr val="tx1"/>
                </a:solidFill>
              </a:rPr>
              <a:t>The priority intervention is providing safety, stability, and predictability to meet the client’s basic needs. Antidepressant medications take up to 2 to 4 weeks to become therapeutic.</a:t>
            </a:r>
            <a:endParaRPr kumimoji="0" lang="en-GB" sz="1800"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6492243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spouse of a client who has been physically abused refuses to leave the client’s room during the admission interview. Which action should the nurse implement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Assist the client to walk to a treatment room on the unit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Conduct the assessment with the spouse in the room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Physically escort the spouse out of the client’s room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Wait until the spouse leaves the room to assess the client</a:t>
            </a:r>
          </a:p>
        </p:txBody>
      </p:sp>
      <p:sp>
        <p:nvSpPr>
          <p:cNvPr id="18" name="Rectangle 17"/>
          <p:cNvSpPr/>
          <p:nvPr/>
        </p:nvSpPr>
        <p:spPr>
          <a:xfrm>
            <a:off x="1228489" y="4399462"/>
            <a:ext cx="10039819"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Assist </a:t>
            </a:r>
            <a:r>
              <a:rPr lang="en-GB" b="1" dirty="0">
                <a:solidFill>
                  <a:schemeClr val="tx1"/>
                </a:solidFill>
              </a:rPr>
              <a:t>the client to walk to a treatment room on the unit</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Escorting the client to a treatment room provides the privacy needed to examine her and talk to her without the spouse in the room. The client may be reluctant to tell the truth with the abusive spouse in the room.</a:t>
            </a:r>
          </a:p>
        </p:txBody>
      </p:sp>
    </p:spTree>
    <p:extLst>
      <p:ext uri="{BB962C8B-B14F-4D97-AF65-F5344CB8AC3E}">
        <p14:creationId xmlns:p14="http://schemas.microsoft.com/office/powerpoint/2010/main" val="2565191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male client diagnosed with an antisocial personality is complimenting the female nurse about her hair, soft skin, and beautiful eyes in a group meeting. What action should the nurse take</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Tell the client that the client is being inappropriate and to please stop</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Calmly request the client to leave the group meeting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Ignore the client’s comments and continue with the group</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Thank the client for the compliment and ask why the client is acting this way.</a:t>
            </a:r>
          </a:p>
        </p:txBody>
      </p:sp>
      <p:sp>
        <p:nvSpPr>
          <p:cNvPr id="18" name="Rectangle 17"/>
          <p:cNvSpPr/>
          <p:nvPr/>
        </p:nvSpPr>
        <p:spPr>
          <a:xfrm>
            <a:off x="972980" y="4510919"/>
            <a:ext cx="105508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Tell </a:t>
            </a:r>
            <a:r>
              <a:rPr lang="en-GB" b="1" dirty="0">
                <a:solidFill>
                  <a:schemeClr val="tx1"/>
                </a:solidFill>
              </a:rPr>
              <a:t>the client that the client is being inappropriate and to please stop</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The Nurse should tell the client to stop making the comments. The nurse’s role is to set limits, present reality, and help the client realize that there are consequences to </a:t>
            </a:r>
            <a:r>
              <a:rPr lang="en-GB" dirty="0" err="1">
                <a:solidFill>
                  <a:schemeClr val="tx1"/>
                </a:solidFill>
              </a:rPr>
              <a:t>behavior</a:t>
            </a:r>
            <a:r>
              <a:rPr lang="en-GB" dirty="0">
                <a:solidFill>
                  <a:schemeClr val="tx1"/>
                </a:solidFill>
              </a:rPr>
              <a:t>.</a:t>
            </a:r>
          </a:p>
        </p:txBody>
      </p:sp>
    </p:spTree>
    <p:extLst>
      <p:ext uri="{BB962C8B-B14F-4D97-AF65-F5344CB8AC3E}">
        <p14:creationId xmlns:p14="http://schemas.microsoft.com/office/powerpoint/2010/main" val="6941015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adult with a 37-year history of bipolar disorder presents at the psychiatric outpatient clinic with </a:t>
            </a:r>
            <a:r>
              <a:rPr lang="en-GB" dirty="0" err="1">
                <a:solidFill>
                  <a:schemeClr val="tx1"/>
                </a:solidFill>
              </a:rPr>
              <a:t>diarrhea</a:t>
            </a:r>
            <a:r>
              <a:rPr lang="en-GB" dirty="0">
                <a:solidFill>
                  <a:schemeClr val="tx1"/>
                </a:solidFill>
              </a:rPr>
              <a:t> and confusion. What information is most important for the nurse to obtain</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Medications taken during the last </a:t>
            </a:r>
            <a:r>
              <a:rPr lang="en-GB" dirty="0" smtClean="0">
                <a:solidFill>
                  <a:schemeClr val="tx1"/>
                </a:solidFill>
              </a:rPr>
              <a:t>week</a:t>
            </a:r>
            <a:endParaRPr lang="en-GB" dirty="0">
              <a:solidFill>
                <a:schemeClr val="tx1"/>
              </a:solidFill>
            </a:endParaRPr>
          </a:p>
          <a:p>
            <a:pPr marL="342900" lvl="0" indent="-342900">
              <a:buFont typeface="+mj-lt"/>
              <a:buAutoNum type="alphaUcPeriod"/>
            </a:pPr>
            <a:r>
              <a:rPr lang="en-GB" dirty="0">
                <a:solidFill>
                  <a:schemeClr val="tx1"/>
                </a:solidFill>
              </a:rPr>
              <a:t>Average length of time spent outdoors </a:t>
            </a:r>
            <a:r>
              <a:rPr lang="en-GB" dirty="0" smtClean="0">
                <a:solidFill>
                  <a:schemeClr val="tx1"/>
                </a:solidFill>
              </a:rPr>
              <a:t>daily</a:t>
            </a:r>
            <a:endParaRPr lang="en-GB" dirty="0">
              <a:solidFill>
                <a:schemeClr val="tx1"/>
              </a:solidFill>
            </a:endParaRPr>
          </a:p>
          <a:p>
            <a:pPr marL="342900" lvl="0" indent="-342900">
              <a:buFont typeface="+mj-lt"/>
              <a:buAutoNum type="alphaUcPeriod"/>
            </a:pPr>
            <a:r>
              <a:rPr lang="en-GB" dirty="0">
                <a:solidFill>
                  <a:schemeClr val="tx1"/>
                </a:solidFill>
              </a:rPr>
              <a:t>Amount of table salt used </a:t>
            </a:r>
            <a:r>
              <a:rPr lang="en-GB" dirty="0" smtClean="0">
                <a:solidFill>
                  <a:schemeClr val="tx1"/>
                </a:solidFill>
              </a:rPr>
              <a:t>daily</a:t>
            </a:r>
            <a:endParaRPr lang="en-GB" dirty="0">
              <a:solidFill>
                <a:schemeClr val="tx1"/>
              </a:solidFill>
            </a:endParaRPr>
          </a:p>
          <a:p>
            <a:pPr marL="342900" lvl="0" indent="-342900">
              <a:buFont typeface="+mj-lt"/>
              <a:buAutoNum type="alphaUcPeriod"/>
            </a:pPr>
            <a:r>
              <a:rPr lang="en-GB" dirty="0">
                <a:solidFill>
                  <a:schemeClr val="tx1"/>
                </a:solidFill>
              </a:rPr>
              <a:t>History of flu immunization</a:t>
            </a:r>
          </a:p>
        </p:txBody>
      </p:sp>
      <p:sp>
        <p:nvSpPr>
          <p:cNvPr id="18" name="Rectangle 17"/>
          <p:cNvSpPr/>
          <p:nvPr/>
        </p:nvSpPr>
        <p:spPr>
          <a:xfrm>
            <a:off x="582389" y="4510919"/>
            <a:ext cx="1120480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Medications </a:t>
            </a:r>
            <a:r>
              <a:rPr lang="en-GB" b="1" dirty="0">
                <a:solidFill>
                  <a:schemeClr val="tx1"/>
                </a:solidFill>
              </a:rPr>
              <a:t>taken during the last </a:t>
            </a:r>
            <a:r>
              <a:rPr lang="en-GB" b="1" dirty="0" smtClean="0">
                <a:solidFill>
                  <a:schemeClr val="tx1"/>
                </a:solidFill>
              </a:rPr>
              <a:t>week</a:t>
            </a:r>
          </a:p>
          <a:p>
            <a:pPr algn="ctr"/>
            <a:r>
              <a:rPr lang="en-GB" b="1" dirty="0">
                <a:solidFill>
                  <a:schemeClr val="tx1"/>
                </a:solidFill>
              </a:rPr>
              <a:t>Rationale:</a:t>
            </a:r>
            <a:br>
              <a:rPr lang="en-GB" b="1" dirty="0">
                <a:solidFill>
                  <a:schemeClr val="tx1"/>
                </a:solidFill>
              </a:rPr>
            </a:br>
            <a:r>
              <a:rPr lang="en-GB" dirty="0">
                <a:solidFill>
                  <a:schemeClr val="tx1"/>
                </a:solidFill>
              </a:rPr>
              <a:t>The client’s symptoms may suggest lithium toxicity and result in life-threatening conditions such as a cardiac arrhythmia and sudden death. Therefore, a medication history is a priority assessment for any client diagnosed with a psychiatric disorder.</a:t>
            </a:r>
          </a:p>
        </p:txBody>
      </p:sp>
    </p:spTree>
    <p:extLst>
      <p:ext uri="{BB962C8B-B14F-4D97-AF65-F5344CB8AC3E}">
        <p14:creationId xmlns:p14="http://schemas.microsoft.com/office/powerpoint/2010/main" val="846742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During an admission interview, a client reports using alcohol and other illegal drugs every day for the last 6 years. What question is most important for the nurse to ask this client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“When did you last use alcohol or any other drug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“What happened to make you decide to get help</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“Have you ever had any withdrawal symptoms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“Do you have anyone to help you stay clean?”</a:t>
            </a:r>
          </a:p>
        </p:txBody>
      </p:sp>
      <p:sp>
        <p:nvSpPr>
          <p:cNvPr id="18" name="Rectangle 17"/>
          <p:cNvSpPr/>
          <p:nvPr/>
        </p:nvSpPr>
        <p:spPr>
          <a:xfrm>
            <a:off x="909374" y="4537962"/>
            <a:ext cx="1074087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a:t>
            </a:r>
            <a:r>
              <a:rPr lang="en-GB" b="1" dirty="0">
                <a:solidFill>
                  <a:schemeClr val="tx1"/>
                </a:solidFill>
              </a:rPr>
              <a:t>When did you last use alcohol or any other drug</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To assess for the onset of withdrawal symptoms, it is most important to determine when the client last ingested any alcohol or other drug.</a:t>
            </a:r>
          </a:p>
        </p:txBody>
      </p:sp>
    </p:spTree>
    <p:extLst>
      <p:ext uri="{BB962C8B-B14F-4D97-AF65-F5344CB8AC3E}">
        <p14:creationId xmlns:p14="http://schemas.microsoft.com/office/powerpoint/2010/main" val="3260318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female client tells the nurse, “Sometimes I wish I could go to sleep and not wake up.” The client reports suicidal thoughts when questioned by the nurse . Which action is most important for the Nurse to take</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Determine if the client has a plan for committing suicide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client’s history for previous suicide attempts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Implement one-on-one observation immediately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the client with a “No suicide” contract.</a:t>
            </a:r>
          </a:p>
        </p:txBody>
      </p:sp>
      <p:sp>
        <p:nvSpPr>
          <p:cNvPr id="18" name="Rectangle 17"/>
          <p:cNvSpPr/>
          <p:nvPr/>
        </p:nvSpPr>
        <p:spPr>
          <a:xfrm>
            <a:off x="1179907" y="4748809"/>
            <a:ext cx="1013698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Determine </a:t>
            </a:r>
            <a:r>
              <a:rPr lang="en-GB" b="1" dirty="0">
                <a:solidFill>
                  <a:schemeClr val="tx1"/>
                </a:solidFill>
              </a:rPr>
              <a:t>if the client has a plan for committing suicide</a:t>
            </a:r>
            <a:r>
              <a:rPr lang="en-GB" b="1" dirty="0" smtClean="0">
                <a:solidFill>
                  <a:schemeClr val="tx1"/>
                </a:solidFill>
              </a:rPr>
              <a:t>.</a:t>
            </a:r>
          </a:p>
          <a:p>
            <a:pPr algn="ctr"/>
            <a:r>
              <a:rPr lang="en-GB" b="1" dirty="0">
                <a:solidFill>
                  <a:schemeClr val="tx1"/>
                </a:solidFill>
              </a:rPr>
              <a:t>Rationale:</a:t>
            </a:r>
          </a:p>
          <a:p>
            <a:pPr algn="ctr"/>
            <a:r>
              <a:rPr lang="en-GB" dirty="0">
                <a:solidFill>
                  <a:schemeClr val="tx1"/>
                </a:solidFill>
              </a:rPr>
              <a:t>The Nurse should determine the client’s risk for self-harm by asking if a plan for suicide exists which increases the intention of implementing suicide.</a:t>
            </a:r>
          </a:p>
        </p:txBody>
      </p:sp>
    </p:spTree>
    <p:extLst>
      <p:ext uri="{BB962C8B-B14F-4D97-AF65-F5344CB8AC3E}">
        <p14:creationId xmlns:p14="http://schemas.microsoft.com/office/powerpoint/2010/main" val="1230143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became agitated an hour previously is now pacing the hallway and asking to leave the mental health unit. What action should the nurse take first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Allow the client to continue pacing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Confine the client to an observation room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attend group therapy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Call security for possible assistance.</a:t>
            </a:r>
          </a:p>
        </p:txBody>
      </p:sp>
      <p:sp>
        <p:nvSpPr>
          <p:cNvPr id="18" name="Rectangle 17"/>
          <p:cNvSpPr/>
          <p:nvPr/>
        </p:nvSpPr>
        <p:spPr>
          <a:xfrm>
            <a:off x="1339273" y="4333311"/>
            <a:ext cx="996538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Allow </a:t>
            </a:r>
            <a:r>
              <a:rPr lang="en-GB" b="1" dirty="0">
                <a:solidFill>
                  <a:schemeClr val="tx1"/>
                </a:solidFill>
              </a:rPr>
              <a:t>the client to continue </a:t>
            </a:r>
            <a:r>
              <a:rPr lang="en-GB" b="1" dirty="0" smtClean="0">
                <a:solidFill>
                  <a:schemeClr val="tx1"/>
                </a:solidFill>
              </a:rPr>
              <a:t>pacing</a:t>
            </a:r>
          </a:p>
          <a:p>
            <a:pPr lvl="0" algn="ctr"/>
            <a:r>
              <a:rPr lang="en-GB" b="1" dirty="0">
                <a:solidFill>
                  <a:schemeClr val="tx1"/>
                </a:solidFill>
              </a:rPr>
              <a:t>Rationale:</a:t>
            </a:r>
            <a:br>
              <a:rPr lang="en-GB" b="1" dirty="0">
                <a:solidFill>
                  <a:schemeClr val="tx1"/>
                </a:solidFill>
              </a:rPr>
            </a:br>
            <a:r>
              <a:rPr lang="en-GB" dirty="0">
                <a:solidFill>
                  <a:schemeClr val="tx1"/>
                </a:solidFill>
              </a:rPr>
              <a:t>First, the nurse should encourage the client to continue pacing until agitation decreases; however, if the client becomes more agitated or becomes a danger to self or others, other actions such as medication administration may be required.</a:t>
            </a:r>
            <a:endParaRPr kumimoji="0" lang="en-US" sz="1800"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2137027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monitoring a client with alcohol dependency who is admitted for detoxification. The client complains of a headache, and the vital signs are as follows: blood pressure, 149/96 mm Hg; pulse, 104 beats/min; and temperature, 100.9°F. What action should the nurse implement</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Administer prescribed lorazepam 2 mg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Reassess the client in an </a:t>
            </a:r>
            <a:r>
              <a:rPr lang="en-GB" dirty="0" smtClean="0">
                <a:solidFill>
                  <a:schemeClr val="tx1"/>
                </a:solidFill>
              </a:rPr>
              <a:t>hour</a:t>
            </a:r>
            <a:endParaRPr lang="en-GB" dirty="0">
              <a:solidFill>
                <a:schemeClr val="tx1"/>
              </a:solidFill>
            </a:endParaRPr>
          </a:p>
          <a:p>
            <a:pPr marL="342900" lvl="0" indent="-342900">
              <a:buFont typeface="+mj-lt"/>
              <a:buAutoNum type="alphaUcPeriod"/>
            </a:pPr>
            <a:r>
              <a:rPr lang="en-GB" dirty="0">
                <a:solidFill>
                  <a:schemeClr val="tx1"/>
                </a:solidFill>
              </a:rPr>
              <a:t>Offer the client prescribed PRN ibuprofen 200 mg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frequent rest periods.</a:t>
            </a:r>
          </a:p>
        </p:txBody>
      </p:sp>
      <p:sp>
        <p:nvSpPr>
          <p:cNvPr id="18" name="Rectangle 17"/>
          <p:cNvSpPr/>
          <p:nvPr/>
        </p:nvSpPr>
        <p:spPr>
          <a:xfrm>
            <a:off x="2454129" y="4787918"/>
            <a:ext cx="792390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Administer </a:t>
            </a:r>
            <a:r>
              <a:rPr lang="en-GB" b="1" dirty="0">
                <a:solidFill>
                  <a:schemeClr val="tx1"/>
                </a:solidFill>
              </a:rPr>
              <a:t>prescribed lorazepam 2 mg</a:t>
            </a:r>
            <a:r>
              <a:rPr lang="en-GB" b="1" dirty="0" smtClean="0">
                <a:solidFill>
                  <a:schemeClr val="tx1"/>
                </a:solidFill>
              </a:rPr>
              <a:t>.</a:t>
            </a:r>
          </a:p>
          <a:p>
            <a:pPr algn="ctr"/>
            <a:r>
              <a:rPr lang="en-GB" b="1" dirty="0">
                <a:solidFill>
                  <a:schemeClr val="tx1"/>
                </a:solidFill>
              </a:rPr>
              <a:t>Rationale:</a:t>
            </a:r>
            <a:br>
              <a:rPr lang="en-GB" b="1" dirty="0">
                <a:solidFill>
                  <a:schemeClr val="tx1"/>
                </a:solidFill>
              </a:rPr>
            </a:br>
            <a:r>
              <a:rPr lang="en-GB" dirty="0">
                <a:solidFill>
                  <a:schemeClr val="tx1"/>
                </a:solidFill>
              </a:rPr>
              <a:t>The client’s elevated vital signs are indicative of alcohol withdrawal; therefore, lorazepam should be administered.</a:t>
            </a:r>
          </a:p>
        </p:txBody>
      </p:sp>
    </p:spTree>
    <p:extLst>
      <p:ext uri="{BB962C8B-B14F-4D97-AF65-F5344CB8AC3E}">
        <p14:creationId xmlns:p14="http://schemas.microsoft.com/office/powerpoint/2010/main" val="804075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prescribes clonazepam 1.25 mg. The medication is available in 0.5-mg tablets. What should the nurse administer</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2.5 </a:t>
            </a:r>
            <a:r>
              <a:rPr lang="en-GB" dirty="0" smtClean="0">
                <a:solidFill>
                  <a:schemeClr val="tx1"/>
                </a:solidFill>
              </a:rPr>
              <a:t>tablets</a:t>
            </a:r>
            <a:endParaRPr lang="en-GB" dirty="0">
              <a:solidFill>
                <a:schemeClr val="tx1"/>
              </a:solidFill>
            </a:endParaRPr>
          </a:p>
          <a:p>
            <a:pPr marL="342900" lvl="0" indent="-342900">
              <a:buFont typeface="+mj-lt"/>
              <a:buAutoNum type="alphaUcPeriod"/>
            </a:pPr>
            <a:r>
              <a:rPr lang="en-GB" dirty="0">
                <a:solidFill>
                  <a:schemeClr val="tx1"/>
                </a:solidFill>
              </a:rPr>
              <a:t>3 </a:t>
            </a:r>
            <a:r>
              <a:rPr lang="en-GB" dirty="0" smtClean="0">
                <a:solidFill>
                  <a:schemeClr val="tx1"/>
                </a:solidFill>
              </a:rPr>
              <a:t>tablets</a:t>
            </a:r>
            <a:endParaRPr lang="en-GB" dirty="0">
              <a:solidFill>
                <a:schemeClr val="tx1"/>
              </a:solidFill>
            </a:endParaRPr>
          </a:p>
          <a:p>
            <a:pPr marL="342900" lvl="0" indent="-342900">
              <a:buFont typeface="+mj-lt"/>
              <a:buAutoNum type="alphaUcPeriod"/>
            </a:pPr>
            <a:r>
              <a:rPr lang="en-GB" dirty="0">
                <a:solidFill>
                  <a:schemeClr val="tx1"/>
                </a:solidFill>
              </a:rPr>
              <a:t>2 </a:t>
            </a:r>
            <a:r>
              <a:rPr lang="en-GB" dirty="0" smtClean="0">
                <a:solidFill>
                  <a:schemeClr val="tx1"/>
                </a:solidFill>
              </a:rPr>
              <a:t>tablets</a:t>
            </a:r>
            <a:endParaRPr lang="en-GB" dirty="0">
              <a:solidFill>
                <a:schemeClr val="tx1"/>
              </a:solidFill>
            </a:endParaRPr>
          </a:p>
          <a:p>
            <a:pPr marL="342900" lvl="0" indent="-342900">
              <a:buFont typeface="+mj-lt"/>
              <a:buAutoNum type="alphaUcPeriod"/>
            </a:pPr>
            <a:r>
              <a:rPr lang="en-GB" dirty="0">
                <a:solidFill>
                  <a:schemeClr val="tx1"/>
                </a:solidFill>
              </a:rPr>
              <a:t>1.25 tablets</a:t>
            </a:r>
          </a:p>
        </p:txBody>
      </p:sp>
      <p:sp>
        <p:nvSpPr>
          <p:cNvPr id="18" name="Rectangle 17"/>
          <p:cNvSpPr/>
          <p:nvPr/>
        </p:nvSpPr>
        <p:spPr>
          <a:xfrm>
            <a:off x="4885599" y="4426113"/>
            <a:ext cx="2942792"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Font typeface="+mj-lt"/>
              <a:buAutoNum type="alphaUcPeriod"/>
            </a:pPr>
            <a:r>
              <a:rPr lang="en-GB" b="1" dirty="0">
                <a:solidFill>
                  <a:schemeClr val="tx1"/>
                </a:solidFill>
              </a:rPr>
              <a:t>2.5 </a:t>
            </a:r>
            <a:r>
              <a:rPr lang="en-GB" b="1" dirty="0" smtClean="0">
                <a:solidFill>
                  <a:schemeClr val="tx1"/>
                </a:solidFill>
              </a:rPr>
              <a:t>tablets</a:t>
            </a:r>
          </a:p>
          <a:p>
            <a:pPr lvl="0" algn="ctr"/>
            <a:r>
              <a:rPr lang="en-US" b="1" dirty="0">
                <a:solidFill>
                  <a:schemeClr val="tx1"/>
                </a:solidFill>
              </a:rPr>
              <a:t>Rationale:</a:t>
            </a:r>
            <a:r>
              <a:rPr lang="en-US" dirty="0">
                <a:solidFill>
                  <a:schemeClr val="tx1"/>
                </a:solidFill>
              </a:rPr>
              <a:t/>
            </a:r>
            <a:br>
              <a:rPr lang="en-US" dirty="0">
                <a:solidFill>
                  <a:schemeClr val="tx1"/>
                </a:solidFill>
              </a:rPr>
            </a:br>
            <a:r>
              <a:rPr lang="en-US" dirty="0">
                <a:solidFill>
                  <a:schemeClr val="tx1"/>
                </a:solidFill>
              </a:rPr>
              <a:t>1.25 mg/0.5 mg = 2.5 tablets</a:t>
            </a:r>
            <a:r>
              <a:rPr lang="en-US" b="1" dirty="0">
                <a:solidFill>
                  <a:schemeClr val="tx1"/>
                </a:solidFill>
              </a:rPr>
              <a:t>.</a:t>
            </a:r>
            <a:endParaRPr lang="en-GB" b="1" dirty="0">
              <a:solidFill>
                <a:schemeClr val="tx1"/>
              </a:solidFill>
            </a:endParaRPr>
          </a:p>
        </p:txBody>
      </p:sp>
    </p:spTree>
    <p:extLst>
      <p:ext uri="{BB962C8B-B14F-4D97-AF65-F5344CB8AC3E}">
        <p14:creationId xmlns:p14="http://schemas.microsoft.com/office/powerpoint/2010/main" val="17728273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Q.29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schizophrenia who has been taking the antipsychotic agent clozapine for the past 3 weeks has a low-grade fever. Which nursing finding would have the greatest implications for this client’s care?</a:t>
            </a:r>
          </a:p>
          <a:p>
            <a:pPr lvl="0"/>
            <a:endParaRPr lang="en-GB" dirty="0">
              <a:solidFill>
                <a:schemeClr val="tx1"/>
              </a:solidFill>
            </a:endParaRPr>
          </a:p>
          <a:p>
            <a:pPr marL="342900" lvl="0" indent="-342900">
              <a:buFont typeface="+mj-lt"/>
              <a:buAutoNum type="alphaUcPeriod"/>
            </a:pPr>
            <a:r>
              <a:rPr lang="en-GB" dirty="0" smtClean="0">
                <a:solidFill>
                  <a:schemeClr val="tx1"/>
                </a:solidFill>
              </a:rPr>
              <a:t>Leukopenia</a:t>
            </a:r>
            <a:endParaRPr lang="en-GB" dirty="0">
              <a:solidFill>
                <a:schemeClr val="tx1"/>
              </a:solidFill>
            </a:endParaRPr>
          </a:p>
          <a:p>
            <a:pPr marL="342900" lvl="0" indent="-342900">
              <a:buFont typeface="+mj-lt"/>
              <a:buAutoNum type="alphaUcPeriod"/>
            </a:pPr>
            <a:r>
              <a:rPr lang="en-GB" dirty="0">
                <a:solidFill>
                  <a:schemeClr val="tx1"/>
                </a:solidFill>
              </a:rPr>
              <a:t>Difficulty with </a:t>
            </a:r>
            <a:r>
              <a:rPr lang="en-GB" dirty="0" smtClean="0">
                <a:solidFill>
                  <a:schemeClr val="tx1"/>
                </a:solidFill>
              </a:rPr>
              <a:t>constipation</a:t>
            </a:r>
            <a:endParaRPr lang="en-GB" dirty="0">
              <a:solidFill>
                <a:schemeClr val="tx1"/>
              </a:solidFill>
            </a:endParaRPr>
          </a:p>
          <a:p>
            <a:pPr marL="342900" lvl="0" indent="-342900">
              <a:buFont typeface="+mj-lt"/>
              <a:buAutoNum type="alphaUcPeriod"/>
            </a:pPr>
            <a:r>
              <a:rPr lang="en-GB" dirty="0">
                <a:solidFill>
                  <a:schemeClr val="tx1"/>
                </a:solidFill>
              </a:rPr>
              <a:t>5-pound weight </a:t>
            </a:r>
            <a:r>
              <a:rPr lang="en-GB" dirty="0" smtClean="0">
                <a:solidFill>
                  <a:schemeClr val="tx1"/>
                </a:solidFill>
              </a:rPr>
              <a:t>gain</a:t>
            </a:r>
            <a:endParaRPr lang="en-GB" dirty="0">
              <a:solidFill>
                <a:schemeClr val="tx1"/>
              </a:solidFill>
            </a:endParaRPr>
          </a:p>
          <a:p>
            <a:pPr marL="342900" lvl="0" indent="-342900">
              <a:buFont typeface="+mj-lt"/>
              <a:buAutoNum type="alphaUcPeriod"/>
            </a:pPr>
            <a:r>
              <a:rPr lang="en-GB" dirty="0">
                <a:solidFill>
                  <a:schemeClr val="tx1"/>
                </a:solidFill>
              </a:rPr>
              <a:t>Dry mouth</a:t>
            </a:r>
          </a:p>
        </p:txBody>
      </p:sp>
      <p:sp>
        <p:nvSpPr>
          <p:cNvPr id="18" name="Rectangle 17"/>
          <p:cNvSpPr/>
          <p:nvPr/>
        </p:nvSpPr>
        <p:spPr>
          <a:xfrm>
            <a:off x="909374" y="4656476"/>
            <a:ext cx="1055083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indent="-342900" algn="ctr">
              <a:buAutoNum type="alphaUcPeriod"/>
            </a:pPr>
            <a:r>
              <a:rPr lang="en-GB" b="1" dirty="0" smtClean="0">
                <a:solidFill>
                  <a:schemeClr val="tx1"/>
                </a:solidFill>
              </a:rPr>
              <a:t>Leukopenia</a:t>
            </a:r>
          </a:p>
          <a:p>
            <a:pPr algn="ctr"/>
            <a:r>
              <a:rPr lang="en-GB" b="1" dirty="0">
                <a:solidFill>
                  <a:schemeClr val="tx1"/>
                </a:solidFill>
              </a:rPr>
              <a:t>Rationale:</a:t>
            </a:r>
            <a:br>
              <a:rPr lang="en-GB" b="1" dirty="0">
                <a:solidFill>
                  <a:schemeClr val="tx1"/>
                </a:solidFill>
              </a:rPr>
            </a:br>
            <a:r>
              <a:rPr lang="en-GB" sz="1600" dirty="0">
                <a:solidFill>
                  <a:schemeClr val="tx1"/>
                </a:solidFill>
              </a:rPr>
              <a:t>Any sign of infection could be an indication of hematologic conditions and would have the greatest implication for this client’s care. Agranulocytosis and leukopenia are the adverse reactions of clozapine; therefore, the WBC and differential count should be closely monitored during treatment.</a:t>
            </a:r>
          </a:p>
        </p:txBody>
      </p:sp>
    </p:spTree>
    <p:extLst>
      <p:ext uri="{BB962C8B-B14F-4D97-AF65-F5344CB8AC3E}">
        <p14:creationId xmlns:p14="http://schemas.microsoft.com/office/powerpoint/2010/main" val="33922643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schizophrenia refuses to take a shower, stating that the FBI has planted cameras in the bathroom. Which should be the nurse’s action?</a:t>
            </a:r>
          </a:p>
          <a:p>
            <a:pPr lvl="0"/>
            <a:endParaRPr lang="en-GB" dirty="0">
              <a:solidFill>
                <a:schemeClr val="tx1"/>
              </a:solidFill>
            </a:endParaRPr>
          </a:p>
          <a:p>
            <a:pPr marL="342900" lvl="0" indent="-342900">
              <a:buFont typeface="+mj-lt"/>
              <a:buAutoNum type="alphaUcPeriod"/>
            </a:pPr>
            <a:r>
              <a:rPr lang="en-GB" dirty="0">
                <a:solidFill>
                  <a:schemeClr val="tx1"/>
                </a:solidFill>
              </a:rPr>
              <a:t>Tell the client “These thoughts must feel scary to you, but you are safe here with us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client he must shower because other clients are complaining about the </a:t>
            </a:r>
            <a:r>
              <a:rPr lang="en-GB" dirty="0" err="1">
                <a:solidFill>
                  <a:schemeClr val="tx1"/>
                </a:solidFill>
              </a:rPr>
              <a:t>odor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Remind the client he can be physically forced to take a shower by security staff</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client the FBI has no interest in placing cameras in bathroom stalls.</a:t>
            </a:r>
          </a:p>
        </p:txBody>
      </p:sp>
      <p:sp>
        <p:nvSpPr>
          <p:cNvPr id="18" name="Rectangle 17"/>
          <p:cNvSpPr/>
          <p:nvPr/>
        </p:nvSpPr>
        <p:spPr>
          <a:xfrm>
            <a:off x="1756943" y="4333311"/>
            <a:ext cx="898291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Tell the client “These thoughts must feel scary to you, but you are safe here with us</a:t>
            </a:r>
            <a:r>
              <a:rPr lang="en-GB" b="1" dirty="0" smtClean="0">
                <a:solidFill>
                  <a:schemeClr val="tx1"/>
                </a:solidFill>
              </a:rPr>
              <a:t>.”</a:t>
            </a:r>
          </a:p>
          <a:p>
            <a:pPr lvl="0" algn="ctr"/>
            <a:r>
              <a:rPr lang="en-GB" dirty="0">
                <a:solidFill>
                  <a:schemeClr val="tx1"/>
                </a:solidFill>
              </a:rPr>
              <a:t>Rationale:</a:t>
            </a:r>
            <a:br>
              <a:rPr lang="en-GB" dirty="0">
                <a:solidFill>
                  <a:schemeClr val="tx1"/>
                </a:solidFill>
              </a:rPr>
            </a:br>
            <a:r>
              <a:rPr lang="en-GB" dirty="0">
                <a:solidFill>
                  <a:schemeClr val="tx1"/>
                </a:solidFill>
              </a:rPr>
              <a:t>The client is genuinely frightened. The nurse should not only acknowledge the client’s fears, but also assure the patient he is safe.</a:t>
            </a:r>
          </a:p>
        </p:txBody>
      </p:sp>
    </p:spTree>
    <p:extLst>
      <p:ext uri="{BB962C8B-B14F-4D97-AF65-F5344CB8AC3E}">
        <p14:creationId xmlns:p14="http://schemas.microsoft.com/office/powerpoint/2010/main" val="28304223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receiving disulfiram for the treatment of alcoholism has been cautioned about the importance of avoiding alcohol, particularly during concurrent treatment with cephalosporin antibiotics, because an Antabuse reaction may be initiated. The nurse realizes teaching has been effective if the client identifies which symptom could indicate the client is experiencing a reaction to disulfiram</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smtClean="0">
                <a:solidFill>
                  <a:schemeClr val="tx1"/>
                </a:solidFill>
              </a:rPr>
              <a:t>Headache</a:t>
            </a:r>
            <a:endParaRPr lang="en-GB" dirty="0">
              <a:solidFill>
                <a:schemeClr val="tx1"/>
              </a:solidFill>
            </a:endParaRPr>
          </a:p>
          <a:p>
            <a:pPr marL="342900" lvl="0" indent="-342900">
              <a:buFont typeface="+mj-lt"/>
              <a:buAutoNum type="alphaUcPeriod"/>
            </a:pPr>
            <a:r>
              <a:rPr lang="en-GB" dirty="0" err="1" smtClean="0">
                <a:solidFill>
                  <a:schemeClr val="tx1"/>
                </a:solidFill>
              </a:rPr>
              <a:t>Diarrhea</a:t>
            </a:r>
            <a:endParaRPr lang="en-GB" dirty="0">
              <a:solidFill>
                <a:schemeClr val="tx1"/>
              </a:solidFill>
            </a:endParaRPr>
          </a:p>
          <a:p>
            <a:pPr marL="342900" lvl="0" indent="-342900">
              <a:buFont typeface="+mj-lt"/>
              <a:buAutoNum type="alphaUcPeriod"/>
            </a:pPr>
            <a:r>
              <a:rPr lang="en-GB" dirty="0" smtClean="0">
                <a:solidFill>
                  <a:schemeClr val="tx1"/>
                </a:solidFill>
              </a:rPr>
              <a:t>Tachycardia</a:t>
            </a:r>
            <a:endParaRPr lang="en-GB" dirty="0">
              <a:solidFill>
                <a:schemeClr val="tx1"/>
              </a:solidFill>
            </a:endParaRPr>
          </a:p>
          <a:p>
            <a:pPr marL="342900" lvl="0" indent="-342900">
              <a:buFont typeface="+mj-lt"/>
              <a:buAutoNum type="alphaUcPeriod"/>
            </a:pPr>
            <a:r>
              <a:rPr lang="en-GB" dirty="0" err="1">
                <a:solidFill>
                  <a:schemeClr val="tx1"/>
                </a:solidFill>
              </a:rPr>
              <a:t>Hematuria</a:t>
            </a:r>
            <a:endParaRPr lang="en-GB" dirty="0">
              <a:solidFill>
                <a:schemeClr val="tx1"/>
              </a:solidFill>
            </a:endParaRPr>
          </a:p>
        </p:txBody>
      </p:sp>
      <p:sp>
        <p:nvSpPr>
          <p:cNvPr id="18" name="Rectangle 17"/>
          <p:cNvSpPr/>
          <p:nvPr/>
        </p:nvSpPr>
        <p:spPr>
          <a:xfrm>
            <a:off x="2966226" y="5091960"/>
            <a:ext cx="715490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Font typeface="+mj-lt"/>
              <a:buAutoNum type="alphaUcPeriod"/>
            </a:pPr>
            <a:r>
              <a:rPr lang="en-GB" b="1" dirty="0" smtClean="0">
                <a:solidFill>
                  <a:schemeClr val="tx1"/>
                </a:solidFill>
              </a:rPr>
              <a:t>Headache</a:t>
            </a:r>
          </a:p>
          <a:p>
            <a:pPr lvl="0" algn="ctr"/>
            <a:r>
              <a:rPr lang="en-GB" b="1" dirty="0">
                <a:solidFill>
                  <a:schemeClr val="tx1"/>
                </a:solidFill>
              </a:rPr>
              <a:t>Rationale:</a:t>
            </a:r>
            <a:br>
              <a:rPr lang="en-GB" b="1" dirty="0">
                <a:solidFill>
                  <a:schemeClr val="tx1"/>
                </a:solidFill>
              </a:rPr>
            </a:br>
            <a:r>
              <a:rPr lang="en-GB" dirty="0">
                <a:solidFill>
                  <a:schemeClr val="tx1"/>
                </a:solidFill>
              </a:rPr>
              <a:t>Headache, vomiting, and flushing are indicative of a reaction to disulfiram.</a:t>
            </a:r>
          </a:p>
        </p:txBody>
      </p:sp>
    </p:spTree>
    <p:extLst>
      <p:ext uri="{BB962C8B-B14F-4D97-AF65-F5344CB8AC3E}">
        <p14:creationId xmlns:p14="http://schemas.microsoft.com/office/powerpoint/2010/main" val="4099055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daughter of a client diagnosed with Alzheimer’s disease reports that the client has recently begun refusing to eat. The client recently started taking </a:t>
            </a:r>
            <a:r>
              <a:rPr lang="en-GB" dirty="0" err="1">
                <a:solidFill>
                  <a:schemeClr val="tx1"/>
                </a:solidFill>
              </a:rPr>
              <a:t>rivastigmine</a:t>
            </a:r>
            <a:r>
              <a:rPr lang="en-GB" dirty="0">
                <a:solidFill>
                  <a:schemeClr val="tx1"/>
                </a:solidFill>
              </a:rPr>
              <a:t> tartrate. What instructions are important for the nurse to provide the client’s daughter?</a:t>
            </a:r>
          </a:p>
          <a:p>
            <a:pPr lvl="0"/>
            <a:endParaRPr lang="en-GB" dirty="0">
              <a:solidFill>
                <a:schemeClr val="tx1"/>
              </a:solidFill>
            </a:endParaRPr>
          </a:p>
          <a:p>
            <a:pPr marL="342900" lvl="0" indent="-342900">
              <a:buFont typeface="+mj-lt"/>
              <a:buAutoNum type="alphaUcPeriod"/>
            </a:pPr>
            <a:r>
              <a:rPr lang="en-GB" dirty="0">
                <a:solidFill>
                  <a:schemeClr val="tx1"/>
                </a:solidFill>
              </a:rPr>
              <a:t>The prescriber should be notified about this adverse effect of the medication right away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Taking the medication before meals will help stimulate the client’s interest in eating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Appetite generally increases once the medication has reached therapeutic levels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Anorexia indicates toxic drug levels and requires immediate assessment by the prescriber.</a:t>
            </a:r>
          </a:p>
        </p:txBody>
      </p:sp>
      <p:sp>
        <p:nvSpPr>
          <p:cNvPr id="18" name="Rectangle 17"/>
          <p:cNvSpPr/>
          <p:nvPr/>
        </p:nvSpPr>
        <p:spPr>
          <a:xfrm>
            <a:off x="1029633" y="4510919"/>
            <a:ext cx="10368734"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The </a:t>
            </a:r>
            <a:r>
              <a:rPr lang="en-GB" b="1" dirty="0">
                <a:solidFill>
                  <a:schemeClr val="tx1"/>
                </a:solidFill>
              </a:rPr>
              <a:t>prescriber should be notified about this adverse effect of the medication right </a:t>
            </a:r>
            <a:r>
              <a:rPr lang="en-GB" b="1" dirty="0" smtClean="0">
                <a:solidFill>
                  <a:schemeClr val="tx1"/>
                </a:solidFill>
              </a:rPr>
              <a:t>away</a:t>
            </a:r>
          </a:p>
          <a:p>
            <a:pPr lvl="0" algn="ctr"/>
            <a:r>
              <a:rPr lang="en-GB" b="1" dirty="0">
                <a:solidFill>
                  <a:schemeClr val="tx1"/>
                </a:solidFill>
              </a:rPr>
              <a:t>Rationale:</a:t>
            </a:r>
            <a:br>
              <a:rPr lang="en-GB" b="1" dirty="0">
                <a:solidFill>
                  <a:schemeClr val="tx1"/>
                </a:solidFill>
              </a:rPr>
            </a:br>
            <a:r>
              <a:rPr lang="en-GB" dirty="0" err="1">
                <a:solidFill>
                  <a:schemeClr val="tx1"/>
                </a:solidFill>
              </a:rPr>
              <a:t>Rivastigmine</a:t>
            </a:r>
            <a:r>
              <a:rPr lang="en-GB" dirty="0">
                <a:solidFill>
                  <a:schemeClr val="tx1"/>
                </a:solidFill>
              </a:rPr>
              <a:t> tartrate, which is used to treat the dementia of Alzheimer’s disease, often causes gastrointestinal side effects, which should be reported to the prescriber before significant malnutrition and fluid volume deficit occur.</a:t>
            </a:r>
            <a:endParaRPr kumimoji="0" lang="en-US" sz="1800"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23751701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working in the community health clinic is assessing risk factors that can decrease medication effectiveness for clients diagnosed with schizophrenia. Which client </a:t>
            </a:r>
            <a:r>
              <a:rPr lang="en-GB" dirty="0" err="1">
                <a:solidFill>
                  <a:schemeClr val="tx1"/>
                </a:solidFill>
              </a:rPr>
              <a:t>behavior</a:t>
            </a:r>
            <a:r>
              <a:rPr lang="en-GB" dirty="0">
                <a:solidFill>
                  <a:schemeClr val="tx1"/>
                </a:solidFill>
              </a:rPr>
              <a:t> is likely to decrease the effectiveness of psychotropic medications?</a:t>
            </a:r>
          </a:p>
          <a:p>
            <a:pPr lvl="0"/>
            <a:endParaRPr lang="en-GB" dirty="0">
              <a:solidFill>
                <a:schemeClr val="tx1"/>
              </a:solidFill>
            </a:endParaRPr>
          </a:p>
          <a:p>
            <a:pPr marL="342900" lvl="0" indent="-342900">
              <a:buFont typeface="+mj-lt"/>
              <a:buAutoNum type="alphaUcPeriod"/>
            </a:pPr>
            <a:r>
              <a:rPr lang="en-GB" dirty="0">
                <a:solidFill>
                  <a:schemeClr val="tx1"/>
                </a:solidFill>
              </a:rPr>
              <a:t>Smokes at least 20 cigarettes daily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Misses a medication appointment at the clinic</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Hears voices more often than usual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Takes a morning medication later in the day.</a:t>
            </a:r>
          </a:p>
        </p:txBody>
      </p:sp>
      <p:sp>
        <p:nvSpPr>
          <p:cNvPr id="18" name="Rectangle 17"/>
          <p:cNvSpPr/>
          <p:nvPr/>
        </p:nvSpPr>
        <p:spPr>
          <a:xfrm>
            <a:off x="2504136" y="4510919"/>
            <a:ext cx="7488525"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Smokes at least 20 cigarettes daily</a:t>
            </a:r>
            <a:r>
              <a:rPr lang="en-GB" b="1" dirty="0" smtClean="0">
                <a:solidFill>
                  <a:schemeClr val="tx1"/>
                </a:solidFill>
              </a:rPr>
              <a:t>.</a:t>
            </a:r>
          </a:p>
          <a:p>
            <a:pPr lvl="0" algn="ctr"/>
            <a:r>
              <a:rPr lang="en-GB" b="1" dirty="0">
                <a:solidFill>
                  <a:schemeClr val="tx1"/>
                </a:solidFill>
              </a:rPr>
              <a:t>Rationale:</a:t>
            </a:r>
          </a:p>
          <a:p>
            <a:pPr lvl="0"/>
            <a:r>
              <a:rPr lang="en-GB" dirty="0">
                <a:solidFill>
                  <a:schemeClr val="tx1"/>
                </a:solidFill>
              </a:rPr>
              <a:t>Smoking more than </a:t>
            </a:r>
            <a:r>
              <a:rPr lang="en-GB" dirty="0" smtClean="0">
                <a:solidFill>
                  <a:schemeClr val="tx1"/>
                </a:solidFill>
              </a:rPr>
              <a:t>10 </a:t>
            </a:r>
            <a:r>
              <a:rPr lang="en-GB" dirty="0">
                <a:solidFill>
                  <a:schemeClr val="tx1"/>
                </a:solidFill>
              </a:rPr>
              <a:t>cigarettes daily and drinking more than 250 mg of caffeine can decrease the effectiveness of antipsychotic and antianxiety medications.</a:t>
            </a:r>
          </a:p>
        </p:txBody>
      </p:sp>
    </p:spTree>
    <p:extLst>
      <p:ext uri="{BB962C8B-B14F-4D97-AF65-F5344CB8AC3E}">
        <p14:creationId xmlns:p14="http://schemas.microsoft.com/office/powerpoint/2010/main" val="25765450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experiencing paralysis of the left arm curses at the nurse and, using the right arm, throws a drinking cup against the wall. How should the nurse respond?</a:t>
            </a:r>
          </a:p>
          <a:p>
            <a:pPr lvl="0"/>
            <a:endParaRPr lang="en-GB" dirty="0">
              <a:solidFill>
                <a:schemeClr val="tx1"/>
              </a:solidFill>
            </a:endParaRPr>
          </a:p>
          <a:p>
            <a:pPr marL="342900" lvl="0" indent="-342900">
              <a:buFont typeface="+mj-lt"/>
              <a:buAutoNum type="alphaUcPeriod"/>
            </a:pPr>
            <a:r>
              <a:rPr lang="en-GB" dirty="0">
                <a:solidFill>
                  <a:schemeClr val="tx1"/>
                </a:solidFill>
              </a:rPr>
              <a:t>“I can see you are upset. I want you to know I am a good listener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return to talk to you when you are calm again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“Since you are upset, let’s play some soft music</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hear that you are very upset. Let’s try some deep breathing exercises.”</a:t>
            </a:r>
          </a:p>
        </p:txBody>
      </p:sp>
      <p:sp>
        <p:nvSpPr>
          <p:cNvPr id="18" name="Rectangle 17"/>
          <p:cNvSpPr/>
          <p:nvPr/>
        </p:nvSpPr>
        <p:spPr>
          <a:xfrm>
            <a:off x="1577147" y="4748988"/>
            <a:ext cx="950920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342900" lvl="0" indent="-342900" algn="ctr">
              <a:buFont typeface="+mj-lt"/>
              <a:buAutoNum type="alphaUcPeriod"/>
            </a:pPr>
            <a:r>
              <a:rPr lang="en-GB" b="1" dirty="0">
                <a:solidFill>
                  <a:schemeClr val="tx1"/>
                </a:solidFill>
              </a:rPr>
              <a:t>“I can see you are upset. I want you to know I am a good listener</a:t>
            </a:r>
            <a:r>
              <a:rPr lang="en-GB" b="1" dirty="0" smtClean="0">
                <a:solidFill>
                  <a:schemeClr val="tx1"/>
                </a:solidFill>
              </a:rPr>
              <a:t>.”</a:t>
            </a:r>
          </a:p>
          <a:p>
            <a:pPr lvl="0" algn="ctr"/>
            <a:r>
              <a:rPr lang="en-GB" b="1" dirty="0">
                <a:solidFill>
                  <a:schemeClr val="tx1"/>
                </a:solidFill>
              </a:rPr>
              <a:t>Rationale:</a:t>
            </a:r>
          </a:p>
          <a:p>
            <a:pPr lvl="0"/>
            <a:r>
              <a:rPr lang="en-GB" dirty="0">
                <a:solidFill>
                  <a:schemeClr val="tx1"/>
                </a:solidFill>
              </a:rPr>
              <a:t>The client is angry and the nurse recognizes this anger and offers an opportunity to discuss feelings</a:t>
            </a:r>
            <a:r>
              <a:rPr lang="en-GB" b="1" dirty="0">
                <a:solidFill>
                  <a:schemeClr val="tx1"/>
                </a:solidFill>
              </a:rPr>
              <a:t>.</a:t>
            </a:r>
          </a:p>
        </p:txBody>
      </p:sp>
    </p:spTree>
    <p:extLst>
      <p:ext uri="{BB962C8B-B14F-4D97-AF65-F5344CB8AC3E}">
        <p14:creationId xmlns:p14="http://schemas.microsoft.com/office/powerpoint/2010/main" val="29202604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adult female client diagnosed with advanced dementia is admitted to the hospital with a fractured hip. The client repeatedly tells the staff, “Take me home. I want my Mommy.” Which response is best for the nurse to provide?</a:t>
            </a:r>
          </a:p>
          <a:p>
            <a:pPr lvl="0"/>
            <a:endParaRPr lang="en-GB" dirty="0">
              <a:solidFill>
                <a:schemeClr val="tx1"/>
              </a:solidFill>
            </a:endParaRPr>
          </a:p>
          <a:p>
            <a:pPr marL="342900" lvl="0" indent="-342900">
              <a:buFont typeface="+mj-lt"/>
              <a:buAutoNum type="alphaUcPeriod"/>
            </a:pPr>
            <a:r>
              <a:rPr lang="en-GB" dirty="0">
                <a:solidFill>
                  <a:schemeClr val="tx1"/>
                </a:solidFill>
              </a:rPr>
              <a:t>Tell the client that the nurse is there and will help her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Orient the client to time, place, and person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Remind the client that her mother is no longer living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Explain the seriousness of her injury and the need for hospitalization.</a:t>
            </a:r>
          </a:p>
        </p:txBody>
      </p:sp>
      <p:sp>
        <p:nvSpPr>
          <p:cNvPr id="18" name="Rectangle 17"/>
          <p:cNvSpPr/>
          <p:nvPr/>
        </p:nvSpPr>
        <p:spPr>
          <a:xfrm>
            <a:off x="1882840" y="4510919"/>
            <a:ext cx="842732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Tell the client that the nurse is there and will help her</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Those with dementia often refer to home or parents when seeking security and comfort. The nurse should use the techniques of “offering self” and “talking to the feelings” to provide reassurance.</a:t>
            </a:r>
          </a:p>
        </p:txBody>
      </p:sp>
    </p:spTree>
    <p:extLst>
      <p:ext uri="{BB962C8B-B14F-4D97-AF65-F5344CB8AC3E}">
        <p14:creationId xmlns:p14="http://schemas.microsoft.com/office/powerpoint/2010/main" val="24290749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becomes angry while waiting for a supervised smoke break loudly insists on going outside now. Which intervention is best for the nurse to implement?</a:t>
            </a:r>
          </a:p>
          <a:p>
            <a:pPr lvl="0"/>
            <a:endParaRPr lang="en-GB" dirty="0">
              <a:solidFill>
                <a:schemeClr val="tx1"/>
              </a:solidFill>
            </a:endParaRPr>
          </a:p>
          <a:p>
            <a:pPr marL="342900" lvl="0" indent="-342900">
              <a:buFont typeface="+mj-lt"/>
              <a:buAutoNum type="alphaUcPeriod"/>
            </a:pPr>
            <a:r>
              <a:rPr lang="en-GB" dirty="0">
                <a:solidFill>
                  <a:schemeClr val="tx1"/>
                </a:solidFill>
              </a:rPr>
              <a:t>Review the schedule of outdoor breaks with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use a nicotine patch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Reassure the client that it is almost time for another break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Have the client leave the unit with another staff.</a:t>
            </a:r>
          </a:p>
        </p:txBody>
      </p:sp>
      <p:sp>
        <p:nvSpPr>
          <p:cNvPr id="18" name="Rectangle 17"/>
          <p:cNvSpPr/>
          <p:nvPr/>
        </p:nvSpPr>
        <p:spPr>
          <a:xfrm>
            <a:off x="2270767" y="4471810"/>
            <a:ext cx="872898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Review the schedule of outdoor breaks with the client</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The best nursing action is to review the schedule of outdoor breaks and provide concrete information about the schedule.</a:t>
            </a:r>
          </a:p>
        </p:txBody>
      </p:sp>
    </p:spTree>
    <p:extLst>
      <p:ext uri="{BB962C8B-B14F-4D97-AF65-F5344CB8AC3E}">
        <p14:creationId xmlns:p14="http://schemas.microsoft.com/office/powerpoint/2010/main" val="41797988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While reviewing the side effects of a newly prescribed medication, a 67 year-old client notes that one of the side effects is a reduction in sexual drive. What is the best response by the nurse?</a:t>
            </a:r>
          </a:p>
          <a:p>
            <a:pPr lvl="0"/>
            <a:endParaRPr lang="en-GB" dirty="0">
              <a:solidFill>
                <a:schemeClr val="tx1"/>
              </a:solidFill>
            </a:endParaRPr>
          </a:p>
          <a:p>
            <a:pPr marL="342900" lvl="0" indent="-342900">
              <a:buFont typeface="+mj-lt"/>
              <a:buAutoNum type="alphaUcPeriod"/>
            </a:pPr>
            <a:r>
              <a:rPr lang="en-GB" dirty="0">
                <a:solidFill>
                  <a:schemeClr val="tx1"/>
                </a:solidFill>
              </a:rPr>
              <a:t>“Tell me how you think this might affect your present sexual activity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“How active is your current sex life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“How has your sex life changed as you have become older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me about your sexual needs as an older adult.”</a:t>
            </a:r>
          </a:p>
        </p:txBody>
      </p:sp>
      <p:sp>
        <p:nvSpPr>
          <p:cNvPr id="18" name="Rectangle 17"/>
          <p:cNvSpPr/>
          <p:nvPr/>
        </p:nvSpPr>
        <p:spPr>
          <a:xfrm>
            <a:off x="2187640" y="4564612"/>
            <a:ext cx="840846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“Tell me how you think this might affect your present sexual activity</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Asking how the client’s current sexual activity will be affected offers an open-ended question most relevant to the client’s statement.</a:t>
            </a:r>
          </a:p>
        </p:txBody>
      </p:sp>
    </p:spTree>
    <p:extLst>
      <p:ext uri="{BB962C8B-B14F-4D97-AF65-F5344CB8AC3E}">
        <p14:creationId xmlns:p14="http://schemas.microsoft.com/office/powerpoint/2010/main" val="467369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daughter of an older adult who is confused asks the nurse for guidance regarding the use of alternative dietary supplements to treat Alzheimer disease. Which information should the nurse provide?</a:t>
            </a:r>
          </a:p>
          <a:p>
            <a:pPr lvl="0"/>
            <a:endParaRPr lang="en-GB" dirty="0">
              <a:solidFill>
                <a:schemeClr val="tx1"/>
              </a:solidFill>
            </a:endParaRPr>
          </a:p>
          <a:p>
            <a:pPr marL="342900" lvl="0" indent="-342900">
              <a:buFont typeface="+mj-lt"/>
              <a:buAutoNum type="alphaUcPeriod"/>
            </a:pPr>
            <a:r>
              <a:rPr lang="en-GB" dirty="0">
                <a:solidFill>
                  <a:schemeClr val="tx1"/>
                </a:solidFill>
              </a:rPr>
              <a:t>Carefully review information regarding research findings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Avoid dietary supplements because they interact with drugs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Recommend specific dietary supplements that are safe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Refer to a health food store for more complete information.</a:t>
            </a:r>
          </a:p>
        </p:txBody>
      </p:sp>
      <p:sp>
        <p:nvSpPr>
          <p:cNvPr id="18" name="Rectangle 17"/>
          <p:cNvSpPr/>
          <p:nvPr/>
        </p:nvSpPr>
        <p:spPr>
          <a:xfrm>
            <a:off x="2485433" y="4510919"/>
            <a:ext cx="833970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Carefully review information regarding research findings</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Some dietary supplements may be helpful, whereas others may not, so the family should carefully review current research findings regarding the supplements they are considering.</a:t>
            </a:r>
          </a:p>
        </p:txBody>
      </p:sp>
    </p:spTree>
    <p:extLst>
      <p:ext uri="{BB962C8B-B14F-4D97-AF65-F5344CB8AC3E}">
        <p14:creationId xmlns:p14="http://schemas.microsoft.com/office/powerpoint/2010/main" val="952642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Q.39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62-year-old client with a known history of heavy alcohol abuse is admitted for emergency surgery following a motor vehicle collision. The nurse should observe for which symptoms are early indications of alcohol withdrawal?</a:t>
            </a:r>
          </a:p>
          <a:p>
            <a:pPr lvl="0"/>
            <a:endParaRPr lang="en-GB" dirty="0">
              <a:solidFill>
                <a:schemeClr val="tx1"/>
              </a:solidFill>
            </a:endParaRPr>
          </a:p>
          <a:p>
            <a:pPr marL="342900" lvl="0" indent="-342900">
              <a:buFont typeface="+mj-lt"/>
              <a:buAutoNum type="alphaUcPeriod"/>
            </a:pPr>
            <a:r>
              <a:rPr lang="en-GB" dirty="0">
                <a:solidFill>
                  <a:schemeClr val="tx1"/>
                </a:solidFill>
              </a:rPr>
              <a:t>Elevated blood pressure, anxiety, transient hallucinations, tremors, and </a:t>
            </a:r>
            <a:r>
              <a:rPr lang="en-GB" dirty="0" smtClean="0">
                <a:solidFill>
                  <a:schemeClr val="tx1"/>
                </a:solidFill>
              </a:rPr>
              <a:t>restlessness</a:t>
            </a:r>
            <a:endParaRPr lang="en-GB" dirty="0">
              <a:solidFill>
                <a:schemeClr val="tx1"/>
              </a:solidFill>
            </a:endParaRPr>
          </a:p>
          <a:p>
            <a:pPr marL="342900" lvl="0" indent="-342900">
              <a:buFont typeface="+mj-lt"/>
              <a:buAutoNum type="alphaUcPeriod"/>
            </a:pPr>
            <a:r>
              <a:rPr lang="en-GB" dirty="0">
                <a:solidFill>
                  <a:schemeClr val="tx1"/>
                </a:solidFill>
              </a:rPr>
              <a:t>Tachycardia, </a:t>
            </a:r>
            <a:r>
              <a:rPr lang="en-GB" dirty="0" err="1">
                <a:solidFill>
                  <a:schemeClr val="tx1"/>
                </a:solidFill>
              </a:rPr>
              <a:t>tachypnea</a:t>
            </a:r>
            <a:r>
              <a:rPr lang="en-GB" dirty="0">
                <a:solidFill>
                  <a:schemeClr val="tx1"/>
                </a:solidFill>
              </a:rPr>
              <a:t>, hypotension, and pale and clammy </a:t>
            </a:r>
            <a:r>
              <a:rPr lang="en-GB" dirty="0" smtClean="0">
                <a:solidFill>
                  <a:schemeClr val="tx1"/>
                </a:solidFill>
              </a:rPr>
              <a:t>skin</a:t>
            </a:r>
            <a:endParaRPr lang="en-GB" dirty="0">
              <a:solidFill>
                <a:schemeClr val="tx1"/>
              </a:solidFill>
            </a:endParaRPr>
          </a:p>
          <a:p>
            <a:pPr marL="342900" lvl="0" indent="-342900">
              <a:buFont typeface="+mj-lt"/>
              <a:buAutoNum type="alphaUcPeriod"/>
            </a:pPr>
            <a:r>
              <a:rPr lang="en-GB" dirty="0">
                <a:solidFill>
                  <a:schemeClr val="tx1"/>
                </a:solidFill>
              </a:rPr>
              <a:t>Leg cramps, abdominal cramping, </a:t>
            </a:r>
            <a:r>
              <a:rPr lang="en-GB" dirty="0" err="1">
                <a:solidFill>
                  <a:schemeClr val="tx1"/>
                </a:solidFill>
              </a:rPr>
              <a:t>diarrhea</a:t>
            </a:r>
            <a:r>
              <a:rPr lang="en-GB" dirty="0">
                <a:solidFill>
                  <a:schemeClr val="tx1"/>
                </a:solidFill>
              </a:rPr>
              <a:t>, diaphoresis, and </a:t>
            </a:r>
            <a:r>
              <a:rPr lang="en-GB" dirty="0" err="1" smtClean="0">
                <a:solidFill>
                  <a:schemeClr val="tx1"/>
                </a:solidFill>
              </a:rPr>
              <a:t>rhinorrhea</a:t>
            </a:r>
            <a:endParaRPr lang="en-GB" dirty="0">
              <a:solidFill>
                <a:schemeClr val="tx1"/>
              </a:solidFill>
            </a:endParaRPr>
          </a:p>
          <a:p>
            <a:pPr marL="342900" lvl="0" indent="-342900">
              <a:buFont typeface="+mj-lt"/>
              <a:buAutoNum type="alphaUcPeriod"/>
            </a:pPr>
            <a:r>
              <a:rPr lang="en-GB" dirty="0">
                <a:solidFill>
                  <a:schemeClr val="tx1"/>
                </a:solidFill>
              </a:rPr>
              <a:t>Increasing demands for narcotic medication for postoperative pain management</a:t>
            </a:r>
          </a:p>
        </p:txBody>
      </p:sp>
      <p:sp>
        <p:nvSpPr>
          <p:cNvPr id="18" name="Rectangle 17"/>
          <p:cNvSpPr/>
          <p:nvPr/>
        </p:nvSpPr>
        <p:spPr>
          <a:xfrm>
            <a:off x="290946" y="4510919"/>
            <a:ext cx="11471707"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Elevated blood pressure, anxiety, transient hallucinations, tremors, and </a:t>
            </a:r>
            <a:r>
              <a:rPr lang="en-GB" b="1" dirty="0" smtClean="0">
                <a:solidFill>
                  <a:schemeClr val="tx1"/>
                </a:solidFill>
              </a:rPr>
              <a:t>restlessness</a:t>
            </a:r>
          </a:p>
          <a:p>
            <a:pPr lvl="0" algn="ctr"/>
            <a:r>
              <a:rPr lang="en-GB" b="1" dirty="0">
                <a:solidFill>
                  <a:schemeClr val="tx1"/>
                </a:solidFill>
              </a:rPr>
              <a:t>Rationale:</a:t>
            </a:r>
            <a:br>
              <a:rPr lang="en-GB" b="1" dirty="0">
                <a:solidFill>
                  <a:schemeClr val="tx1"/>
                </a:solidFill>
              </a:rPr>
            </a:br>
            <a:r>
              <a:rPr lang="en-GB" sz="1600" b="1" dirty="0">
                <a:solidFill>
                  <a:schemeClr val="tx1"/>
                </a:solidFill>
              </a:rPr>
              <a:t>A client experiencing alcohol withdrawal will demonstrate symptoms within 6 to 12 hours of cessation of drinking and initially demonstrates restlessness, anxiety, tremors, transient hallucinations or illusions, tachycardia, and hypertension that may progress to delirium tremens. The nurse should also reassess the client’s pain.</a:t>
            </a:r>
          </a:p>
        </p:txBody>
      </p:sp>
    </p:spTree>
    <p:extLst>
      <p:ext uri="{BB962C8B-B14F-4D97-AF65-F5344CB8AC3E}">
        <p14:creationId xmlns:p14="http://schemas.microsoft.com/office/powerpoint/2010/main" val="16988716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When the nurse begins to assist an older adult client diagnosed with dementia out of bed, the client becomes angry and yells at the nurse, “Get out of here! I’ll get up when I’m ready.” Which response should the nurse provide</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“I’ll be back in 30 minutes to help you get out of bed and walk around the room.”</a:t>
            </a:r>
          </a:p>
          <a:p>
            <a:pPr marL="342900" lvl="0" indent="-342900">
              <a:buFont typeface="+mj-lt"/>
              <a:buAutoNum type="alphaUcPeriod"/>
            </a:pPr>
            <a:r>
              <a:rPr lang="en-GB" dirty="0">
                <a:solidFill>
                  <a:schemeClr val="tx1"/>
                </a:solidFill>
              </a:rPr>
              <a:t>“Your health care provider has prescribed ambulation on the first postoperative day.”</a:t>
            </a:r>
          </a:p>
          <a:p>
            <a:pPr marL="342900" lvl="0" indent="-342900">
              <a:buFont typeface="+mj-lt"/>
              <a:buAutoNum type="alphaUcPeriod"/>
            </a:pPr>
            <a:r>
              <a:rPr lang="en-GB" dirty="0">
                <a:solidFill>
                  <a:schemeClr val="tx1"/>
                </a:solidFill>
              </a:rPr>
              <a:t>“You must ambulate to avoid serious complications that are much more painful.”</a:t>
            </a:r>
          </a:p>
          <a:p>
            <a:pPr marL="342900" lvl="0" indent="-342900">
              <a:buFont typeface="+mj-lt"/>
              <a:buAutoNum type="alphaUcPeriod"/>
            </a:pPr>
            <a:r>
              <a:rPr lang="en-GB" dirty="0">
                <a:solidFill>
                  <a:schemeClr val="tx1"/>
                </a:solidFill>
              </a:rPr>
              <a:t>“I know how you feel; you’re angry about having to do this, but it is required.”</a:t>
            </a:r>
          </a:p>
          <a:p>
            <a:pPr lvl="0"/>
            <a:endParaRPr lang="en-GB" dirty="0">
              <a:solidFill>
                <a:schemeClr val="tx1"/>
              </a:solidFill>
            </a:endParaRPr>
          </a:p>
        </p:txBody>
      </p:sp>
      <p:sp>
        <p:nvSpPr>
          <p:cNvPr id="18" name="Rectangle 17"/>
          <p:cNvSpPr/>
          <p:nvPr/>
        </p:nvSpPr>
        <p:spPr>
          <a:xfrm>
            <a:off x="1402474" y="4841611"/>
            <a:ext cx="95646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“I’ll be back in 30 minutes to help you get out of bed and walk around the room</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Returning within 30 minutes provides a “cooling off” period, is firm, direct, and nonthreatening, and avoids arguing with the client.</a:t>
            </a:r>
          </a:p>
        </p:txBody>
      </p:sp>
    </p:spTree>
    <p:extLst>
      <p:ext uri="{BB962C8B-B14F-4D97-AF65-F5344CB8AC3E}">
        <p14:creationId xmlns:p14="http://schemas.microsoft.com/office/powerpoint/2010/main" val="1093632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diagnosed with a bipolar disorder who is acting aggressively toward others. Which activity should the nurse consider for the client?</a:t>
            </a:r>
          </a:p>
          <a:p>
            <a:pPr lvl="0"/>
            <a:endParaRPr lang="en-GB" dirty="0">
              <a:solidFill>
                <a:schemeClr val="tx1"/>
              </a:solidFill>
            </a:endParaRPr>
          </a:p>
          <a:p>
            <a:pPr marL="342900" lvl="0" indent="-342900">
              <a:buFont typeface="+mj-lt"/>
              <a:buAutoNum type="alphaUcPeriod"/>
            </a:pPr>
            <a:r>
              <a:rPr lang="en-GB" dirty="0">
                <a:solidFill>
                  <a:schemeClr val="tx1"/>
                </a:solidFill>
              </a:rPr>
              <a:t>Finger </a:t>
            </a:r>
            <a:r>
              <a:rPr lang="en-GB" dirty="0" smtClean="0">
                <a:solidFill>
                  <a:schemeClr val="tx1"/>
                </a:solidFill>
              </a:rPr>
              <a:t>painting</a:t>
            </a:r>
            <a:endParaRPr lang="en-GB" dirty="0">
              <a:solidFill>
                <a:schemeClr val="tx1"/>
              </a:solidFill>
            </a:endParaRPr>
          </a:p>
          <a:p>
            <a:pPr marL="342900" lvl="0" indent="-342900">
              <a:buFont typeface="+mj-lt"/>
              <a:buAutoNum type="alphaUcPeriod"/>
            </a:pPr>
            <a:r>
              <a:rPr lang="en-GB" dirty="0" smtClean="0">
                <a:solidFill>
                  <a:schemeClr val="tx1"/>
                </a:solidFill>
              </a:rPr>
              <a:t>Volleyball</a:t>
            </a:r>
            <a:endParaRPr lang="en-GB" dirty="0">
              <a:solidFill>
                <a:schemeClr val="tx1"/>
              </a:solidFill>
            </a:endParaRPr>
          </a:p>
          <a:p>
            <a:pPr marL="342900" lvl="0" indent="-342900">
              <a:buFont typeface="+mj-lt"/>
              <a:buAutoNum type="alphaUcPeriod"/>
            </a:pPr>
            <a:r>
              <a:rPr lang="en-GB" dirty="0">
                <a:solidFill>
                  <a:schemeClr val="tx1"/>
                </a:solidFill>
              </a:rPr>
              <a:t>Table </a:t>
            </a:r>
            <a:r>
              <a:rPr lang="en-GB" dirty="0" smtClean="0">
                <a:solidFill>
                  <a:schemeClr val="tx1"/>
                </a:solidFill>
              </a:rPr>
              <a:t>tennis</a:t>
            </a:r>
            <a:endParaRPr lang="en-GB" dirty="0">
              <a:solidFill>
                <a:schemeClr val="tx1"/>
              </a:solidFill>
            </a:endParaRPr>
          </a:p>
          <a:p>
            <a:pPr marL="342900" lvl="0" indent="-342900">
              <a:buFont typeface="+mj-lt"/>
              <a:buAutoNum type="alphaUcPeriod"/>
            </a:pPr>
            <a:r>
              <a:rPr lang="en-GB" dirty="0">
                <a:solidFill>
                  <a:schemeClr val="tx1"/>
                </a:solidFill>
              </a:rPr>
              <a:t>Board games</a:t>
            </a:r>
          </a:p>
        </p:txBody>
      </p:sp>
      <p:sp>
        <p:nvSpPr>
          <p:cNvPr id="18" name="Rectangle 17"/>
          <p:cNvSpPr/>
          <p:nvPr/>
        </p:nvSpPr>
        <p:spPr>
          <a:xfrm>
            <a:off x="1220256" y="4471810"/>
            <a:ext cx="1005628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Finger </a:t>
            </a:r>
            <a:r>
              <a:rPr lang="en-GB" b="1" dirty="0" smtClean="0">
                <a:solidFill>
                  <a:schemeClr val="tx1"/>
                </a:solidFill>
              </a:rPr>
              <a:t>painting</a:t>
            </a:r>
          </a:p>
          <a:p>
            <a:pPr lvl="0" algn="ctr"/>
            <a:r>
              <a:rPr lang="en-GB" b="1" dirty="0">
                <a:solidFill>
                  <a:schemeClr val="tx1"/>
                </a:solidFill>
              </a:rPr>
              <a:t>Rationale:</a:t>
            </a:r>
            <a:br>
              <a:rPr lang="en-GB" b="1" dirty="0">
                <a:solidFill>
                  <a:schemeClr val="tx1"/>
                </a:solidFill>
              </a:rPr>
            </a:br>
            <a:r>
              <a:rPr lang="en-GB" dirty="0">
                <a:solidFill>
                  <a:schemeClr val="tx1"/>
                </a:solidFill>
              </a:rPr>
              <a:t>The client demonstrating aggressive </a:t>
            </a:r>
            <a:r>
              <a:rPr lang="en-GB" dirty="0" err="1">
                <a:solidFill>
                  <a:schemeClr val="tx1"/>
                </a:solidFill>
              </a:rPr>
              <a:t>behavior</a:t>
            </a:r>
            <a:r>
              <a:rPr lang="en-GB" dirty="0">
                <a:solidFill>
                  <a:schemeClr val="tx1"/>
                </a:solidFill>
              </a:rPr>
              <a:t> should be directed toward solitary activities that require little attention span and physical exertion, such as finger painting.</a:t>
            </a:r>
          </a:p>
        </p:txBody>
      </p:sp>
    </p:spTree>
    <p:extLst>
      <p:ext uri="{BB962C8B-B14F-4D97-AF65-F5344CB8AC3E}">
        <p14:creationId xmlns:p14="http://schemas.microsoft.com/office/powerpoint/2010/main" val="24355190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client requires the most immediate intervention by the nurse?</a:t>
            </a:r>
          </a:p>
          <a:p>
            <a:pPr lvl="0"/>
            <a:endParaRPr lang="en-GB" dirty="0">
              <a:solidFill>
                <a:schemeClr val="tx1"/>
              </a:solidFill>
            </a:endParaRPr>
          </a:p>
          <a:p>
            <a:pPr marL="342900" lvl="0" indent="-342900">
              <a:buFont typeface="+mj-lt"/>
              <a:buAutoNum type="alphaUcPeriod"/>
            </a:pPr>
            <a:r>
              <a:rPr lang="en-GB" dirty="0" smtClean="0">
                <a:solidFill>
                  <a:schemeClr val="tx1"/>
                </a:solidFill>
              </a:rPr>
              <a:t>Client </a:t>
            </a:r>
            <a:r>
              <a:rPr lang="en-GB" dirty="0">
                <a:solidFill>
                  <a:schemeClr val="tx1"/>
                </a:solidFill>
              </a:rPr>
              <a:t>experiencing sudden onset of confusion and </a:t>
            </a:r>
            <a:r>
              <a:rPr lang="en-GB" dirty="0" smtClean="0">
                <a:solidFill>
                  <a:schemeClr val="tx1"/>
                </a:solidFill>
              </a:rPr>
              <a:t>disorientation</a:t>
            </a:r>
            <a:endParaRPr lang="en-GB" dirty="0">
              <a:solidFill>
                <a:schemeClr val="tx1"/>
              </a:solidFill>
            </a:endParaRPr>
          </a:p>
          <a:p>
            <a:pPr marL="342900" lvl="0" indent="-342900">
              <a:buFont typeface="+mj-lt"/>
              <a:buAutoNum type="alphaUcPeriod"/>
            </a:pPr>
            <a:r>
              <a:rPr lang="en-GB" dirty="0">
                <a:solidFill>
                  <a:schemeClr val="tx1"/>
                </a:solidFill>
              </a:rPr>
              <a:t>Client expressing inability to do anything </a:t>
            </a:r>
            <a:r>
              <a:rPr lang="en-GB" dirty="0" smtClean="0">
                <a:solidFill>
                  <a:schemeClr val="tx1"/>
                </a:solidFill>
              </a:rPr>
              <a:t>worthwhile</a:t>
            </a:r>
            <a:endParaRPr lang="en-GB" dirty="0">
              <a:solidFill>
                <a:schemeClr val="tx1"/>
              </a:solidFill>
            </a:endParaRPr>
          </a:p>
          <a:p>
            <a:pPr marL="342900" lvl="0" indent="-342900">
              <a:buFont typeface="+mj-lt"/>
              <a:buAutoNum type="alphaUcPeriod"/>
            </a:pPr>
            <a:r>
              <a:rPr lang="en-GB" dirty="0">
                <a:solidFill>
                  <a:schemeClr val="tx1"/>
                </a:solidFill>
              </a:rPr>
              <a:t>Client unable to correctly demonstrate changing a </a:t>
            </a:r>
            <a:r>
              <a:rPr lang="en-GB" dirty="0" smtClean="0">
                <a:solidFill>
                  <a:schemeClr val="tx1"/>
                </a:solidFill>
              </a:rPr>
              <a:t>dressing</a:t>
            </a:r>
            <a:endParaRPr lang="en-GB" dirty="0">
              <a:solidFill>
                <a:schemeClr val="tx1"/>
              </a:solidFill>
            </a:endParaRPr>
          </a:p>
          <a:p>
            <a:pPr marL="342900" lvl="0" indent="-342900">
              <a:buFont typeface="+mj-lt"/>
              <a:buAutoNum type="alphaUcPeriod"/>
            </a:pPr>
            <a:r>
              <a:rPr lang="en-GB" dirty="0">
                <a:solidFill>
                  <a:schemeClr val="tx1"/>
                </a:solidFill>
              </a:rPr>
              <a:t>Client with T score of -2.5 on a bone density test</a:t>
            </a:r>
          </a:p>
        </p:txBody>
      </p:sp>
      <p:sp>
        <p:nvSpPr>
          <p:cNvPr id="18" name="Rectangle 17"/>
          <p:cNvSpPr/>
          <p:nvPr/>
        </p:nvSpPr>
        <p:spPr>
          <a:xfrm>
            <a:off x="1500846" y="4173912"/>
            <a:ext cx="941240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Client experiencing sudden onset of confusion and </a:t>
            </a:r>
            <a:r>
              <a:rPr lang="en-GB" b="1" dirty="0" smtClean="0">
                <a:solidFill>
                  <a:schemeClr val="tx1"/>
                </a:solidFill>
              </a:rPr>
              <a:t>disorientation</a:t>
            </a:r>
          </a:p>
          <a:p>
            <a:pPr algn="ctr"/>
            <a:r>
              <a:rPr lang="en-GB" b="1" dirty="0">
                <a:solidFill>
                  <a:schemeClr val="tx1"/>
                </a:solidFill>
              </a:rPr>
              <a:t>Rationale:</a:t>
            </a:r>
            <a:br>
              <a:rPr lang="en-GB" b="1" dirty="0">
                <a:solidFill>
                  <a:schemeClr val="tx1"/>
                </a:solidFill>
              </a:rPr>
            </a:br>
            <a:r>
              <a:rPr lang="en-GB" dirty="0">
                <a:solidFill>
                  <a:schemeClr val="tx1"/>
                </a:solidFill>
              </a:rPr>
              <a:t>Disorientation and confusion are indicative of delirium and require prompt intervention to maintain client safety, prevent injury as well as treatment to prevent permanent damage</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666884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caregiver wishes to discuss end-of-life issues with the nurse. The caregiver asks the nurse to explain what DNR means. What information is most important for the nurse to provide?</a:t>
            </a:r>
          </a:p>
          <a:p>
            <a:pPr lvl="0"/>
            <a:endParaRPr lang="en-GB" dirty="0">
              <a:solidFill>
                <a:schemeClr val="tx1"/>
              </a:solidFill>
            </a:endParaRPr>
          </a:p>
          <a:p>
            <a:pPr marL="342900" lvl="0" indent="-342900">
              <a:buFont typeface="+mj-lt"/>
              <a:buAutoNum type="alphaUcPeriod"/>
            </a:pPr>
            <a:r>
              <a:rPr lang="en-GB" dirty="0">
                <a:solidFill>
                  <a:schemeClr val="tx1"/>
                </a:solidFill>
              </a:rPr>
              <a:t>DNR means that no attempts to perform cardiopulmonary resuscitation will be done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DNR gives the caregiver permission to make decisions regarding the client’s care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DNR is a code for classifying illnesses according to diagnosis and treatment requirements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DNR is a living will that allows a person to specify what treatments they would want given under certain conditions.</a:t>
            </a:r>
          </a:p>
        </p:txBody>
      </p:sp>
      <p:sp>
        <p:nvSpPr>
          <p:cNvPr id="18" name="Rectangle 17"/>
          <p:cNvSpPr/>
          <p:nvPr/>
        </p:nvSpPr>
        <p:spPr>
          <a:xfrm>
            <a:off x="1134486" y="4676461"/>
            <a:ext cx="1022782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DNR means that no attempts to perform cardiopulmonary resuscitation will be done</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No cardiopulmonary resuscitation will be implemented which is expressed in terms that the client can understand.</a:t>
            </a:r>
          </a:p>
        </p:txBody>
      </p:sp>
    </p:spTree>
    <p:extLst>
      <p:ext uri="{BB962C8B-B14F-4D97-AF65-F5344CB8AC3E}">
        <p14:creationId xmlns:p14="http://schemas.microsoft.com/office/powerpoint/2010/main" val="8187466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family has just learned that a  close family member has been given a terminal diagnosis. They are very upset and are loudly expressing their anger in the hall. Which action should the nurse take first?</a:t>
            </a:r>
          </a:p>
          <a:p>
            <a:pPr lvl="0"/>
            <a:endParaRPr lang="en-GB" dirty="0">
              <a:solidFill>
                <a:schemeClr val="tx1"/>
              </a:solidFill>
            </a:endParaRPr>
          </a:p>
          <a:p>
            <a:pPr marL="342900" lvl="0" indent="-342900">
              <a:buFont typeface="+mj-lt"/>
              <a:buAutoNum type="alphaUcPeriod"/>
            </a:pPr>
            <a:r>
              <a:rPr lang="en-GB" dirty="0">
                <a:solidFill>
                  <a:schemeClr val="tx1"/>
                </a:solidFill>
              </a:rPr>
              <a:t>Guide the family to an empty room for privacy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Describe the signs and symptoms of impending </a:t>
            </a:r>
            <a:r>
              <a:rPr lang="en-GB" dirty="0" smtClean="0">
                <a:solidFill>
                  <a:schemeClr val="tx1"/>
                </a:solidFill>
              </a:rPr>
              <a:t>death</a:t>
            </a:r>
            <a:endParaRPr lang="en-GB" dirty="0">
              <a:solidFill>
                <a:schemeClr val="tx1"/>
              </a:solidFill>
            </a:endParaRPr>
          </a:p>
          <a:p>
            <a:pPr marL="342900" lvl="0" indent="-342900">
              <a:buFont typeface="+mj-lt"/>
              <a:buAutoNum type="alphaUcPeriod"/>
            </a:pPr>
            <a:r>
              <a:rPr lang="en-GB" dirty="0">
                <a:solidFill>
                  <a:schemeClr val="tx1"/>
                </a:solidFill>
              </a:rPr>
              <a:t>Direct family to the chapel in the hospital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Explain that there is no curative treatment available.</a:t>
            </a:r>
          </a:p>
        </p:txBody>
      </p:sp>
      <p:sp>
        <p:nvSpPr>
          <p:cNvPr id="18" name="Rectangle 17"/>
          <p:cNvSpPr/>
          <p:nvPr/>
        </p:nvSpPr>
        <p:spPr>
          <a:xfrm>
            <a:off x="2722986" y="4676461"/>
            <a:ext cx="825764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a:solidFill>
                  <a:schemeClr val="tx1"/>
                </a:solidFill>
              </a:rPr>
              <a:t>Guide the family to an empty room for privacy</a:t>
            </a:r>
            <a:r>
              <a:rPr lang="en-GB" b="1" dirty="0" smtClean="0">
                <a:solidFill>
                  <a:schemeClr val="tx1"/>
                </a:solidFill>
              </a:rPr>
              <a:t>.</a:t>
            </a:r>
          </a:p>
          <a:p>
            <a:pPr lvl="0" algn="ctr"/>
            <a:r>
              <a:rPr lang="en-GB" b="1" dirty="0">
                <a:solidFill>
                  <a:schemeClr val="tx1"/>
                </a:solidFill>
              </a:rPr>
              <a:t>Rationale:</a:t>
            </a:r>
            <a:br>
              <a:rPr lang="en-GB" b="1" dirty="0">
                <a:solidFill>
                  <a:schemeClr val="tx1"/>
                </a:solidFill>
              </a:rPr>
            </a:br>
            <a:r>
              <a:rPr lang="en-GB" dirty="0">
                <a:solidFill>
                  <a:schemeClr val="tx1"/>
                </a:solidFill>
              </a:rPr>
              <a:t>The family needs time to cope with the diagnosis; therefore, providing privacy will help </a:t>
            </a:r>
            <a:r>
              <a:rPr lang="en-GB" dirty="0" smtClean="0">
                <a:solidFill>
                  <a:schemeClr val="tx1"/>
                </a:solidFill>
              </a:rPr>
              <a:t>the </a:t>
            </a:r>
            <a:r>
              <a:rPr lang="en-GB" dirty="0">
                <a:solidFill>
                  <a:schemeClr val="tx1"/>
                </a:solidFill>
              </a:rPr>
              <a:t>family gain composure.</a:t>
            </a:r>
          </a:p>
        </p:txBody>
      </p:sp>
    </p:spTree>
    <p:extLst>
      <p:ext uri="{BB962C8B-B14F-4D97-AF65-F5344CB8AC3E}">
        <p14:creationId xmlns:p14="http://schemas.microsoft.com/office/powerpoint/2010/main" val="1085368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17537"/>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reprimanded by the nurse manager for being late for work several times this month. After the shift, the nurse leaves work, and yells obscenities at other drivers on the road. The nurse eventually calms down, recognizes, and regrets the use of which </a:t>
            </a:r>
            <a:r>
              <a:rPr lang="en-GB" dirty="0" err="1">
                <a:solidFill>
                  <a:schemeClr val="tx1"/>
                </a:solidFill>
              </a:rPr>
              <a:t>defense</a:t>
            </a:r>
            <a:r>
              <a:rPr lang="en-GB" dirty="0">
                <a:solidFill>
                  <a:schemeClr val="tx1"/>
                </a:solidFill>
              </a:rPr>
              <a:t> mechanism?</a:t>
            </a:r>
          </a:p>
          <a:p>
            <a:pPr lvl="0"/>
            <a:endParaRPr lang="en-GB" dirty="0">
              <a:solidFill>
                <a:schemeClr val="tx1"/>
              </a:solidFill>
            </a:endParaRPr>
          </a:p>
          <a:p>
            <a:pPr marL="342900" lvl="0" indent="-342900">
              <a:buFont typeface="+mj-lt"/>
              <a:buAutoNum type="alphaUcPeriod"/>
            </a:pPr>
            <a:r>
              <a:rPr lang="en-GB" dirty="0" smtClean="0">
                <a:solidFill>
                  <a:schemeClr val="tx1"/>
                </a:solidFill>
              </a:rPr>
              <a:t>Projection</a:t>
            </a:r>
            <a:endParaRPr lang="en-GB" dirty="0">
              <a:solidFill>
                <a:schemeClr val="tx1"/>
              </a:solidFill>
            </a:endParaRPr>
          </a:p>
          <a:p>
            <a:pPr marL="342900" lvl="0" indent="-342900">
              <a:buFont typeface="+mj-lt"/>
              <a:buAutoNum type="alphaUcPeriod"/>
            </a:pPr>
            <a:r>
              <a:rPr lang="en-GB" dirty="0" smtClean="0">
                <a:solidFill>
                  <a:schemeClr val="tx1"/>
                </a:solidFill>
              </a:rPr>
              <a:t>Isolation</a:t>
            </a:r>
            <a:endParaRPr lang="en-GB" dirty="0">
              <a:solidFill>
                <a:schemeClr val="tx1"/>
              </a:solidFill>
            </a:endParaRPr>
          </a:p>
          <a:p>
            <a:pPr marL="342900" lvl="0" indent="-342900">
              <a:buFont typeface="+mj-lt"/>
              <a:buAutoNum type="alphaUcPeriod"/>
            </a:pPr>
            <a:r>
              <a:rPr lang="en-GB" dirty="0" smtClean="0">
                <a:solidFill>
                  <a:schemeClr val="tx1"/>
                </a:solidFill>
              </a:rPr>
              <a:t>Displacement</a:t>
            </a:r>
            <a:endParaRPr lang="en-GB" dirty="0">
              <a:solidFill>
                <a:schemeClr val="tx1"/>
              </a:solidFill>
            </a:endParaRPr>
          </a:p>
          <a:p>
            <a:pPr marL="342900" lvl="0" indent="-342900">
              <a:buFont typeface="+mj-lt"/>
              <a:buAutoNum type="alphaUcPeriod"/>
            </a:pPr>
            <a:r>
              <a:rPr lang="en-GB" dirty="0">
                <a:solidFill>
                  <a:schemeClr val="tx1"/>
                </a:solidFill>
              </a:rPr>
              <a:t>Passive aggression</a:t>
            </a:r>
          </a:p>
        </p:txBody>
      </p:sp>
      <p:sp>
        <p:nvSpPr>
          <p:cNvPr id="18" name="Rectangle 17"/>
          <p:cNvSpPr/>
          <p:nvPr/>
        </p:nvSpPr>
        <p:spPr>
          <a:xfrm>
            <a:off x="689165" y="4768794"/>
            <a:ext cx="11118467" cy="129266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Font typeface="+mj-lt"/>
              <a:buAutoNum type="alphaUcPeriod"/>
            </a:pPr>
            <a:r>
              <a:rPr lang="en-GB" b="1" dirty="0" smtClean="0">
                <a:solidFill>
                  <a:schemeClr val="tx1"/>
                </a:solidFill>
              </a:rPr>
              <a:t>Projection</a:t>
            </a:r>
          </a:p>
          <a:p>
            <a:pPr lvl="0" algn="ctr"/>
            <a:r>
              <a:rPr lang="en-GB" b="1" dirty="0">
                <a:solidFill>
                  <a:schemeClr val="tx1"/>
                </a:solidFill>
              </a:rPr>
              <a:t>Rationale:</a:t>
            </a:r>
            <a:br>
              <a:rPr lang="en-GB" b="1" dirty="0">
                <a:solidFill>
                  <a:schemeClr val="tx1"/>
                </a:solidFill>
              </a:rPr>
            </a:br>
            <a:r>
              <a:rPr lang="en-GB" sz="1400" dirty="0">
                <a:solidFill>
                  <a:schemeClr val="tx1"/>
                </a:solidFill>
              </a:rPr>
              <a:t>The nurse has recognized the use of the </a:t>
            </a:r>
            <a:r>
              <a:rPr lang="en-GB" sz="1400" dirty="0" err="1">
                <a:solidFill>
                  <a:schemeClr val="tx1"/>
                </a:solidFill>
              </a:rPr>
              <a:t>defense</a:t>
            </a:r>
            <a:r>
              <a:rPr lang="en-GB" sz="1400" dirty="0">
                <a:solidFill>
                  <a:schemeClr val="tx1"/>
                </a:solidFill>
              </a:rPr>
              <a:t> mechanism “displacement,” which is the transference of feelings to another person or object. Isolation involves separating unacceptable feelings from one’s thought process. Projection involves attributing one’s own thoughts to another person. Passive aggression is an indirectly expressed aggression toward others.</a:t>
            </a:r>
          </a:p>
        </p:txBody>
      </p:sp>
    </p:spTree>
    <p:extLst>
      <p:ext uri="{BB962C8B-B14F-4D97-AF65-F5344CB8AC3E}">
        <p14:creationId xmlns:p14="http://schemas.microsoft.com/office/powerpoint/2010/main" val="835613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an individual with an anxiety disorder. The plan of care mentions cognitive </a:t>
            </a:r>
            <a:r>
              <a:rPr lang="en-GB" dirty="0" err="1">
                <a:solidFill>
                  <a:schemeClr val="tx1"/>
                </a:solidFill>
              </a:rPr>
              <a:t>behavioral</a:t>
            </a:r>
            <a:r>
              <a:rPr lang="en-GB" dirty="0">
                <a:solidFill>
                  <a:schemeClr val="tx1"/>
                </a:solidFill>
              </a:rPr>
              <a:t> therapy (CBT) will be provided by the mental healthcare provider. The nurse realizes the client understands the intent of the therapy if the client makes which statement?</a:t>
            </a:r>
          </a:p>
          <a:p>
            <a:pPr lvl="0"/>
            <a:endParaRPr lang="en-GB" dirty="0">
              <a:solidFill>
                <a:schemeClr val="tx1"/>
              </a:solidFill>
            </a:endParaRPr>
          </a:p>
          <a:p>
            <a:pPr marL="342900" lvl="0" indent="-342900">
              <a:buFont typeface="+mj-lt"/>
              <a:buAutoNum type="alphaUcPeriod"/>
            </a:pPr>
            <a:r>
              <a:rPr lang="en-GB" dirty="0" smtClean="0">
                <a:solidFill>
                  <a:schemeClr val="tx1"/>
                </a:solidFill>
              </a:rPr>
              <a:t>“I’m going to be able to work to figure out and solve problems to overcome my problems.”</a:t>
            </a:r>
            <a:endParaRPr lang="en-GB" dirty="0">
              <a:solidFill>
                <a:schemeClr val="tx1"/>
              </a:solidFill>
            </a:endParaRPr>
          </a:p>
          <a:p>
            <a:pPr marL="342900" lvl="0" indent="-342900">
              <a:buFont typeface="+mj-lt"/>
              <a:buAutoNum type="alphaUcPeriod"/>
            </a:pPr>
            <a:r>
              <a:rPr lang="en-GB" dirty="0">
                <a:solidFill>
                  <a:schemeClr val="tx1"/>
                </a:solidFill>
              </a:rPr>
              <a:t>“If I can go 2 hours without washing my hands, I’ll get to play whatever videogames I like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“My therapist is going to figure out how problems in my past cause me to be anxious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participate in the unit governance group to determine the unit rules for meal times.”</a:t>
            </a:r>
          </a:p>
        </p:txBody>
      </p:sp>
      <p:sp>
        <p:nvSpPr>
          <p:cNvPr id="18" name="Rectangle 17"/>
          <p:cNvSpPr/>
          <p:nvPr/>
        </p:nvSpPr>
        <p:spPr>
          <a:xfrm>
            <a:off x="701964" y="4940222"/>
            <a:ext cx="11305309"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200" dirty="0">
                <a:solidFill>
                  <a:schemeClr val="tx1"/>
                </a:solidFill>
              </a:rPr>
              <a:t>CBT is designed to help the individual identify, challenge, and neutralize harmful thoughts that underlie some anxiety disorders. Option A describes </a:t>
            </a:r>
            <a:r>
              <a:rPr lang="en-GB" sz="1200" dirty="0" err="1">
                <a:solidFill>
                  <a:schemeClr val="tx1"/>
                </a:solidFill>
              </a:rPr>
              <a:t>behavior</a:t>
            </a:r>
            <a:r>
              <a:rPr lang="en-GB" sz="1200" dirty="0">
                <a:solidFill>
                  <a:schemeClr val="tx1"/>
                </a:solidFill>
              </a:rPr>
              <a:t> modification, a process that provides positive reinforcement to strengthen desired </a:t>
            </a:r>
            <a:r>
              <a:rPr lang="en-GB" sz="1200" dirty="0" err="1">
                <a:solidFill>
                  <a:schemeClr val="tx1"/>
                </a:solidFill>
              </a:rPr>
              <a:t>behavior</a:t>
            </a:r>
            <a:r>
              <a:rPr lang="en-GB" sz="1200" dirty="0">
                <a:solidFill>
                  <a:schemeClr val="tx1"/>
                </a:solidFill>
              </a:rPr>
              <a:t>. Option B describes psychoanalysis, a long process focusing on experiences in the individual’s past that are causing current problems. Option D describes milieu therapy, a planned use of people and activities in the environment to provide safety, improve social skills and activities of daily living.</a:t>
            </a:r>
          </a:p>
        </p:txBody>
      </p:sp>
    </p:spTree>
    <p:extLst>
      <p:ext uri="{BB962C8B-B14F-4D97-AF65-F5344CB8AC3E}">
        <p14:creationId xmlns:p14="http://schemas.microsoft.com/office/powerpoint/2010/main" val="3666802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0922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will be assisting with electroconvulsive therapy (ECT) for a client who is extremely suicidal. The nurse should provide which priority intervention during the therapy?</a:t>
            </a:r>
          </a:p>
          <a:p>
            <a:pPr lvl="0"/>
            <a:endParaRPr lang="en-GB" dirty="0">
              <a:solidFill>
                <a:schemeClr val="tx1"/>
              </a:solidFill>
            </a:endParaRPr>
          </a:p>
          <a:p>
            <a:pPr marL="342900" lvl="0" indent="-342900">
              <a:buFont typeface="+mj-lt"/>
              <a:buAutoNum type="alphaUcPeriod"/>
            </a:pPr>
            <a:r>
              <a:rPr lang="en-GB" dirty="0">
                <a:solidFill>
                  <a:schemeClr val="tx1"/>
                </a:solidFill>
              </a:rPr>
              <a:t>Keep suction equipment available if the client vomits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Restrain the client’s extremities to prevent injury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Apply heart monitoring devices before the treatment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Reassure the client that memory loss is usually short-term.</a:t>
            </a:r>
          </a:p>
        </p:txBody>
      </p:sp>
      <p:sp>
        <p:nvSpPr>
          <p:cNvPr id="18" name="Rectangle 17"/>
          <p:cNvSpPr/>
          <p:nvPr/>
        </p:nvSpPr>
        <p:spPr>
          <a:xfrm>
            <a:off x="909375" y="3985810"/>
            <a:ext cx="10550838" cy="193899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buFont typeface="+mj-lt"/>
              <a:buAutoNum type="alphaUcPeriod"/>
            </a:pPr>
            <a:r>
              <a:rPr lang="en-GB" dirty="0">
                <a:solidFill>
                  <a:schemeClr val="tx1"/>
                </a:solidFill>
              </a:rPr>
              <a:t>Keep suction equipment available if the client vomits</a:t>
            </a:r>
            <a:r>
              <a:rPr lang="en-GB" dirty="0" smtClean="0">
                <a:solidFill>
                  <a:schemeClr val="tx1"/>
                </a:solidFill>
              </a:rPr>
              <a:t>.</a:t>
            </a:r>
          </a:p>
          <a:p>
            <a:pPr lvl="0"/>
            <a:endParaRPr lang="en-GB" dirty="0">
              <a:solidFill>
                <a:schemeClr val="tx1"/>
              </a:solidFill>
            </a:endParaRPr>
          </a:p>
          <a:p>
            <a:pPr lvl="0" algn="ctr"/>
            <a:r>
              <a:rPr lang="en-GB" sz="1200" b="1" u="sng" dirty="0" smtClean="0">
                <a:solidFill>
                  <a:schemeClr val="tx1"/>
                </a:solidFill>
              </a:rPr>
              <a:t>Rationale</a:t>
            </a:r>
            <a:endParaRPr lang="en-GB" sz="1600" b="1" u="sng" dirty="0">
              <a:solidFill>
                <a:schemeClr val="tx1"/>
              </a:solidFill>
            </a:endParaRPr>
          </a:p>
          <a:p>
            <a:pPr lvl="0" algn="ctr"/>
            <a:r>
              <a:rPr lang="en-GB" sz="1200" dirty="0">
                <a:solidFill>
                  <a:schemeClr val="tx1"/>
                </a:solidFill>
              </a:rPr>
              <a:t>Airway management is the priority. Nausea is common after the procedure and vomiting by the client who is </a:t>
            </a:r>
            <a:endParaRPr lang="en-GB" sz="1200" dirty="0" smtClean="0">
              <a:solidFill>
                <a:schemeClr val="tx1"/>
              </a:solidFill>
            </a:endParaRPr>
          </a:p>
          <a:p>
            <a:pPr lvl="0" algn="ctr"/>
            <a:r>
              <a:rPr lang="en-GB" sz="1200" dirty="0" smtClean="0">
                <a:solidFill>
                  <a:schemeClr val="tx1"/>
                </a:solidFill>
              </a:rPr>
              <a:t>unconscious </a:t>
            </a:r>
            <a:r>
              <a:rPr lang="en-GB" sz="1200" dirty="0">
                <a:solidFill>
                  <a:schemeClr val="tx1"/>
                </a:solidFill>
              </a:rPr>
              <a:t>can </a:t>
            </a:r>
            <a:r>
              <a:rPr lang="en-GB" sz="1200" dirty="0" smtClean="0">
                <a:solidFill>
                  <a:schemeClr val="tx1"/>
                </a:solidFill>
              </a:rPr>
              <a:t>lead </a:t>
            </a:r>
            <a:r>
              <a:rPr lang="en-GB" sz="1200" dirty="0">
                <a:solidFill>
                  <a:schemeClr val="tx1"/>
                </a:solidFill>
              </a:rPr>
              <a:t>to aspiration. It is unsafe to restrain the client’s extremities during a seizure (convulsion) </a:t>
            </a:r>
            <a:endParaRPr lang="en-GB" sz="1200" dirty="0" smtClean="0">
              <a:solidFill>
                <a:schemeClr val="tx1"/>
              </a:solidFill>
            </a:endParaRPr>
          </a:p>
          <a:p>
            <a:pPr lvl="0" algn="ctr"/>
            <a:r>
              <a:rPr lang="en-GB" sz="1200" dirty="0" smtClean="0">
                <a:solidFill>
                  <a:schemeClr val="tx1"/>
                </a:solidFill>
              </a:rPr>
              <a:t>because </a:t>
            </a:r>
            <a:r>
              <a:rPr lang="en-GB" sz="1200" dirty="0">
                <a:solidFill>
                  <a:schemeClr val="tx1"/>
                </a:solidFill>
              </a:rPr>
              <a:t>the strong muscle contractions can cause a fracture if the extremities are restrained. In addition, restraints </a:t>
            </a:r>
            <a:endParaRPr lang="en-GB" sz="1200" dirty="0" smtClean="0">
              <a:solidFill>
                <a:schemeClr val="tx1"/>
              </a:solidFill>
            </a:endParaRPr>
          </a:p>
          <a:p>
            <a:pPr lvl="0" algn="ctr"/>
            <a:r>
              <a:rPr lang="en-GB" sz="1200" dirty="0" smtClean="0">
                <a:solidFill>
                  <a:schemeClr val="tx1"/>
                </a:solidFill>
              </a:rPr>
              <a:t>are </a:t>
            </a:r>
            <a:r>
              <a:rPr lang="en-GB" sz="1200" dirty="0">
                <a:solidFill>
                  <a:schemeClr val="tx1"/>
                </a:solidFill>
              </a:rPr>
              <a:t>rarely necessary because a short-acting neuromuscular medication is usually administered to prevent </a:t>
            </a:r>
            <a:r>
              <a:rPr lang="en-GB" sz="1200" dirty="0" smtClean="0">
                <a:solidFill>
                  <a:schemeClr val="tx1"/>
                </a:solidFill>
              </a:rPr>
              <a:t>muscle</a:t>
            </a:r>
          </a:p>
          <a:p>
            <a:pPr lvl="0" algn="ctr"/>
            <a:r>
              <a:rPr lang="en-GB" sz="1200" dirty="0" smtClean="0">
                <a:solidFill>
                  <a:schemeClr val="tx1"/>
                </a:solidFill>
              </a:rPr>
              <a:t> </a:t>
            </a:r>
            <a:r>
              <a:rPr lang="en-GB" sz="1200" dirty="0">
                <a:solidFill>
                  <a:schemeClr val="tx1"/>
                </a:solidFill>
              </a:rPr>
              <a:t>movements or damage. Heart monitoring is crucial, but remember the phase “Airway, Breathing, Circulation” or “ABCs.” </a:t>
            </a:r>
            <a:r>
              <a:rPr lang="en-GB" sz="1200" dirty="0" smtClean="0">
                <a:solidFill>
                  <a:schemeClr val="tx1"/>
                </a:solidFill>
              </a:rPr>
              <a:t>After </a:t>
            </a:r>
            <a:r>
              <a:rPr lang="en-GB" sz="1200" dirty="0">
                <a:solidFill>
                  <a:schemeClr val="tx1"/>
                </a:solidFill>
              </a:rPr>
              <a:t>the procedure, it is important to reassure the client that memory loss is short term, but the priority action is preventing aspiration.</a:t>
            </a:r>
          </a:p>
        </p:txBody>
      </p:sp>
    </p:spTree>
    <p:extLst>
      <p:ext uri="{BB962C8B-B14F-4D97-AF65-F5344CB8AC3E}">
        <p14:creationId xmlns:p14="http://schemas.microsoft.com/office/powerpoint/2010/main" val="19586811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72980" y="1953205"/>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receives report from the emergency department (ED) nurse. The ED nurse reports the client had an anxiety episode that caused the client to experience a loss of rational, logical thinking, and that the client was unable to differentiate between real and unreal. The nurse should provide which as the priority implementation when the client arrives on the unit?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The nurse should remain calm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nurse should get restraints ready for possible use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nurse should be prepared to immediately explain unit safety policies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nurse should request a prescription for an injection of antianxiety medication.</a:t>
            </a:r>
          </a:p>
        </p:txBody>
      </p:sp>
      <p:sp>
        <p:nvSpPr>
          <p:cNvPr id="18" name="Rectangle 17"/>
          <p:cNvSpPr/>
          <p:nvPr/>
        </p:nvSpPr>
        <p:spPr>
          <a:xfrm>
            <a:off x="929960" y="4629503"/>
            <a:ext cx="10803880"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sz="1400" dirty="0">
                <a:solidFill>
                  <a:schemeClr val="tx1"/>
                </a:solidFill>
              </a:rPr>
              <a:t/>
            </a:r>
            <a:br>
              <a:rPr lang="en-GB" sz="1400" dirty="0">
                <a:solidFill>
                  <a:schemeClr val="tx1"/>
                </a:solidFill>
              </a:rPr>
            </a:br>
            <a:r>
              <a:rPr lang="en-GB" sz="1400" dirty="0">
                <a:solidFill>
                  <a:schemeClr val="tx1"/>
                </a:solidFill>
              </a:rPr>
              <a:t>The client is experiencing panic, the most extreme stage of anxiety. The nurse should remain calm because anxiety is “contagious” and can quickly transfer from client to nurse and nurse to client. Restraints are always the last resort and other anxiety reducing measures should be implemented first. While a client is in the panic stage, no learning about unit policies can take place. This client will probably need antianxiety medication, but the nurse still should approach the client in a very calm manner first.</a:t>
            </a:r>
            <a:endParaRPr lang="en-GB" sz="1400" dirty="0" smtClean="0">
              <a:solidFill>
                <a:schemeClr val="tx1"/>
              </a:solidFill>
            </a:endParaRPr>
          </a:p>
        </p:txBody>
      </p:sp>
    </p:spTree>
    <p:extLst>
      <p:ext uri="{BB962C8B-B14F-4D97-AF65-F5344CB8AC3E}">
        <p14:creationId xmlns:p14="http://schemas.microsoft.com/office/powerpoint/2010/main" val="22584047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Q.49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reviewing medical records for a client with generalized anxiety disorder (GAD). The nurse is most likely to note which characteristic described?</a:t>
            </a:r>
          </a:p>
          <a:p>
            <a:pPr lvl="0"/>
            <a:endParaRPr lang="en-GB" dirty="0">
              <a:solidFill>
                <a:schemeClr val="tx1"/>
              </a:solidFill>
            </a:endParaRPr>
          </a:p>
          <a:p>
            <a:pPr marL="342900" lvl="0" indent="-342900">
              <a:buFont typeface="+mj-lt"/>
              <a:buAutoNum type="alphaUcPeriod"/>
            </a:pPr>
            <a:r>
              <a:rPr lang="en-GB" dirty="0">
                <a:solidFill>
                  <a:schemeClr val="tx1"/>
                </a:solidFill>
              </a:rPr>
              <a:t>The client mentions using their usual coping mechanism of prayer and talking to family does not help at all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has had anxiety lasting 3 weeks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is anxious about work and talks about it excessively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states sometimes the anxiety helps with getting more school assignments done.</a:t>
            </a:r>
          </a:p>
        </p:txBody>
      </p:sp>
      <p:sp>
        <p:nvSpPr>
          <p:cNvPr id="18" name="Rectangle 17"/>
          <p:cNvSpPr/>
          <p:nvPr/>
        </p:nvSpPr>
        <p:spPr>
          <a:xfrm>
            <a:off x="410995" y="4661073"/>
            <a:ext cx="11547595"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r>
              <a:rPr lang="en-GB" b="1" dirty="0">
                <a:solidFill>
                  <a:schemeClr val="tx1"/>
                </a:solidFill>
              </a:rPr>
              <a:t>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dirty="0">
                <a:solidFill>
                  <a:schemeClr val="tx1"/>
                </a:solidFill>
              </a:rPr>
              <a:t>The client with generalized anxiety disorder usually describes being unable to use their usual coping mechanisms to deal with this anxiety. Generalized anxiety disorder exists when a client has unrealistic anxiety or worrying lasting 6 months or longer. In addition, the client with GAD worries about multiple life circumstances, not just about work. A client with mild anxiety can sometimes have more motivation to learn.</a:t>
            </a:r>
            <a:endParaRPr kumimoji="0" lang="en-US" sz="1400" i="0" u="none" strike="noStrike" kern="1200" cap="none" spc="0" normalizeH="0" baseline="0" noProof="0" dirty="0" smtClean="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6735251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744" y="591461"/>
            <a:ext cx="928331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MENTAL HEALTH GOLDEN QUESTIONS</a:t>
            </a:r>
            <a:endParaRPr kumimoji="0" lang="en-US" sz="40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52400" y="745818"/>
            <a:ext cx="1348446"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1</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dirty="0" smtClean="0">
                <a:ln w="0"/>
                <a:effectLst>
                  <a:outerShdw blurRad="38100" dist="19050" dir="2700000" algn="tl" rotWithShape="0">
                    <a:schemeClr val="dk1">
                      <a:alpha val="40000"/>
                    </a:schemeClr>
                  </a:outerShdw>
                </a:effectLst>
                <a:latin typeface="Century Gothic" panose="020B0502020202020204"/>
              </a:rPr>
              <a:t>Q.50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8" name="Right Arrow 7"/>
          <p:cNvSpPr/>
          <p:nvPr/>
        </p:nvSpPr>
        <p:spPr>
          <a:xfrm>
            <a:off x="8837279" y="6167028"/>
            <a:ext cx="1540752" cy="506914"/>
          </a:xfrm>
          <a:prstGeom prst="rightArrow">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visits the healthcare provider stating they have been feeling anxious over the past few weeks. The healthcare provider requests several diagnostic tests before prescribing medication. The client is upset, saying “I just want a pill to help me sleep at night.” The nurse should reinforce which instruction?</a:t>
            </a:r>
          </a:p>
          <a:p>
            <a:pPr lvl="0"/>
            <a:endParaRPr lang="en-GB" dirty="0">
              <a:solidFill>
                <a:schemeClr val="tx1"/>
              </a:solidFill>
            </a:endParaRPr>
          </a:p>
          <a:p>
            <a:pPr marL="342900" lvl="0" indent="-342900">
              <a:buFont typeface="+mj-lt"/>
              <a:buAutoNum type="alphaUcPeriod"/>
            </a:pPr>
            <a:r>
              <a:rPr lang="en-GB" dirty="0">
                <a:solidFill>
                  <a:schemeClr val="tx1"/>
                </a:solidFill>
              </a:rPr>
              <a:t>“Some clients with episodes of low blood sugar feel anxious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“Sometimes hypothyroidism can cause anxiety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“Some clients feel anxious but can control it without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is a requirement by your insurance company; the provider has no control over that.”</a:t>
            </a:r>
            <a:endParaRPr lang="en-GB" dirty="0" smtClean="0">
              <a:solidFill>
                <a:schemeClr val="tx1"/>
              </a:solidFill>
            </a:endParaRPr>
          </a:p>
        </p:txBody>
      </p:sp>
      <p:sp>
        <p:nvSpPr>
          <p:cNvPr id="18" name="Rectangle 17"/>
          <p:cNvSpPr/>
          <p:nvPr/>
        </p:nvSpPr>
        <p:spPr>
          <a:xfrm>
            <a:off x="487907" y="4663223"/>
            <a:ext cx="11520983"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smtClean="0">
                <a:solidFill>
                  <a:schemeClr val="tx1"/>
                </a:solidFill>
              </a:rPr>
              <a:t>A. </a:t>
            </a:r>
            <a:r>
              <a:rPr lang="en-GB" b="1" dirty="0">
                <a:solidFill>
                  <a:schemeClr val="tx1"/>
                </a:solidFill>
              </a:rPr>
              <a:t>Rationale:</a:t>
            </a:r>
            <a:br>
              <a:rPr lang="en-GB" b="1" dirty="0">
                <a:solidFill>
                  <a:schemeClr val="tx1"/>
                </a:solidFill>
              </a:rPr>
            </a:br>
            <a:r>
              <a:rPr lang="en-GB" sz="1400" dirty="0">
                <a:solidFill>
                  <a:schemeClr val="tx1"/>
                </a:solidFill>
              </a:rPr>
              <a:t>The client with anxiety needs a thorough physical and mental health evaluation because disorders such as episodes of low blood sugar can cause the same symptoms. Hyperthyroidism can cause the client to experience anxiety, while hypothyroidism is associated with depression. While it is true some clients manage anxiety without medication, it is not helpful to mention this to the client until their situation has been evaluated. Some insurance companies do have rigid requirements for reimbursement, but that is not the main reason the diagnostic tests are being performed.</a:t>
            </a:r>
          </a:p>
        </p:txBody>
      </p:sp>
    </p:spTree>
    <p:extLst>
      <p:ext uri="{BB962C8B-B14F-4D97-AF65-F5344CB8AC3E}">
        <p14:creationId xmlns:p14="http://schemas.microsoft.com/office/powerpoint/2010/main" val="4282157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67106" y="2772027"/>
            <a:ext cx="6115777"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5400" b="1" dirty="0" smtClean="0">
                <a:ln w="22225">
                  <a:solidFill>
                    <a:srgbClr val="FE801A"/>
                  </a:solidFill>
                  <a:prstDash val="solid"/>
                </a:ln>
                <a:latin typeface="Century Gothic" panose="020B0502020202020204"/>
              </a:rPr>
              <a:t>PHARMACOLOGY</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Action Button: Home 5">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09682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p:cNvSpPr/>
          <p:nvPr/>
        </p:nvSpPr>
        <p:spPr>
          <a:xfrm>
            <a:off x="1991556" y="6167028"/>
            <a:ext cx="1540752" cy="506914"/>
          </a:xfrm>
          <a:prstGeom prst="leftArrow">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Famotidine 20 mg bid is prescribed for a client for gastroesophageal reflux disease (GERD). Which client statement indicates to the nurse that teaching was effective regarding use of this medication?</a:t>
            </a:r>
          </a:p>
          <a:p>
            <a:pPr lvl="0"/>
            <a:endParaRPr lang="en-GB" dirty="0">
              <a:solidFill>
                <a:schemeClr val="tx1"/>
              </a:solidFill>
            </a:endParaRPr>
          </a:p>
          <a:p>
            <a:pPr marL="342900" lvl="0" indent="-342900">
              <a:buFont typeface="+mj-lt"/>
              <a:buAutoNum type="alphaUcPeriod"/>
            </a:pPr>
            <a:r>
              <a:rPr lang="en-GB" dirty="0">
                <a:solidFill>
                  <a:schemeClr val="tx1"/>
                </a:solidFill>
              </a:rPr>
              <a:t>“I will take the famotidine twice a day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take the famotidine first thing in the morning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take the famotidine as needed for GI discomfort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take the famotidine at bedtime.”</a:t>
            </a:r>
            <a:endParaRPr lang="en-GB" dirty="0" smtClean="0">
              <a:solidFill>
                <a:schemeClr val="tx1"/>
              </a:solidFill>
            </a:endParaRPr>
          </a:p>
        </p:txBody>
      </p:sp>
      <p:sp>
        <p:nvSpPr>
          <p:cNvPr id="18" name="Rectangle 17"/>
          <p:cNvSpPr/>
          <p:nvPr/>
        </p:nvSpPr>
        <p:spPr>
          <a:xfrm>
            <a:off x="2814646" y="4537962"/>
            <a:ext cx="6892977"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a:solidFill>
                  <a:schemeClr val="tx1"/>
                </a:solidFill>
              </a:rPr>
              <a:t>A</a:t>
            </a:r>
            <a:endParaRPr lang="en-GB" b="1" dirty="0" smtClean="0">
              <a:solidFill>
                <a:schemeClr val="tx1"/>
              </a:solidFill>
            </a:endParaRPr>
          </a:p>
          <a:p>
            <a:pPr lvl="0" algn="ctr"/>
            <a:r>
              <a:rPr lang="en-GB" b="1" dirty="0">
                <a:solidFill>
                  <a:schemeClr val="tx1"/>
                </a:solidFill>
              </a:rPr>
              <a:t>Rationale:</a:t>
            </a:r>
          </a:p>
          <a:p>
            <a:pPr lvl="0" algn="ctr"/>
            <a:r>
              <a:rPr lang="en-GB" sz="1600" dirty="0">
                <a:solidFill>
                  <a:schemeClr val="tx1"/>
                </a:solidFill>
              </a:rPr>
              <a:t>Famotidine inhibits histamine at the histamine H2-receptor site, thus decreasing </a:t>
            </a:r>
            <a:endParaRPr lang="en-GB" sz="1600" dirty="0" smtClean="0">
              <a:solidFill>
                <a:schemeClr val="tx1"/>
              </a:solidFill>
            </a:endParaRPr>
          </a:p>
          <a:p>
            <a:pPr lvl="0" algn="ctr"/>
            <a:r>
              <a:rPr lang="en-GB" sz="1600" dirty="0" smtClean="0">
                <a:solidFill>
                  <a:schemeClr val="tx1"/>
                </a:solidFill>
              </a:rPr>
              <a:t>gastric </a:t>
            </a:r>
            <a:r>
              <a:rPr lang="en-GB" sz="1600" dirty="0">
                <a:solidFill>
                  <a:schemeClr val="tx1"/>
                </a:solidFill>
              </a:rPr>
              <a:t>secretions. In the treatment of GERD, it should be taken twice a day</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3036762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Phenytoin is prescribed for a client who has a seizure disorder. Which statement by the client needs to be clarified by the nurse?</a:t>
            </a:r>
          </a:p>
          <a:p>
            <a:pPr lvl="0"/>
            <a:endParaRPr lang="en-GB" dirty="0">
              <a:solidFill>
                <a:schemeClr val="tx1"/>
              </a:solidFill>
            </a:endParaRPr>
          </a:p>
          <a:p>
            <a:pPr marL="342900" lvl="0" indent="-342900">
              <a:buFont typeface="+mj-lt"/>
              <a:buAutoNum type="alphaUcPeriod"/>
            </a:pPr>
            <a:r>
              <a:rPr lang="en-GB" dirty="0">
                <a:solidFill>
                  <a:schemeClr val="tx1"/>
                </a:solidFill>
              </a:rPr>
              <a:t>“I should take the medicine with antacids if gastric upset occurs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notify the health care provider if the </a:t>
            </a:r>
            <a:r>
              <a:rPr lang="en-GB" dirty="0" err="1">
                <a:solidFill>
                  <a:schemeClr val="tx1"/>
                </a:solidFill>
              </a:rPr>
              <a:t>color</a:t>
            </a:r>
            <a:r>
              <a:rPr lang="en-GB" dirty="0">
                <a:solidFill>
                  <a:schemeClr val="tx1"/>
                </a:solidFill>
              </a:rPr>
              <a:t> of my urine turns pink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never stop taking this medication abruptly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monitor my glucose levels closely since I am diabetic.”</a:t>
            </a:r>
            <a:endParaRPr lang="en-GB" dirty="0" smtClean="0">
              <a:solidFill>
                <a:schemeClr val="tx1"/>
              </a:solidFill>
            </a:endParaRPr>
          </a:p>
        </p:txBody>
      </p:sp>
      <p:sp>
        <p:nvSpPr>
          <p:cNvPr id="18" name="Rectangle 17"/>
          <p:cNvSpPr/>
          <p:nvPr/>
        </p:nvSpPr>
        <p:spPr>
          <a:xfrm>
            <a:off x="684726" y="4205807"/>
            <a:ext cx="11000132"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p>
          <a:p>
            <a:pPr lvl="0"/>
            <a:r>
              <a:rPr lang="en-GB" dirty="0">
                <a:solidFill>
                  <a:schemeClr val="tx1"/>
                </a:solidFill>
              </a:rPr>
              <a:t/>
            </a:r>
            <a:br>
              <a:rPr lang="en-GB" dirty="0">
                <a:solidFill>
                  <a:schemeClr val="tx1"/>
                </a:solidFill>
              </a:rPr>
            </a:br>
            <a:r>
              <a:rPr lang="en-GB" sz="1600" dirty="0">
                <a:solidFill>
                  <a:schemeClr val="tx1"/>
                </a:solidFill>
              </a:rPr>
              <a:t>Antacids should not be taken within 2 hours of taking medication. Antacids will decrease the effects of phenytoin. Phenytoin can increase glucose levels. Do not discontinue medication abruptly as seizures could occur. Medicine may cause pink discoloration of urine.</a:t>
            </a:r>
          </a:p>
        </p:txBody>
      </p:sp>
    </p:spTree>
    <p:extLst>
      <p:ext uri="{BB962C8B-B14F-4D97-AF65-F5344CB8AC3E}">
        <p14:creationId xmlns:p14="http://schemas.microsoft.com/office/powerpoint/2010/main" val="2568708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a productive cough and fever has been diagnosed with bacterial pneumonia and is being admitted to the unit from the emergency room. Which intervention should the nurse ensure that it has been done prior to the administration of antibiotics?</a:t>
            </a:r>
          </a:p>
          <a:p>
            <a:pPr lvl="0"/>
            <a:endParaRPr lang="en-GB" dirty="0">
              <a:solidFill>
                <a:schemeClr val="tx1"/>
              </a:solidFill>
            </a:endParaRPr>
          </a:p>
          <a:p>
            <a:pPr marL="342900" lvl="0" indent="-342900">
              <a:buFont typeface="+mj-lt"/>
              <a:buAutoNum type="alphaUcPeriod"/>
            </a:pPr>
            <a:r>
              <a:rPr lang="en-GB" dirty="0">
                <a:solidFill>
                  <a:schemeClr val="tx1"/>
                </a:solidFill>
              </a:rPr>
              <a:t>Sputum </a:t>
            </a:r>
            <a:r>
              <a:rPr lang="en-GB" dirty="0" smtClean="0">
                <a:solidFill>
                  <a:schemeClr val="tx1"/>
                </a:solidFill>
              </a:rPr>
              <a:t>specimen</a:t>
            </a:r>
            <a:endParaRPr lang="en-GB" dirty="0">
              <a:solidFill>
                <a:schemeClr val="tx1"/>
              </a:solidFill>
            </a:endParaRPr>
          </a:p>
          <a:p>
            <a:pPr marL="342900" lvl="0" indent="-342900">
              <a:buFont typeface="+mj-lt"/>
              <a:buAutoNum type="alphaUcPeriod"/>
            </a:pPr>
            <a:r>
              <a:rPr lang="en-GB" dirty="0">
                <a:solidFill>
                  <a:schemeClr val="tx1"/>
                </a:solidFill>
              </a:rPr>
              <a:t>Set of vital </a:t>
            </a:r>
            <a:r>
              <a:rPr lang="en-GB" dirty="0" smtClean="0">
                <a:solidFill>
                  <a:schemeClr val="tx1"/>
                </a:solidFill>
              </a:rPr>
              <a:t>signs</a:t>
            </a:r>
            <a:endParaRPr lang="en-GB" dirty="0">
              <a:solidFill>
                <a:schemeClr val="tx1"/>
              </a:solidFill>
            </a:endParaRPr>
          </a:p>
          <a:p>
            <a:pPr marL="342900" lvl="0" indent="-342900">
              <a:buFont typeface="+mj-lt"/>
              <a:buAutoNum type="alphaUcPeriod"/>
            </a:pPr>
            <a:r>
              <a:rPr lang="en-GB" dirty="0" smtClean="0">
                <a:solidFill>
                  <a:schemeClr val="tx1"/>
                </a:solidFill>
              </a:rPr>
              <a:t>Electrocardiogram</a:t>
            </a:r>
            <a:endParaRPr lang="en-GB" dirty="0">
              <a:solidFill>
                <a:schemeClr val="tx1"/>
              </a:solidFill>
            </a:endParaRPr>
          </a:p>
          <a:p>
            <a:pPr marL="342900" lvl="0" indent="-342900">
              <a:buFont typeface="+mj-lt"/>
              <a:buAutoNum type="alphaUcPeriod"/>
            </a:pPr>
            <a:r>
              <a:rPr lang="en-GB" dirty="0">
                <a:solidFill>
                  <a:schemeClr val="tx1"/>
                </a:solidFill>
              </a:rPr>
              <a:t>Glucometer check</a:t>
            </a:r>
            <a:endParaRPr lang="en-GB" dirty="0" smtClean="0">
              <a:solidFill>
                <a:schemeClr val="tx1"/>
              </a:solidFill>
            </a:endParaRPr>
          </a:p>
        </p:txBody>
      </p:sp>
      <p:sp>
        <p:nvSpPr>
          <p:cNvPr id="15" name="Rectangle 14"/>
          <p:cNvSpPr/>
          <p:nvPr/>
        </p:nvSpPr>
        <p:spPr>
          <a:xfrm>
            <a:off x="541166" y="4529250"/>
            <a:ext cx="11395909"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p>
          <a:p>
            <a:pPr lvl="0"/>
            <a:r>
              <a:rPr lang="en-GB" dirty="0">
                <a:solidFill>
                  <a:schemeClr val="tx1"/>
                </a:solidFill>
              </a:rPr>
              <a:t/>
            </a:r>
            <a:br>
              <a:rPr lang="en-GB" dirty="0">
                <a:solidFill>
                  <a:schemeClr val="tx1"/>
                </a:solidFill>
              </a:rPr>
            </a:br>
            <a:r>
              <a:rPr lang="en-GB" sz="1600" dirty="0">
                <a:solidFill>
                  <a:schemeClr val="tx1"/>
                </a:solidFill>
              </a:rPr>
              <a:t>A culture and sensitivity of a sputum specimen should be done prior to the initiation of the administration of antibiotics.</a:t>
            </a:r>
          </a:p>
        </p:txBody>
      </p:sp>
    </p:spTree>
    <p:extLst>
      <p:ext uri="{BB962C8B-B14F-4D97-AF65-F5344CB8AC3E}">
        <p14:creationId xmlns:p14="http://schemas.microsoft.com/office/powerpoint/2010/main" val="321006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1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(HCP) has prescribed a 74-year-old client to be vaccinated with the influenza vaccine prior to discharge. Which client condition will make the nurse not to vaccinate the client and consult with the Healthcare provider?</a:t>
            </a:r>
          </a:p>
          <a:p>
            <a:pPr lvl="0"/>
            <a:endParaRPr lang="en-GB" dirty="0">
              <a:solidFill>
                <a:schemeClr val="tx1"/>
              </a:solidFill>
            </a:endParaRPr>
          </a:p>
          <a:p>
            <a:pPr marL="342900" lvl="0" indent="-342900">
              <a:buFont typeface="+mj-lt"/>
              <a:buAutoNum type="alphaUcPeriod"/>
            </a:pPr>
            <a:r>
              <a:rPr lang="en-GB" dirty="0">
                <a:solidFill>
                  <a:schemeClr val="tx1"/>
                </a:solidFill>
              </a:rPr>
              <a:t>History of an allergy to </a:t>
            </a:r>
            <a:r>
              <a:rPr lang="en-GB" dirty="0" smtClean="0">
                <a:solidFill>
                  <a:schemeClr val="tx1"/>
                </a:solidFill>
              </a:rPr>
              <a:t>eggs</a:t>
            </a:r>
            <a:endParaRPr lang="en-GB" dirty="0">
              <a:solidFill>
                <a:schemeClr val="tx1"/>
              </a:solidFill>
            </a:endParaRPr>
          </a:p>
          <a:p>
            <a:pPr marL="342900" lvl="0" indent="-342900">
              <a:buFont typeface="+mj-lt"/>
              <a:buAutoNum type="alphaUcPeriod"/>
            </a:pPr>
            <a:r>
              <a:rPr lang="en-GB" dirty="0">
                <a:solidFill>
                  <a:schemeClr val="tx1"/>
                </a:solidFill>
              </a:rPr>
              <a:t>History of congested heart </a:t>
            </a:r>
            <a:r>
              <a:rPr lang="en-GB" dirty="0" smtClean="0">
                <a:solidFill>
                  <a:schemeClr val="tx1"/>
                </a:solidFill>
              </a:rPr>
              <a:t>failure</a:t>
            </a:r>
            <a:endParaRPr lang="en-GB" dirty="0">
              <a:solidFill>
                <a:schemeClr val="tx1"/>
              </a:solidFill>
            </a:endParaRPr>
          </a:p>
          <a:p>
            <a:pPr marL="342900" lvl="0" indent="-342900">
              <a:buFont typeface="+mj-lt"/>
              <a:buAutoNum type="alphaUcPeriod"/>
            </a:pPr>
            <a:r>
              <a:rPr lang="en-GB" dirty="0">
                <a:solidFill>
                  <a:schemeClr val="tx1"/>
                </a:solidFill>
              </a:rPr>
              <a:t>History of pneumococcal </a:t>
            </a:r>
            <a:r>
              <a:rPr lang="en-GB" dirty="0" smtClean="0">
                <a:solidFill>
                  <a:schemeClr val="tx1"/>
                </a:solidFill>
              </a:rPr>
              <a:t>vaccination</a:t>
            </a:r>
            <a:endParaRPr lang="en-GB" dirty="0">
              <a:solidFill>
                <a:schemeClr val="tx1"/>
              </a:solidFill>
            </a:endParaRPr>
          </a:p>
          <a:p>
            <a:pPr marL="342900" lvl="0" indent="-342900">
              <a:buFont typeface="+mj-lt"/>
              <a:buAutoNum type="alphaUcPeriod"/>
            </a:pPr>
            <a:r>
              <a:rPr lang="en-GB" dirty="0">
                <a:solidFill>
                  <a:schemeClr val="tx1"/>
                </a:solidFill>
              </a:rPr>
              <a:t>History of end-stage renal disease</a:t>
            </a:r>
            <a:endParaRPr lang="en-GB" dirty="0" smtClean="0">
              <a:solidFill>
                <a:schemeClr val="tx1"/>
              </a:solidFill>
            </a:endParaRPr>
          </a:p>
        </p:txBody>
      </p:sp>
      <p:sp>
        <p:nvSpPr>
          <p:cNvPr id="13" name="Rectangle 12"/>
          <p:cNvSpPr/>
          <p:nvPr/>
        </p:nvSpPr>
        <p:spPr>
          <a:xfrm>
            <a:off x="404817" y="4529250"/>
            <a:ext cx="11415881"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endParaRPr lang="en-GB" b="1" dirty="0">
              <a:solidFill>
                <a:schemeClr val="tx1"/>
              </a:solidFill>
            </a:endParaRPr>
          </a:p>
          <a:p>
            <a:pPr lvl="0"/>
            <a:r>
              <a:rPr lang="en-GB" sz="1600" dirty="0">
                <a:solidFill>
                  <a:schemeClr val="tx1"/>
                </a:solidFill>
              </a:rPr>
              <a:t>According to the CDC website, the flu vaccination is contraindicated if a client has a severe allergy to any part of the vaccine. “Most, but not all, types of flu vaccine contain a small amount of egg protein.” The nurse needs not to administer the flu vaccination and consult with the charge nurse for further guidance.</a:t>
            </a:r>
          </a:p>
        </p:txBody>
      </p:sp>
    </p:spTree>
    <p:extLst>
      <p:ext uri="{BB962C8B-B14F-4D97-AF65-F5344CB8AC3E}">
        <p14:creationId xmlns:p14="http://schemas.microsoft.com/office/powerpoint/2010/main" val="69775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err="1">
                <a:solidFill>
                  <a:schemeClr val="tx1"/>
                </a:solidFill>
              </a:rPr>
              <a:t>Escitalopram</a:t>
            </a:r>
            <a:r>
              <a:rPr lang="en-GB" dirty="0">
                <a:solidFill>
                  <a:schemeClr val="tx1"/>
                </a:solidFill>
              </a:rPr>
              <a:t> is prescribed for a 16-year-old adolescent client who is clinically depressed. Five days later, the parent tells the nurse that the drug is not working because their child is not feeling any better. Which explanation should the nurse provide?</a:t>
            </a:r>
          </a:p>
          <a:p>
            <a:pPr lvl="0"/>
            <a:endParaRPr lang="en-GB" dirty="0">
              <a:solidFill>
                <a:schemeClr val="tx1"/>
              </a:solidFill>
            </a:endParaRPr>
          </a:p>
          <a:p>
            <a:pPr marL="342900" lvl="0" indent="-342900">
              <a:buFont typeface="+mj-lt"/>
              <a:buAutoNum type="alphaUcPeriod"/>
            </a:pPr>
            <a:r>
              <a:rPr lang="en-GB" dirty="0">
                <a:solidFill>
                  <a:schemeClr val="tx1"/>
                </a:solidFill>
              </a:rPr>
              <a:t>“It takes 1–4 weeks for antidepressant medications to become effective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dosage may need to be increased; I will contact your health 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“Depression is difficult to treat with drugs alone. Therapy sessions would enhance their effectiveness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“Based on your child’s response to this drug, the health care provider is reviewing your medication regimen.”</a:t>
            </a:r>
          </a:p>
        </p:txBody>
      </p:sp>
      <p:sp>
        <p:nvSpPr>
          <p:cNvPr id="13" name="Rectangle 12"/>
          <p:cNvSpPr/>
          <p:nvPr/>
        </p:nvSpPr>
        <p:spPr>
          <a:xfrm>
            <a:off x="462985" y="4996457"/>
            <a:ext cx="1122471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endParaRPr lang="en-GB" b="1" dirty="0">
              <a:solidFill>
                <a:schemeClr val="tx1"/>
              </a:solidFill>
            </a:endParaRPr>
          </a:p>
          <a:p>
            <a:pPr lvl="0"/>
            <a:r>
              <a:rPr lang="en-GB" sz="1600" dirty="0">
                <a:solidFill>
                  <a:schemeClr val="tx1"/>
                </a:solidFill>
              </a:rPr>
              <a:t>Antidepressant medications take 1–4 weeks to reach its full therapeutic effect. The family needs to be educated that their child may experience increased anxiety in the first week of administration</a:t>
            </a:r>
            <a:r>
              <a:rPr lang="en-GB" dirty="0">
                <a:solidFill>
                  <a:schemeClr val="tx1"/>
                </a:solidFill>
              </a:rPr>
              <a:t>.</a:t>
            </a:r>
          </a:p>
        </p:txBody>
      </p:sp>
    </p:spTree>
    <p:extLst>
      <p:ext uri="{BB962C8B-B14F-4D97-AF65-F5344CB8AC3E}">
        <p14:creationId xmlns:p14="http://schemas.microsoft.com/office/powerpoint/2010/main" val="135853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obtaining the medical history of a client starting a new prescription for conjugated </a:t>
            </a:r>
            <a:r>
              <a:rPr lang="en-GB" dirty="0" err="1">
                <a:solidFill>
                  <a:schemeClr val="tx1"/>
                </a:solidFill>
              </a:rPr>
              <a:t>estrogens</a:t>
            </a:r>
            <a:r>
              <a:rPr lang="en-GB" dirty="0">
                <a:solidFill>
                  <a:schemeClr val="tx1"/>
                </a:solidFill>
              </a:rPr>
              <a:t> PO daily. Which medical condition is not treated by this medication?</a:t>
            </a:r>
          </a:p>
          <a:p>
            <a:pPr lvl="0"/>
            <a:endParaRPr lang="en-GB" dirty="0">
              <a:solidFill>
                <a:schemeClr val="tx1"/>
              </a:solidFill>
            </a:endParaRPr>
          </a:p>
          <a:p>
            <a:pPr marL="342900" lvl="0" indent="-342900">
              <a:buFont typeface="+mj-lt"/>
              <a:buAutoNum type="alphaUcPeriod"/>
            </a:pPr>
            <a:r>
              <a:rPr lang="en-GB" dirty="0">
                <a:solidFill>
                  <a:schemeClr val="tx1"/>
                </a:solidFill>
              </a:rPr>
              <a:t>Thromboembolic </a:t>
            </a:r>
            <a:r>
              <a:rPr lang="en-GB" dirty="0" smtClean="0">
                <a:solidFill>
                  <a:schemeClr val="tx1"/>
                </a:solidFill>
              </a:rPr>
              <a:t>diseases</a:t>
            </a:r>
            <a:endParaRPr lang="en-GB" dirty="0">
              <a:solidFill>
                <a:schemeClr val="tx1"/>
              </a:solidFill>
            </a:endParaRPr>
          </a:p>
          <a:p>
            <a:pPr marL="342900" lvl="0" indent="-342900">
              <a:buFont typeface="+mj-lt"/>
              <a:buAutoNum type="alphaUcPeriod"/>
            </a:pPr>
            <a:r>
              <a:rPr lang="en-GB" dirty="0">
                <a:solidFill>
                  <a:schemeClr val="tx1"/>
                </a:solidFill>
              </a:rPr>
              <a:t>Menopausal </a:t>
            </a:r>
            <a:r>
              <a:rPr lang="en-GB" dirty="0" smtClean="0">
                <a:solidFill>
                  <a:schemeClr val="tx1"/>
                </a:solidFill>
              </a:rPr>
              <a:t>symptoms</a:t>
            </a:r>
            <a:endParaRPr lang="en-GB" dirty="0">
              <a:solidFill>
                <a:schemeClr val="tx1"/>
              </a:solidFill>
            </a:endParaRPr>
          </a:p>
          <a:p>
            <a:pPr marL="342900" lvl="0" indent="-342900">
              <a:buFont typeface="+mj-lt"/>
              <a:buAutoNum type="alphaUcPeriod"/>
            </a:pPr>
            <a:r>
              <a:rPr lang="en-GB" dirty="0">
                <a:solidFill>
                  <a:schemeClr val="tx1"/>
                </a:solidFill>
              </a:rPr>
              <a:t>Prostatic </a:t>
            </a:r>
            <a:r>
              <a:rPr lang="en-GB" dirty="0" smtClean="0">
                <a:solidFill>
                  <a:schemeClr val="tx1"/>
                </a:solidFill>
              </a:rPr>
              <a:t>cancer</a:t>
            </a:r>
            <a:endParaRPr lang="en-GB" dirty="0">
              <a:solidFill>
                <a:schemeClr val="tx1"/>
              </a:solidFill>
            </a:endParaRPr>
          </a:p>
          <a:p>
            <a:pPr marL="342900" lvl="0" indent="-342900">
              <a:buFont typeface="+mj-lt"/>
              <a:buAutoNum type="alphaUcPeriod"/>
            </a:pPr>
            <a:r>
              <a:rPr lang="en-GB" dirty="0">
                <a:solidFill>
                  <a:schemeClr val="tx1"/>
                </a:solidFill>
              </a:rPr>
              <a:t>Abnormal uterine bleeding</a:t>
            </a:r>
          </a:p>
        </p:txBody>
      </p:sp>
      <p:sp>
        <p:nvSpPr>
          <p:cNvPr id="13" name="Rectangle 12"/>
          <p:cNvSpPr/>
          <p:nvPr/>
        </p:nvSpPr>
        <p:spPr>
          <a:xfrm>
            <a:off x="527948" y="4252251"/>
            <a:ext cx="11126496"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r>
              <a:rPr lang="en-GB" dirty="0">
                <a:solidFill>
                  <a:schemeClr val="tx1"/>
                </a:solidFill>
              </a:rPr>
              <a:t/>
            </a:r>
            <a:br>
              <a:rPr lang="en-GB" dirty="0">
                <a:solidFill>
                  <a:schemeClr val="tx1"/>
                </a:solidFill>
              </a:rPr>
            </a:br>
            <a:endParaRPr lang="en-GB" dirty="0" smtClean="0">
              <a:solidFill>
                <a:schemeClr val="tx1"/>
              </a:solidFill>
            </a:endParaRPr>
          </a:p>
          <a:p>
            <a:pPr lvl="0"/>
            <a:r>
              <a:rPr lang="en-GB" sz="1600" dirty="0" err="1" smtClean="0">
                <a:solidFill>
                  <a:schemeClr val="tx1"/>
                </a:solidFill>
              </a:rPr>
              <a:t>Premarin</a:t>
            </a:r>
            <a:r>
              <a:rPr lang="en-GB" sz="1600" dirty="0" smtClean="0">
                <a:solidFill>
                  <a:schemeClr val="tx1"/>
                </a:solidFill>
              </a:rPr>
              <a:t> </a:t>
            </a:r>
            <a:r>
              <a:rPr lang="en-GB" sz="1600" dirty="0">
                <a:solidFill>
                  <a:schemeClr val="tx1"/>
                </a:solidFill>
              </a:rPr>
              <a:t>is not indicated in the treatment of thromboembolic diseases. The serious side effects of it are thromboembolism, stroke, pulmonary embolism, and MI.</a:t>
            </a:r>
          </a:p>
        </p:txBody>
      </p:sp>
    </p:spTree>
    <p:extLst>
      <p:ext uri="{BB962C8B-B14F-4D97-AF65-F5344CB8AC3E}">
        <p14:creationId xmlns:p14="http://schemas.microsoft.com/office/powerpoint/2010/main" val="251360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receiving the medication haloperidol. Which client data would indicate to the nurse that the medication is therapeutic?</a:t>
            </a:r>
          </a:p>
          <a:p>
            <a:pPr lvl="0"/>
            <a:endParaRPr lang="en-GB" dirty="0">
              <a:solidFill>
                <a:schemeClr val="tx1"/>
              </a:solidFill>
            </a:endParaRPr>
          </a:p>
          <a:p>
            <a:pPr marL="342900" lvl="0" indent="-342900">
              <a:buFont typeface="+mj-lt"/>
              <a:buAutoNum type="alphaUcPeriod"/>
            </a:pPr>
            <a:r>
              <a:rPr lang="en-GB" dirty="0">
                <a:solidFill>
                  <a:schemeClr val="tx1"/>
                </a:solidFill>
              </a:rPr>
              <a:t>The client has demonstrated a decrease in paranoia </a:t>
            </a:r>
            <a:r>
              <a:rPr lang="en-GB" dirty="0" err="1">
                <a:solidFill>
                  <a:schemeClr val="tx1"/>
                </a:solidFill>
              </a:rPr>
              <a:t>behaviors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has maintained a consistent weight loss of 2 pounds/week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client’s blood pressure has remained within the normal limits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client’s fasting blood glucose has remained below 120 mg/</a:t>
            </a:r>
            <a:r>
              <a:rPr lang="en-GB" dirty="0" err="1">
                <a:solidFill>
                  <a:schemeClr val="tx1"/>
                </a:solidFill>
              </a:rPr>
              <a:t>dL</a:t>
            </a:r>
            <a:r>
              <a:rPr lang="en-GB" dirty="0">
                <a:solidFill>
                  <a:schemeClr val="tx1"/>
                </a:solidFill>
              </a:rPr>
              <a:t>.</a:t>
            </a:r>
          </a:p>
        </p:txBody>
      </p:sp>
      <p:sp>
        <p:nvSpPr>
          <p:cNvPr id="13" name="Rectangle 12"/>
          <p:cNvSpPr/>
          <p:nvPr/>
        </p:nvSpPr>
        <p:spPr>
          <a:xfrm>
            <a:off x="2261570" y="4492914"/>
            <a:ext cx="784644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endParaRPr lang="en-GB" dirty="0" smtClean="0">
              <a:solidFill>
                <a:schemeClr val="tx1"/>
              </a:solidFill>
            </a:endParaRPr>
          </a:p>
          <a:p>
            <a:pPr lvl="0"/>
            <a:r>
              <a:rPr lang="en-GB" dirty="0" smtClean="0">
                <a:solidFill>
                  <a:schemeClr val="tx1"/>
                </a:solidFill>
              </a:rPr>
              <a:t>Haloperidol </a:t>
            </a:r>
            <a:r>
              <a:rPr lang="en-GB" dirty="0">
                <a:solidFill>
                  <a:schemeClr val="tx1"/>
                </a:solidFill>
              </a:rPr>
              <a:t>is an antipsychotic, neuroleptic medication. </a:t>
            </a:r>
            <a:r>
              <a:rPr lang="en-GB" dirty="0" smtClean="0">
                <a:solidFill>
                  <a:schemeClr val="tx1"/>
                </a:solidFill>
              </a:rPr>
              <a:t>A therapeutic</a:t>
            </a:r>
          </a:p>
          <a:p>
            <a:pPr lvl="0"/>
            <a:r>
              <a:rPr lang="en-GB" dirty="0" smtClean="0">
                <a:solidFill>
                  <a:schemeClr val="tx1"/>
                </a:solidFill>
              </a:rPr>
              <a:t> </a:t>
            </a:r>
            <a:r>
              <a:rPr lang="en-GB" dirty="0">
                <a:solidFill>
                  <a:schemeClr val="tx1"/>
                </a:solidFill>
              </a:rPr>
              <a:t>response would be decrease in emotional excitement, </a:t>
            </a:r>
            <a:r>
              <a:rPr lang="en-GB" dirty="0" smtClean="0">
                <a:solidFill>
                  <a:schemeClr val="tx1"/>
                </a:solidFill>
              </a:rPr>
              <a:t>hallucinations</a:t>
            </a:r>
            <a:r>
              <a:rPr lang="en-GB" dirty="0">
                <a:solidFill>
                  <a:schemeClr val="tx1"/>
                </a:solidFill>
              </a:rPr>
              <a:t>, delusions</a:t>
            </a:r>
            <a:r>
              <a:rPr lang="en-GB" dirty="0" smtClean="0">
                <a:solidFill>
                  <a:schemeClr val="tx1"/>
                </a:solidFill>
              </a:rPr>
              <a:t>,</a:t>
            </a:r>
          </a:p>
          <a:p>
            <a:pPr lvl="0"/>
            <a:r>
              <a:rPr lang="en-GB" dirty="0" smtClean="0">
                <a:solidFill>
                  <a:schemeClr val="tx1"/>
                </a:solidFill>
              </a:rPr>
              <a:t> </a:t>
            </a:r>
            <a:r>
              <a:rPr lang="en-GB" dirty="0">
                <a:solidFill>
                  <a:schemeClr val="tx1"/>
                </a:solidFill>
              </a:rPr>
              <a:t>paranoia, and clear </a:t>
            </a:r>
            <a:r>
              <a:rPr lang="en-GB" dirty="0" smtClean="0">
                <a:solidFill>
                  <a:schemeClr val="tx1"/>
                </a:solidFill>
              </a:rPr>
              <a:t>process of </a:t>
            </a:r>
            <a:r>
              <a:rPr lang="en-GB" dirty="0">
                <a:solidFill>
                  <a:schemeClr val="tx1"/>
                </a:solidFill>
              </a:rPr>
              <a:t>thought and speech</a:t>
            </a:r>
          </a:p>
        </p:txBody>
      </p:sp>
    </p:spTree>
    <p:extLst>
      <p:ext uri="{BB962C8B-B14F-4D97-AF65-F5344CB8AC3E}">
        <p14:creationId xmlns:p14="http://schemas.microsoft.com/office/powerpoint/2010/main" val="140932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vaginal </a:t>
            </a:r>
            <a:r>
              <a:rPr lang="en-GB" dirty="0" err="1">
                <a:solidFill>
                  <a:schemeClr val="tx1"/>
                </a:solidFill>
              </a:rPr>
              <a:t>trichomoniasis</a:t>
            </a:r>
            <a:r>
              <a:rPr lang="en-GB" dirty="0">
                <a:solidFill>
                  <a:schemeClr val="tx1"/>
                </a:solidFill>
              </a:rPr>
              <a:t> is prescribed oral metronidazole. What instructions should the nurse review with the client while taking this medication?</a:t>
            </a:r>
          </a:p>
          <a:p>
            <a:pPr lvl="0"/>
            <a:endParaRPr lang="en-GB" dirty="0">
              <a:solidFill>
                <a:schemeClr val="tx1"/>
              </a:solidFill>
            </a:endParaRPr>
          </a:p>
          <a:p>
            <a:pPr marL="342900" lvl="0" indent="-342900">
              <a:buFont typeface="+mj-lt"/>
              <a:buAutoNum type="alphaUcPeriod"/>
            </a:pPr>
            <a:r>
              <a:rPr lang="en-GB" dirty="0">
                <a:solidFill>
                  <a:schemeClr val="tx1"/>
                </a:solidFill>
              </a:rPr>
              <a:t>The client’s sexual partner(s) should also be treated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Vinegar or commercial product douches should be done daily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Avoid direct sunlight exposure and use sunscreen product with SPF100</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Dairy products should be eliminated from the diet during </a:t>
            </a:r>
            <a:r>
              <a:rPr lang="en-GB" dirty="0" err="1">
                <a:solidFill>
                  <a:schemeClr val="tx1"/>
                </a:solidFill>
              </a:rPr>
              <a:t>treatmen</a:t>
            </a:r>
            <a:endParaRPr lang="en-GB" dirty="0">
              <a:solidFill>
                <a:schemeClr val="tx1"/>
              </a:solidFill>
            </a:endParaRPr>
          </a:p>
        </p:txBody>
      </p:sp>
      <p:sp>
        <p:nvSpPr>
          <p:cNvPr id="13" name="Rectangle 12"/>
          <p:cNvSpPr/>
          <p:nvPr/>
        </p:nvSpPr>
        <p:spPr>
          <a:xfrm>
            <a:off x="565388" y="4542488"/>
            <a:ext cx="11238807"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p>
          <a:p>
            <a:pPr lvl="0"/>
            <a:endParaRPr lang="en-GB" b="1" dirty="0" smtClean="0">
              <a:solidFill>
                <a:schemeClr val="tx1"/>
              </a:solidFill>
            </a:endParaRPr>
          </a:p>
          <a:p>
            <a:pPr lvl="0"/>
            <a:r>
              <a:rPr lang="en-GB" sz="1600" dirty="0">
                <a:solidFill>
                  <a:schemeClr val="tx1"/>
                </a:solidFill>
              </a:rPr>
              <a:t>Sexual intercourse is the route of spread for vaginal </a:t>
            </a:r>
            <a:r>
              <a:rPr lang="en-GB" sz="1600" dirty="0" err="1">
                <a:solidFill>
                  <a:schemeClr val="tx1"/>
                </a:solidFill>
              </a:rPr>
              <a:t>trichomoniasis</a:t>
            </a:r>
            <a:r>
              <a:rPr lang="en-GB" sz="1600" dirty="0">
                <a:solidFill>
                  <a:schemeClr val="tx1"/>
                </a:solidFill>
              </a:rPr>
              <a:t> and the sexual partner(s) should be treated simultaneously to prevent reinfection.</a:t>
            </a:r>
          </a:p>
        </p:txBody>
      </p:sp>
    </p:spTree>
    <p:extLst>
      <p:ext uri="{BB962C8B-B14F-4D97-AF65-F5344CB8AC3E}">
        <p14:creationId xmlns:p14="http://schemas.microsoft.com/office/powerpoint/2010/main" val="192250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51"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5" action="ppaction://hlinksldjump"/>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While taking a client’s history, the nurse discovers that the client, who takes warfarin daily for atrial fibrillation, has added a St. John’s </a:t>
            </a:r>
            <a:r>
              <a:rPr lang="en-GB" dirty="0" err="1">
                <a:solidFill>
                  <a:schemeClr val="tx1"/>
                </a:solidFill>
              </a:rPr>
              <a:t>wort</a:t>
            </a:r>
            <a:r>
              <a:rPr lang="en-GB" dirty="0">
                <a:solidFill>
                  <a:schemeClr val="tx1"/>
                </a:solidFill>
              </a:rPr>
              <a:t> to their daily regime. What recommendation should the nurse provide to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You need to discontinue the use of the herb and consult with your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Cut your warfarin dose in half if you notice an increase of bruising or bleeding from the gums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You should increase your consumption of dark green leafy vegetables and tomatoes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Check your apical pulse daily and withhold the warfarin if your heart rate is below 60 beats/min.</a:t>
            </a:r>
          </a:p>
        </p:txBody>
      </p:sp>
      <p:sp>
        <p:nvSpPr>
          <p:cNvPr id="15" name="Rectangle 14"/>
          <p:cNvSpPr/>
          <p:nvPr/>
        </p:nvSpPr>
        <p:spPr>
          <a:xfrm>
            <a:off x="545455" y="4980110"/>
            <a:ext cx="11208740"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600" dirty="0">
                <a:solidFill>
                  <a:schemeClr val="tx1"/>
                </a:solidFill>
              </a:rPr>
              <a:t>Use of natural products should be shared with the healthcare provider, so possible interactions can be addressed. The St. John’s </a:t>
            </a:r>
            <a:r>
              <a:rPr lang="en-GB" sz="1600" dirty="0" err="1">
                <a:solidFill>
                  <a:schemeClr val="tx1"/>
                </a:solidFill>
              </a:rPr>
              <a:t>wort</a:t>
            </a:r>
            <a:r>
              <a:rPr lang="en-GB" sz="1600" dirty="0">
                <a:solidFill>
                  <a:schemeClr val="tx1"/>
                </a:solidFill>
              </a:rPr>
              <a:t> may interfere with the effectiveness of the warfarin.</a:t>
            </a:r>
          </a:p>
        </p:txBody>
      </p:sp>
    </p:spTree>
    <p:extLst>
      <p:ext uri="{BB962C8B-B14F-4D97-AF65-F5344CB8AC3E}">
        <p14:creationId xmlns:p14="http://schemas.microsoft.com/office/powerpoint/2010/main" val="268155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1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84514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female client who started taking an oral </a:t>
            </a:r>
            <a:r>
              <a:rPr lang="en-GB" dirty="0" err="1">
                <a:solidFill>
                  <a:schemeClr val="tx1"/>
                </a:solidFill>
              </a:rPr>
              <a:t>sulfonamide</a:t>
            </a:r>
            <a:r>
              <a:rPr lang="en-GB" dirty="0">
                <a:solidFill>
                  <a:schemeClr val="tx1"/>
                </a:solidFill>
              </a:rPr>
              <a:t> for a urinary tract infection the previous day reports to the nurse that the medication is causing slight anorexia. She also states that she continues to experience urinary frequency, so she takes the medication with a glass of cranberry juice and with a snack. What information should the nurse provide?</a:t>
            </a:r>
          </a:p>
          <a:p>
            <a:pPr marL="342900" lvl="0" indent="-342900">
              <a:buFont typeface="+mj-lt"/>
              <a:buAutoNum type="alphaUcPeriod"/>
            </a:pPr>
            <a:r>
              <a:rPr lang="en-GB" dirty="0" smtClean="0">
                <a:solidFill>
                  <a:schemeClr val="tx1"/>
                </a:solidFill>
              </a:rPr>
              <a:t>Continue </a:t>
            </a:r>
            <a:r>
              <a:rPr lang="en-GB" dirty="0">
                <a:solidFill>
                  <a:schemeClr val="tx1"/>
                </a:solidFill>
              </a:rPr>
              <a:t>to drink the cranberry juice, but take medicine on an empty stomach with a full glass of water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the medication with an antacid instead of cranberry juice to reduce the anorexia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Continue to take the medication with a sip of cranberry juice, restricting fluids until the frequency is controlled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the medication with a spoonful of ice cream or applesauce and avoid drinking cranberry juice.</a:t>
            </a:r>
          </a:p>
        </p:txBody>
      </p:sp>
      <p:sp>
        <p:nvSpPr>
          <p:cNvPr id="13" name="Rectangle 12"/>
          <p:cNvSpPr/>
          <p:nvPr/>
        </p:nvSpPr>
        <p:spPr>
          <a:xfrm>
            <a:off x="152399" y="5050970"/>
            <a:ext cx="11851179" cy="86177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r>
              <a:rPr lang="en-GB" b="1" dirty="0">
                <a:solidFill>
                  <a:schemeClr val="tx1"/>
                </a:solidFill>
              </a:rPr>
              <a:t>. Rationale:</a:t>
            </a:r>
          </a:p>
          <a:p>
            <a:pPr lvl="0"/>
            <a:r>
              <a:rPr lang="en-GB" sz="1600" dirty="0">
                <a:solidFill>
                  <a:schemeClr val="tx1"/>
                </a:solidFill>
              </a:rPr>
              <a:t>The nurse should emphasize the need to take </a:t>
            </a:r>
            <a:r>
              <a:rPr lang="en-GB" sz="1600" dirty="0" err="1">
                <a:solidFill>
                  <a:schemeClr val="tx1"/>
                </a:solidFill>
              </a:rPr>
              <a:t>sulfonamides</a:t>
            </a:r>
            <a:r>
              <a:rPr lang="en-GB" sz="1600" dirty="0">
                <a:solidFill>
                  <a:schemeClr val="tx1"/>
                </a:solidFill>
              </a:rPr>
              <a:t> with a full glass of water to help prevent </a:t>
            </a:r>
            <a:r>
              <a:rPr lang="en-GB" sz="1600" dirty="0" err="1">
                <a:solidFill>
                  <a:schemeClr val="tx1"/>
                </a:solidFill>
              </a:rPr>
              <a:t>crystalluria</a:t>
            </a:r>
            <a:r>
              <a:rPr lang="en-GB" sz="1600" dirty="0">
                <a:solidFill>
                  <a:schemeClr val="tx1"/>
                </a:solidFill>
              </a:rPr>
              <a:t> and to take the medicine on an empty stomach, ideally 1 hour before anything is eaten or 2 hours after eating something.</a:t>
            </a:r>
          </a:p>
        </p:txBody>
      </p:sp>
    </p:spTree>
    <p:extLst>
      <p:ext uri="{BB962C8B-B14F-4D97-AF65-F5344CB8AC3E}">
        <p14:creationId xmlns:p14="http://schemas.microsoft.com/office/powerpoint/2010/main" val="203655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 urinary tract infection has been prescribed </a:t>
            </a:r>
            <a:r>
              <a:rPr lang="en-GB" dirty="0" err="1">
                <a:solidFill>
                  <a:schemeClr val="tx1"/>
                </a:solidFill>
              </a:rPr>
              <a:t>phenazopyridine</a:t>
            </a:r>
            <a:r>
              <a:rPr lang="en-GB" dirty="0">
                <a:solidFill>
                  <a:schemeClr val="tx1"/>
                </a:solidFill>
              </a:rPr>
              <a:t>. Which data would indicate to the nurse that the therapeutic outcome has been achieved?</a:t>
            </a:r>
          </a:p>
          <a:p>
            <a:pPr lvl="0"/>
            <a:endParaRPr lang="en-GB" dirty="0">
              <a:solidFill>
                <a:schemeClr val="tx1"/>
              </a:solidFill>
            </a:endParaRPr>
          </a:p>
          <a:p>
            <a:pPr marL="342900" lvl="0" indent="-342900">
              <a:buFont typeface="+mj-lt"/>
              <a:buAutoNum type="alphaUcPeriod"/>
            </a:pPr>
            <a:r>
              <a:rPr lang="en-GB" dirty="0">
                <a:solidFill>
                  <a:schemeClr val="tx1"/>
                </a:solidFill>
              </a:rPr>
              <a:t>Client denies pain when voiding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White blood cell count is 5000/mm3</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Urine is a bright yellow and without sediment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Urine culture is negative for bacterial growth.</a:t>
            </a:r>
          </a:p>
        </p:txBody>
      </p:sp>
      <p:sp>
        <p:nvSpPr>
          <p:cNvPr id="13" name="Rectangle 12"/>
          <p:cNvSpPr/>
          <p:nvPr/>
        </p:nvSpPr>
        <p:spPr>
          <a:xfrm>
            <a:off x="544573" y="4252251"/>
            <a:ext cx="11309376"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600" dirty="0" err="1">
                <a:solidFill>
                  <a:schemeClr val="tx1"/>
                </a:solidFill>
              </a:rPr>
              <a:t>Phenazopyridine</a:t>
            </a:r>
            <a:r>
              <a:rPr lang="en-GB" sz="1600" dirty="0">
                <a:solidFill>
                  <a:schemeClr val="tx1"/>
                </a:solidFill>
              </a:rPr>
              <a:t> is a urinary analgesic that relieves the symptoms of UTI but does not treat the underlying cause. One of the side effects of </a:t>
            </a:r>
            <a:r>
              <a:rPr lang="en-GB" sz="1600" dirty="0" err="1">
                <a:solidFill>
                  <a:schemeClr val="tx1"/>
                </a:solidFill>
              </a:rPr>
              <a:t>phenazopyridine</a:t>
            </a:r>
            <a:r>
              <a:rPr lang="en-GB" sz="1600" dirty="0">
                <a:solidFill>
                  <a:schemeClr val="tx1"/>
                </a:solidFill>
              </a:rPr>
              <a:t> is that it changes the </a:t>
            </a:r>
            <a:r>
              <a:rPr lang="en-GB" sz="1600" dirty="0" err="1">
                <a:solidFill>
                  <a:schemeClr val="tx1"/>
                </a:solidFill>
              </a:rPr>
              <a:t>color</a:t>
            </a:r>
            <a:r>
              <a:rPr lang="en-GB" sz="1600" dirty="0">
                <a:solidFill>
                  <a:schemeClr val="tx1"/>
                </a:solidFill>
              </a:rPr>
              <a:t> of the urine to a bright yellow, but that is not a therapeutic effect.</a:t>
            </a:r>
          </a:p>
        </p:txBody>
      </p:sp>
    </p:spTree>
    <p:extLst>
      <p:ext uri="{BB962C8B-B14F-4D97-AF65-F5344CB8AC3E}">
        <p14:creationId xmlns:p14="http://schemas.microsoft.com/office/powerpoint/2010/main" val="106943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angina pectoris has been prescribed </a:t>
            </a:r>
            <a:r>
              <a:rPr lang="en-GB" dirty="0" err="1">
                <a:solidFill>
                  <a:schemeClr val="tx1"/>
                </a:solidFill>
              </a:rPr>
              <a:t>nitroglycerin</a:t>
            </a:r>
            <a:r>
              <a:rPr lang="en-GB" dirty="0">
                <a:solidFill>
                  <a:schemeClr val="tx1"/>
                </a:solidFill>
              </a:rPr>
              <a:t> tablets prn for chest pain. Which statement by the client causes the nurse to clarify instructions for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I should ensure that I chew the pill completely before swallowing it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take one tablet every 5 minutes, up to three tablets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take one tablet at the onset of angina and stop activity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need to replace </a:t>
            </a:r>
            <a:r>
              <a:rPr lang="en-GB" dirty="0" err="1">
                <a:solidFill>
                  <a:schemeClr val="tx1"/>
                </a:solidFill>
              </a:rPr>
              <a:t>nitroglycerin</a:t>
            </a:r>
            <a:r>
              <a:rPr lang="en-GB" dirty="0">
                <a:solidFill>
                  <a:schemeClr val="tx1"/>
                </a:solidFill>
              </a:rPr>
              <a:t> tablets every 3–6 months to maintain freshness.</a:t>
            </a:r>
          </a:p>
        </p:txBody>
      </p:sp>
      <p:sp>
        <p:nvSpPr>
          <p:cNvPr id="15" name="Rectangle 14"/>
          <p:cNvSpPr/>
          <p:nvPr/>
        </p:nvSpPr>
        <p:spPr>
          <a:xfrm>
            <a:off x="418401" y="4185751"/>
            <a:ext cx="11485423"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Rationale:</a:t>
            </a:r>
          </a:p>
          <a:p>
            <a:pPr marL="342900" lvl="0" indent="-342900" algn="ctr">
              <a:buAutoNum type="alphaUcPeriod"/>
            </a:pPr>
            <a:endParaRPr lang="en-GB" b="1" dirty="0">
              <a:solidFill>
                <a:schemeClr val="tx1"/>
              </a:solidFill>
            </a:endParaRPr>
          </a:p>
          <a:p>
            <a:pPr lvl="0"/>
            <a:r>
              <a:rPr lang="en-GB" sz="1600" dirty="0" err="1">
                <a:solidFill>
                  <a:schemeClr val="tx1"/>
                </a:solidFill>
              </a:rPr>
              <a:t>Nitroglycerin</a:t>
            </a:r>
            <a:r>
              <a:rPr lang="en-GB" sz="1600" dirty="0">
                <a:solidFill>
                  <a:schemeClr val="tx1"/>
                </a:solidFill>
              </a:rPr>
              <a:t> tablets should be taken at the onset of angina, and the client should stop activity and rest. One tablet should be placed under the tongue (sublingually), not chewed or swallowed. One tablet can be taken every 5 minutes, up to three doses. If pain relief not achieved after taking three pills, seek medical attention immediately. </a:t>
            </a:r>
            <a:r>
              <a:rPr lang="en-GB" sz="1600" dirty="0" err="1">
                <a:solidFill>
                  <a:schemeClr val="tx1"/>
                </a:solidFill>
              </a:rPr>
              <a:t>Nitroglycerin</a:t>
            </a:r>
            <a:r>
              <a:rPr lang="en-GB" sz="1600" dirty="0">
                <a:solidFill>
                  <a:schemeClr val="tx1"/>
                </a:solidFill>
              </a:rPr>
              <a:t> should be replaced every 3–6 months. </a:t>
            </a:r>
            <a:r>
              <a:rPr lang="en-GB" sz="1600" dirty="0" err="1">
                <a:solidFill>
                  <a:schemeClr val="tx1"/>
                </a:solidFill>
              </a:rPr>
              <a:t>Nitroglycerin</a:t>
            </a:r>
            <a:r>
              <a:rPr lang="en-GB" sz="1600" dirty="0">
                <a:solidFill>
                  <a:schemeClr val="tx1"/>
                </a:solidFill>
              </a:rPr>
              <a:t> pain relief should occur in 5 minutes and duration should last 30 minutes.</a:t>
            </a:r>
          </a:p>
        </p:txBody>
      </p:sp>
    </p:spTree>
    <p:extLst>
      <p:ext uri="{BB962C8B-B14F-4D97-AF65-F5344CB8AC3E}">
        <p14:creationId xmlns:p14="http://schemas.microsoft.com/office/powerpoint/2010/main" val="265026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1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whose seizure disorder has been managed with phenytoin is admitted to the emergency department with status epilepticus. Which drug should the nurse anticipate being prescribed for administration to treat these seizures?</a:t>
            </a:r>
          </a:p>
          <a:p>
            <a:pPr lvl="0"/>
            <a:endParaRPr lang="en-GB" dirty="0">
              <a:solidFill>
                <a:schemeClr val="tx1"/>
              </a:solidFill>
            </a:endParaRPr>
          </a:p>
          <a:p>
            <a:pPr marL="342900" lvl="0" indent="-342900">
              <a:buFont typeface="+mj-lt"/>
              <a:buAutoNum type="alphaUcPeriod"/>
            </a:pPr>
            <a:r>
              <a:rPr lang="en-GB" dirty="0" smtClean="0">
                <a:solidFill>
                  <a:schemeClr val="tx1"/>
                </a:solidFill>
              </a:rPr>
              <a:t>Diazepam</a:t>
            </a:r>
            <a:endParaRPr lang="en-GB" dirty="0">
              <a:solidFill>
                <a:schemeClr val="tx1"/>
              </a:solidFill>
            </a:endParaRPr>
          </a:p>
          <a:p>
            <a:pPr marL="342900" lvl="0" indent="-342900">
              <a:buFont typeface="+mj-lt"/>
              <a:buAutoNum type="alphaUcPeriod"/>
            </a:pPr>
            <a:r>
              <a:rPr lang="en-GB" dirty="0" smtClean="0">
                <a:solidFill>
                  <a:schemeClr val="tx1"/>
                </a:solidFill>
              </a:rPr>
              <a:t>Phenytoin</a:t>
            </a:r>
            <a:endParaRPr lang="en-GB" dirty="0">
              <a:solidFill>
                <a:schemeClr val="tx1"/>
              </a:solidFill>
            </a:endParaRPr>
          </a:p>
          <a:p>
            <a:pPr marL="342900" lvl="0" indent="-342900">
              <a:buFont typeface="+mj-lt"/>
              <a:buAutoNum type="alphaUcPeriod"/>
            </a:pPr>
            <a:r>
              <a:rPr lang="en-GB" dirty="0" smtClean="0">
                <a:solidFill>
                  <a:schemeClr val="tx1"/>
                </a:solidFill>
              </a:rPr>
              <a:t>Phenobarbital</a:t>
            </a:r>
            <a:endParaRPr lang="en-GB" dirty="0">
              <a:solidFill>
                <a:schemeClr val="tx1"/>
              </a:solidFill>
            </a:endParaRPr>
          </a:p>
          <a:p>
            <a:pPr marL="342900" lvl="0" indent="-342900">
              <a:buFont typeface="+mj-lt"/>
              <a:buAutoNum type="alphaUcPeriod"/>
            </a:pPr>
            <a:r>
              <a:rPr lang="en-GB" dirty="0">
                <a:solidFill>
                  <a:schemeClr val="tx1"/>
                </a:solidFill>
              </a:rPr>
              <a:t>Carbamazepine</a:t>
            </a:r>
          </a:p>
        </p:txBody>
      </p:sp>
      <p:sp>
        <p:nvSpPr>
          <p:cNvPr id="13" name="Rectangle 12"/>
          <p:cNvSpPr/>
          <p:nvPr/>
        </p:nvSpPr>
        <p:spPr>
          <a:xfrm>
            <a:off x="909374" y="4814961"/>
            <a:ext cx="10550838"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b="1" dirty="0" smtClean="0">
                <a:solidFill>
                  <a:schemeClr val="tx1"/>
                </a:solidFill>
              </a:rPr>
              <a:t>A</a:t>
            </a:r>
          </a:p>
          <a:p>
            <a:pPr lvl="0"/>
            <a:r>
              <a:rPr lang="en-GB" b="1" dirty="0">
                <a:solidFill>
                  <a:schemeClr val="tx1"/>
                </a:solidFill>
              </a:rPr>
              <a:t>Rationale:</a:t>
            </a:r>
          </a:p>
          <a:p>
            <a:pPr lvl="0"/>
            <a:endParaRPr lang="en-GB" sz="1600" dirty="0" smtClean="0">
              <a:solidFill>
                <a:schemeClr val="tx1"/>
              </a:solidFill>
            </a:endParaRPr>
          </a:p>
          <a:p>
            <a:pPr lvl="0"/>
            <a:r>
              <a:rPr lang="en-GB" sz="1600" dirty="0" smtClean="0">
                <a:solidFill>
                  <a:schemeClr val="tx1"/>
                </a:solidFill>
              </a:rPr>
              <a:t>Diazepam </a:t>
            </a:r>
            <a:r>
              <a:rPr lang="en-GB" sz="1600" dirty="0">
                <a:solidFill>
                  <a:schemeClr val="tx1"/>
                </a:solidFill>
              </a:rPr>
              <a:t>is the drug of choice for the treatment of status epilepticus and is given during a seizure.</a:t>
            </a:r>
          </a:p>
        </p:txBody>
      </p:sp>
    </p:spTree>
    <p:extLst>
      <p:ext uri="{BB962C8B-B14F-4D97-AF65-F5344CB8AC3E}">
        <p14:creationId xmlns:p14="http://schemas.microsoft.com/office/powerpoint/2010/main" val="410847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67-year-old client is discharged from the hospital with a prescription for digoxin 0.25 mg daily. Which instruction by the nurse is correct?</a:t>
            </a:r>
          </a:p>
          <a:p>
            <a:pPr lvl="0"/>
            <a:endParaRPr lang="en-GB" dirty="0">
              <a:solidFill>
                <a:schemeClr val="tx1"/>
              </a:solidFill>
            </a:endParaRPr>
          </a:p>
          <a:p>
            <a:pPr marL="342900" lvl="0" indent="-342900">
              <a:buFont typeface="+mj-lt"/>
              <a:buAutoNum type="alphaUcPeriod"/>
            </a:pPr>
            <a:r>
              <a:rPr lang="en-GB" dirty="0">
                <a:solidFill>
                  <a:schemeClr val="tx1"/>
                </a:solidFill>
              </a:rPr>
              <a:t>Do not take the medication if the heartbeat is irregular or slow</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the medication in the morning before rising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Expect some vision changes due to the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Increase intake of foods rich in vitamin K.</a:t>
            </a:r>
          </a:p>
        </p:txBody>
      </p:sp>
      <p:sp>
        <p:nvSpPr>
          <p:cNvPr id="13" name="Rectangle 12"/>
          <p:cNvSpPr/>
          <p:nvPr/>
        </p:nvSpPr>
        <p:spPr>
          <a:xfrm>
            <a:off x="726876" y="4397940"/>
            <a:ext cx="11043946"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Rationale:</a:t>
            </a:r>
          </a:p>
          <a:p>
            <a:pPr lvl="0"/>
            <a:r>
              <a:rPr lang="en-GB" dirty="0">
                <a:solidFill>
                  <a:schemeClr val="tx1"/>
                </a:solidFill>
              </a:rPr>
              <a:t/>
            </a:r>
            <a:br>
              <a:rPr lang="en-GB" dirty="0">
                <a:solidFill>
                  <a:schemeClr val="tx1"/>
                </a:solidFill>
              </a:rPr>
            </a:br>
            <a:r>
              <a:rPr lang="en-GB" sz="1600" dirty="0">
                <a:solidFill>
                  <a:schemeClr val="tx1"/>
                </a:solidFill>
              </a:rPr>
              <a:t>Monitoring the pulse rate for 1 minute is very important when taking digoxin. The client should be further instructed to report pulse rates lower than 60, greater than 110 beats/min, or irregular, and to withhold the dosage until consulting with the healthcare provider in such cases.</a:t>
            </a:r>
          </a:p>
        </p:txBody>
      </p:sp>
    </p:spTree>
    <p:extLst>
      <p:ext uri="{BB962C8B-B14F-4D97-AF65-F5344CB8AC3E}">
        <p14:creationId xmlns:p14="http://schemas.microsoft.com/office/powerpoint/2010/main" val="377207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5" action="ppaction://hlinksldjump"/>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healthcare provider (HCP) prescribed an antibiotic for a client. Which of the medications listed should be used with caution when given to a client with a penicillin (PCN) allergy?</a:t>
            </a:r>
          </a:p>
          <a:p>
            <a:pPr lvl="0"/>
            <a:endParaRPr lang="en-GB" dirty="0">
              <a:solidFill>
                <a:schemeClr val="tx1"/>
              </a:solidFill>
            </a:endParaRPr>
          </a:p>
          <a:p>
            <a:pPr marL="342900" lvl="0" indent="-342900">
              <a:buFont typeface="+mj-lt"/>
              <a:buAutoNum type="alphaUcPeriod"/>
            </a:pPr>
            <a:r>
              <a:rPr lang="en-GB" dirty="0" smtClean="0">
                <a:solidFill>
                  <a:schemeClr val="tx1"/>
                </a:solidFill>
              </a:rPr>
              <a:t>Cephalosporin</a:t>
            </a:r>
            <a:endParaRPr lang="en-GB" dirty="0">
              <a:solidFill>
                <a:schemeClr val="tx1"/>
              </a:solidFill>
            </a:endParaRPr>
          </a:p>
          <a:p>
            <a:pPr marL="342900" lvl="0" indent="-342900">
              <a:buFont typeface="+mj-lt"/>
              <a:buAutoNum type="alphaUcPeriod"/>
            </a:pPr>
            <a:r>
              <a:rPr lang="en-GB" dirty="0" smtClean="0">
                <a:solidFill>
                  <a:schemeClr val="tx1"/>
                </a:solidFill>
              </a:rPr>
              <a:t>Aminoglycosides</a:t>
            </a:r>
            <a:endParaRPr lang="en-GB" dirty="0">
              <a:solidFill>
                <a:schemeClr val="tx1"/>
              </a:solidFill>
            </a:endParaRPr>
          </a:p>
          <a:p>
            <a:pPr marL="342900" lvl="0" indent="-342900">
              <a:buFont typeface="+mj-lt"/>
              <a:buAutoNum type="alphaUcPeriod"/>
            </a:pPr>
            <a:r>
              <a:rPr lang="en-GB" dirty="0" smtClean="0">
                <a:solidFill>
                  <a:schemeClr val="tx1"/>
                </a:solidFill>
              </a:rPr>
              <a:t>Erythromycins</a:t>
            </a:r>
            <a:endParaRPr lang="en-GB" dirty="0">
              <a:solidFill>
                <a:schemeClr val="tx1"/>
              </a:solidFill>
            </a:endParaRPr>
          </a:p>
          <a:p>
            <a:pPr marL="342900" lvl="0" indent="-342900">
              <a:buFont typeface="+mj-lt"/>
              <a:buAutoNum type="alphaUcPeriod"/>
            </a:pPr>
            <a:r>
              <a:rPr lang="en-GB" dirty="0" err="1">
                <a:solidFill>
                  <a:schemeClr val="tx1"/>
                </a:solidFill>
              </a:rPr>
              <a:t>Sulfonamides</a:t>
            </a:r>
            <a:endParaRPr lang="en-GB" dirty="0">
              <a:solidFill>
                <a:schemeClr val="tx1"/>
              </a:solidFill>
            </a:endParaRPr>
          </a:p>
        </p:txBody>
      </p:sp>
      <p:sp>
        <p:nvSpPr>
          <p:cNvPr id="13" name="Rectangle 12"/>
          <p:cNvSpPr/>
          <p:nvPr/>
        </p:nvSpPr>
        <p:spPr>
          <a:xfrm>
            <a:off x="619388" y="4252251"/>
            <a:ext cx="11151434"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Rationale:</a:t>
            </a:r>
          </a:p>
          <a:p>
            <a:pPr lvl="0" algn="ctr"/>
            <a:r>
              <a:rPr lang="en-GB" dirty="0" smtClean="0">
                <a:solidFill>
                  <a:schemeClr val="tx1"/>
                </a:solidFill>
              </a:rPr>
              <a:t/>
            </a:r>
            <a:br>
              <a:rPr lang="en-GB" dirty="0" smtClean="0">
                <a:solidFill>
                  <a:schemeClr val="tx1"/>
                </a:solidFill>
              </a:rPr>
            </a:br>
            <a:r>
              <a:rPr lang="en-GB" sz="1600" dirty="0" err="1" smtClean="0">
                <a:solidFill>
                  <a:schemeClr val="tx1"/>
                </a:solidFill>
              </a:rPr>
              <a:t>Penicillins</a:t>
            </a:r>
            <a:r>
              <a:rPr lang="en-GB" sz="1600" dirty="0" smtClean="0">
                <a:solidFill>
                  <a:schemeClr val="tx1"/>
                </a:solidFill>
              </a:rPr>
              <a:t> (PCN) have a 1% cross allergy with first-generation </a:t>
            </a:r>
            <a:r>
              <a:rPr lang="en-GB" sz="1600" dirty="0" err="1" smtClean="0">
                <a:solidFill>
                  <a:schemeClr val="tx1"/>
                </a:solidFill>
              </a:rPr>
              <a:t>cephalosporins</a:t>
            </a:r>
            <a:r>
              <a:rPr lang="en-GB" sz="1600" dirty="0" smtClean="0">
                <a:solidFill>
                  <a:schemeClr val="tx1"/>
                </a:solidFill>
              </a:rPr>
              <a:t> and lesser rate with second generation. If a client has a known PCN allergy, then cephalosporin should be given with caution to these clients.</a:t>
            </a:r>
            <a:endParaRPr lang="en-GB" sz="1600" dirty="0">
              <a:solidFill>
                <a:schemeClr val="tx1"/>
              </a:solidFill>
            </a:endParaRPr>
          </a:p>
        </p:txBody>
      </p:sp>
    </p:spTree>
    <p:extLst>
      <p:ext uri="{BB962C8B-B14F-4D97-AF65-F5344CB8AC3E}">
        <p14:creationId xmlns:p14="http://schemas.microsoft.com/office/powerpoint/2010/main" val="419283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4" action="ppaction://hlinksldjump"/>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5"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6" action="ppaction://hlinksldjump"/>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nurse is reviewing teaching with the client and/or significant others about the concurrent use of </a:t>
            </a:r>
            <a:r>
              <a:rPr lang="en-GB" dirty="0" err="1">
                <a:solidFill>
                  <a:schemeClr val="tx1"/>
                </a:solidFill>
              </a:rPr>
              <a:t>benztropine</a:t>
            </a:r>
            <a:r>
              <a:rPr lang="en-GB" dirty="0">
                <a:solidFill>
                  <a:schemeClr val="tx1"/>
                </a:solidFill>
              </a:rPr>
              <a:t> and olanzapine to manage psychotic </a:t>
            </a:r>
            <a:r>
              <a:rPr lang="en-GB" dirty="0" err="1">
                <a:solidFill>
                  <a:schemeClr val="tx1"/>
                </a:solidFill>
              </a:rPr>
              <a:t>behavior</a:t>
            </a:r>
            <a:r>
              <a:rPr lang="en-GB" dirty="0">
                <a:solidFill>
                  <a:schemeClr val="tx1"/>
                </a:solidFill>
              </a:rPr>
              <a:t>. What information should the nurse reinforce?</a:t>
            </a:r>
          </a:p>
          <a:p>
            <a:pPr lvl="0"/>
            <a:endParaRPr lang="en-GB" dirty="0">
              <a:solidFill>
                <a:schemeClr val="tx1"/>
              </a:solidFill>
            </a:endParaRPr>
          </a:p>
          <a:p>
            <a:pPr marL="342900" lvl="0" indent="-342900">
              <a:buFont typeface="+mj-lt"/>
              <a:buAutoNum type="alphaUcPeriod"/>
            </a:pPr>
            <a:r>
              <a:rPr lang="en-GB" dirty="0">
                <a:solidFill>
                  <a:schemeClr val="tx1"/>
                </a:solidFill>
              </a:rPr>
              <a:t>The </a:t>
            </a:r>
            <a:r>
              <a:rPr lang="en-GB" dirty="0" err="1">
                <a:solidFill>
                  <a:schemeClr val="tx1"/>
                </a:solidFill>
              </a:rPr>
              <a:t>benztropine</a:t>
            </a:r>
            <a:r>
              <a:rPr lang="en-GB" dirty="0">
                <a:solidFill>
                  <a:schemeClr val="tx1"/>
                </a:solidFill>
              </a:rPr>
              <a:t> is used to control the side effects of olanzapine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err="1">
                <a:solidFill>
                  <a:schemeClr val="tx1"/>
                </a:solidFill>
              </a:rPr>
              <a:t>Benztropine</a:t>
            </a:r>
            <a:r>
              <a:rPr lang="en-GB" dirty="0">
                <a:solidFill>
                  <a:schemeClr val="tx1"/>
                </a:solidFill>
              </a:rPr>
              <a:t> will reduce the olanzapine’s side effect of urinary retention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err="1">
                <a:solidFill>
                  <a:schemeClr val="tx1"/>
                </a:solidFill>
              </a:rPr>
              <a:t>Benztropine</a:t>
            </a:r>
            <a:r>
              <a:rPr lang="en-GB" dirty="0">
                <a:solidFill>
                  <a:schemeClr val="tx1"/>
                </a:solidFill>
              </a:rPr>
              <a:t> potentiates the effect of olanzapine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combined effect of these drugs will modify psychotic </a:t>
            </a:r>
            <a:r>
              <a:rPr lang="en-GB" dirty="0" err="1">
                <a:solidFill>
                  <a:schemeClr val="tx1"/>
                </a:solidFill>
              </a:rPr>
              <a:t>behavior</a:t>
            </a:r>
            <a:r>
              <a:rPr lang="en-GB" dirty="0">
                <a:solidFill>
                  <a:schemeClr val="tx1"/>
                </a:solidFill>
              </a:rPr>
              <a:t>.</a:t>
            </a:r>
          </a:p>
        </p:txBody>
      </p:sp>
      <p:sp>
        <p:nvSpPr>
          <p:cNvPr id="13" name="Rectangle 12"/>
          <p:cNvSpPr/>
          <p:nvPr/>
        </p:nvSpPr>
        <p:spPr>
          <a:xfrm>
            <a:off x="513635" y="4471811"/>
            <a:ext cx="11240561"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err="1">
                <a:solidFill>
                  <a:schemeClr val="tx1"/>
                </a:solidFill>
              </a:rPr>
              <a:t>Benztropine</a:t>
            </a:r>
            <a:r>
              <a:rPr lang="en-GB" sz="1600" dirty="0">
                <a:solidFill>
                  <a:schemeClr val="tx1"/>
                </a:solidFill>
              </a:rPr>
              <a:t>, an anticholinergic drug, is used to control extrapyramidal symptoms associated with olanzapine use. Caution is required in the dosage of </a:t>
            </a:r>
            <a:r>
              <a:rPr lang="en-GB" sz="1600" dirty="0" err="1">
                <a:solidFill>
                  <a:schemeClr val="tx1"/>
                </a:solidFill>
              </a:rPr>
              <a:t>benztropine</a:t>
            </a:r>
            <a:r>
              <a:rPr lang="en-GB" sz="1600" dirty="0">
                <a:solidFill>
                  <a:schemeClr val="tx1"/>
                </a:solidFill>
              </a:rPr>
              <a:t> used in conjunction with olanzapine.</a:t>
            </a:r>
          </a:p>
        </p:txBody>
      </p:sp>
    </p:spTree>
    <p:extLst>
      <p:ext uri="{BB962C8B-B14F-4D97-AF65-F5344CB8AC3E}">
        <p14:creationId xmlns:p14="http://schemas.microsoft.com/office/powerpoint/2010/main" val="218262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immobile client is prescribed </a:t>
            </a:r>
            <a:r>
              <a:rPr lang="en-GB" dirty="0" err="1">
                <a:solidFill>
                  <a:schemeClr val="tx1"/>
                </a:solidFill>
              </a:rPr>
              <a:t>dalteparin</a:t>
            </a:r>
            <a:r>
              <a:rPr lang="en-GB" dirty="0">
                <a:solidFill>
                  <a:schemeClr val="tx1"/>
                </a:solidFill>
              </a:rPr>
              <a:t> subcutaneously and has been receiving the medication for 5 days. Which finding indicates that the nurse should hold the prescribed dose?</a:t>
            </a:r>
          </a:p>
          <a:p>
            <a:pPr lvl="0"/>
            <a:endParaRPr lang="en-GB" dirty="0">
              <a:solidFill>
                <a:schemeClr val="tx1"/>
              </a:solidFill>
            </a:endParaRPr>
          </a:p>
          <a:p>
            <a:pPr marL="342900" lvl="0" indent="-342900">
              <a:buFont typeface="+mj-lt"/>
              <a:buAutoNum type="alphaUcPeriod"/>
            </a:pPr>
            <a:r>
              <a:rPr lang="en-GB" dirty="0">
                <a:solidFill>
                  <a:schemeClr val="tx1"/>
                </a:solidFill>
              </a:rPr>
              <a:t>Guaiac-positive </a:t>
            </a:r>
            <a:r>
              <a:rPr lang="en-GB" dirty="0" smtClean="0">
                <a:solidFill>
                  <a:schemeClr val="tx1"/>
                </a:solidFill>
              </a:rPr>
              <a:t>stool</a:t>
            </a:r>
            <a:endParaRPr lang="en-GB" dirty="0">
              <a:solidFill>
                <a:schemeClr val="tx1"/>
              </a:solidFill>
            </a:endParaRPr>
          </a:p>
          <a:p>
            <a:pPr marL="342900" lvl="0" indent="-342900">
              <a:buFont typeface="+mj-lt"/>
              <a:buAutoNum type="alphaUcPeriod"/>
            </a:pPr>
            <a:r>
              <a:rPr lang="en-GB" dirty="0" err="1" smtClean="0">
                <a:solidFill>
                  <a:schemeClr val="tx1"/>
                </a:solidFill>
              </a:rPr>
              <a:t>Tachypnea</a:t>
            </a:r>
            <a:endParaRPr lang="en-GB" dirty="0">
              <a:solidFill>
                <a:schemeClr val="tx1"/>
              </a:solidFill>
            </a:endParaRPr>
          </a:p>
          <a:p>
            <a:pPr marL="342900" lvl="0" indent="-342900">
              <a:buFont typeface="+mj-lt"/>
              <a:buAutoNum type="alphaUcPeriod"/>
            </a:pPr>
            <a:r>
              <a:rPr lang="en-GB" dirty="0">
                <a:solidFill>
                  <a:schemeClr val="tx1"/>
                </a:solidFill>
              </a:rPr>
              <a:t>Dependent pitting </a:t>
            </a:r>
            <a:r>
              <a:rPr lang="en-GB" dirty="0" err="1" smtClean="0">
                <a:solidFill>
                  <a:schemeClr val="tx1"/>
                </a:solidFill>
              </a:rPr>
              <a:t>edema</a:t>
            </a:r>
            <a:endParaRPr lang="en-GB" dirty="0">
              <a:solidFill>
                <a:schemeClr val="tx1"/>
              </a:solidFill>
            </a:endParaRPr>
          </a:p>
          <a:p>
            <a:pPr marL="342900" lvl="0" indent="-342900">
              <a:buFont typeface="+mj-lt"/>
              <a:buAutoNum type="alphaUcPeriod"/>
            </a:pPr>
            <a:r>
              <a:rPr lang="en-GB" dirty="0">
                <a:solidFill>
                  <a:schemeClr val="tx1"/>
                </a:solidFill>
              </a:rPr>
              <a:t>Multiple small abdominal bruises</a:t>
            </a:r>
          </a:p>
        </p:txBody>
      </p:sp>
      <p:sp>
        <p:nvSpPr>
          <p:cNvPr id="13" name="Rectangle 12"/>
          <p:cNvSpPr/>
          <p:nvPr/>
        </p:nvSpPr>
        <p:spPr>
          <a:xfrm>
            <a:off x="691233" y="4446125"/>
            <a:ext cx="10996462"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err="1">
                <a:solidFill>
                  <a:schemeClr val="tx1"/>
                </a:solidFill>
              </a:rPr>
              <a:t>Dalteparin</a:t>
            </a:r>
            <a:r>
              <a:rPr lang="en-GB" sz="1600" dirty="0">
                <a:solidFill>
                  <a:schemeClr val="tx1"/>
                </a:solidFill>
              </a:rPr>
              <a:t> is a low-molecular-weight heparin (LMWH) anticoagulant used to prevent DVT in the at-risk client. If the client develops overt signs of bleeding such as guaiac-positive stool while receiving an anticoagulant, the medication should be held, and coagulation studies should be completed.</a:t>
            </a:r>
          </a:p>
        </p:txBody>
      </p:sp>
    </p:spTree>
    <p:extLst>
      <p:ext uri="{BB962C8B-B14F-4D97-AF65-F5344CB8AC3E}">
        <p14:creationId xmlns:p14="http://schemas.microsoft.com/office/powerpoint/2010/main" val="278217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dosing of heparin intravenous infusion is guided by which laboratory value?</a:t>
            </a:r>
          </a:p>
          <a:p>
            <a:pPr lvl="0"/>
            <a:endParaRPr lang="en-GB" dirty="0">
              <a:solidFill>
                <a:schemeClr val="tx1"/>
              </a:solidFill>
            </a:endParaRPr>
          </a:p>
          <a:p>
            <a:pPr marL="342900" lvl="0" indent="-342900">
              <a:buFont typeface="+mj-lt"/>
              <a:buAutoNum type="alphaUcPeriod"/>
            </a:pPr>
            <a:r>
              <a:rPr lang="en-GB" dirty="0">
                <a:solidFill>
                  <a:schemeClr val="tx1"/>
                </a:solidFill>
              </a:rPr>
              <a:t>Partial thromboplastin </a:t>
            </a:r>
            <a:r>
              <a:rPr lang="en-GB" dirty="0" smtClean="0">
                <a:solidFill>
                  <a:schemeClr val="tx1"/>
                </a:solidFill>
              </a:rPr>
              <a:t>time</a:t>
            </a:r>
            <a:endParaRPr lang="en-GB" dirty="0">
              <a:solidFill>
                <a:schemeClr val="tx1"/>
              </a:solidFill>
            </a:endParaRPr>
          </a:p>
          <a:p>
            <a:pPr marL="342900" lvl="0" indent="-342900">
              <a:buFont typeface="+mj-lt"/>
              <a:buAutoNum type="alphaUcPeriod"/>
            </a:pPr>
            <a:r>
              <a:rPr lang="en-GB" dirty="0">
                <a:solidFill>
                  <a:schemeClr val="tx1"/>
                </a:solidFill>
              </a:rPr>
              <a:t>Prothrombin </a:t>
            </a:r>
            <a:r>
              <a:rPr lang="en-GB" dirty="0" smtClean="0">
                <a:solidFill>
                  <a:schemeClr val="tx1"/>
                </a:solidFill>
              </a:rPr>
              <a:t>time</a:t>
            </a:r>
            <a:endParaRPr lang="en-GB" dirty="0">
              <a:solidFill>
                <a:schemeClr val="tx1"/>
              </a:solidFill>
            </a:endParaRPr>
          </a:p>
          <a:p>
            <a:pPr marL="342900" lvl="0" indent="-342900">
              <a:buFont typeface="+mj-lt"/>
              <a:buAutoNum type="alphaUcPeriod"/>
            </a:pPr>
            <a:r>
              <a:rPr lang="en-GB" dirty="0">
                <a:solidFill>
                  <a:schemeClr val="tx1"/>
                </a:solidFill>
              </a:rPr>
              <a:t>Fibrin split </a:t>
            </a:r>
            <a:r>
              <a:rPr lang="en-GB" dirty="0" smtClean="0">
                <a:solidFill>
                  <a:schemeClr val="tx1"/>
                </a:solidFill>
              </a:rPr>
              <a:t>products</a:t>
            </a:r>
            <a:endParaRPr lang="en-GB" dirty="0">
              <a:solidFill>
                <a:schemeClr val="tx1"/>
              </a:solidFill>
            </a:endParaRPr>
          </a:p>
          <a:p>
            <a:pPr marL="342900" lvl="0" indent="-342900">
              <a:buFont typeface="+mj-lt"/>
              <a:buAutoNum type="alphaUcPeriod"/>
            </a:pPr>
            <a:r>
              <a:rPr lang="en-GB" dirty="0">
                <a:solidFill>
                  <a:schemeClr val="tx1"/>
                </a:solidFill>
              </a:rPr>
              <a:t>Platelet count</a:t>
            </a:r>
          </a:p>
        </p:txBody>
      </p:sp>
      <p:sp>
        <p:nvSpPr>
          <p:cNvPr id="13" name="Rectangle 12"/>
          <p:cNvSpPr/>
          <p:nvPr/>
        </p:nvSpPr>
        <p:spPr>
          <a:xfrm>
            <a:off x="2426848" y="4399462"/>
            <a:ext cx="6692345"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p>
          <a:p>
            <a:pPr lvl="0"/>
            <a:endParaRPr lang="en-GB" dirty="0">
              <a:solidFill>
                <a:schemeClr val="tx1"/>
              </a:solidFill>
            </a:endParaRPr>
          </a:p>
          <a:p>
            <a:pPr lvl="0"/>
            <a:r>
              <a:rPr lang="en-GB" sz="1600" dirty="0">
                <a:solidFill>
                  <a:schemeClr val="tx1"/>
                </a:solidFill>
              </a:rPr>
              <a:t>Heparin therapy is guided by changes in the partial thromboplastin time (PTT).</a:t>
            </a:r>
          </a:p>
        </p:txBody>
      </p:sp>
    </p:spTree>
    <p:extLst>
      <p:ext uri="{BB962C8B-B14F-4D97-AF65-F5344CB8AC3E}">
        <p14:creationId xmlns:p14="http://schemas.microsoft.com/office/powerpoint/2010/main" val="91211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was diagnosed with oral thrush calls the clinic saying the medication bottle broke and all of the medication was spilled. The client is requesting a refill order. The nurse should contact the healthcare provider about a refill for which medication?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Nystatin</a:t>
            </a:r>
            <a:endParaRPr lang="en-GB" dirty="0">
              <a:solidFill>
                <a:schemeClr val="tx1"/>
              </a:solidFill>
            </a:endParaRPr>
          </a:p>
          <a:p>
            <a:pPr marL="342900" lvl="0" indent="-342900">
              <a:buFont typeface="+mj-lt"/>
              <a:buAutoNum type="alphaUcPeriod"/>
            </a:pPr>
            <a:r>
              <a:rPr lang="en-GB" dirty="0" smtClean="0">
                <a:solidFill>
                  <a:schemeClr val="tx1"/>
                </a:solidFill>
              </a:rPr>
              <a:t>Ampicillin</a:t>
            </a:r>
            <a:endParaRPr lang="en-GB" dirty="0">
              <a:solidFill>
                <a:schemeClr val="tx1"/>
              </a:solidFill>
            </a:endParaRPr>
          </a:p>
          <a:p>
            <a:pPr marL="342900" lvl="0" indent="-342900">
              <a:buFont typeface="+mj-lt"/>
              <a:buAutoNum type="alphaUcPeriod"/>
            </a:pPr>
            <a:r>
              <a:rPr lang="en-GB" dirty="0" smtClean="0">
                <a:solidFill>
                  <a:schemeClr val="tx1"/>
                </a:solidFill>
              </a:rPr>
              <a:t>Ciprofloxacin</a:t>
            </a:r>
            <a:endParaRPr lang="en-GB" dirty="0">
              <a:solidFill>
                <a:schemeClr val="tx1"/>
              </a:solidFill>
            </a:endParaRPr>
          </a:p>
          <a:p>
            <a:pPr marL="342900" lvl="0" indent="-342900">
              <a:buFont typeface="+mj-lt"/>
              <a:buAutoNum type="alphaUcPeriod"/>
            </a:pPr>
            <a:r>
              <a:rPr lang="en-GB" dirty="0">
                <a:solidFill>
                  <a:schemeClr val="tx1"/>
                </a:solidFill>
              </a:rPr>
              <a:t>Neomycin </a:t>
            </a:r>
            <a:r>
              <a:rPr lang="en-GB" dirty="0" err="1">
                <a:solidFill>
                  <a:schemeClr val="tx1"/>
                </a:solidFill>
              </a:rPr>
              <a:t>sulfate</a:t>
            </a:r>
            <a:endParaRPr lang="en-GB" dirty="0">
              <a:solidFill>
                <a:schemeClr val="tx1"/>
              </a:solidFill>
            </a:endParaRPr>
          </a:p>
        </p:txBody>
      </p:sp>
      <p:sp>
        <p:nvSpPr>
          <p:cNvPr id="13" name="Rectangle 12"/>
          <p:cNvSpPr/>
          <p:nvPr/>
        </p:nvSpPr>
        <p:spPr>
          <a:xfrm>
            <a:off x="909374" y="4542488"/>
            <a:ext cx="10550838"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smtClean="0">
                <a:solidFill>
                  <a:schemeClr val="tx1"/>
                </a:solidFill>
              </a:rPr>
              <a:t>Rationale:</a:t>
            </a:r>
          </a:p>
          <a:p>
            <a:pPr lvl="0" algn="ctr"/>
            <a:r>
              <a:rPr lang="en-GB" dirty="0">
                <a:solidFill>
                  <a:schemeClr val="tx1"/>
                </a:solidFill>
              </a:rPr>
              <a:t/>
            </a:r>
            <a:br>
              <a:rPr lang="en-GB" dirty="0">
                <a:solidFill>
                  <a:schemeClr val="tx1"/>
                </a:solidFill>
              </a:rPr>
            </a:br>
            <a:r>
              <a:rPr lang="en-GB" sz="1600" dirty="0">
                <a:solidFill>
                  <a:schemeClr val="tx1"/>
                </a:solidFill>
              </a:rPr>
              <a:t>Nystatin is an antifungal drug that is effective in treating thrush, an oral fungal infection.</a:t>
            </a:r>
          </a:p>
        </p:txBody>
      </p:sp>
    </p:spTree>
    <p:extLst>
      <p:ext uri="{BB962C8B-B14F-4D97-AF65-F5344CB8AC3E}">
        <p14:creationId xmlns:p14="http://schemas.microsoft.com/office/powerpoint/2010/main" val="252524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seizures is prescribed phenytoin. Which medication instruction should the nurse reinforce to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Brush and floss teeth daily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Maintain consistent sodium intake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sunscreen when outdoors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Return for monthly urinalysis.</a:t>
            </a:r>
          </a:p>
        </p:txBody>
      </p:sp>
      <p:sp>
        <p:nvSpPr>
          <p:cNvPr id="13" name="Rectangle 12"/>
          <p:cNvSpPr/>
          <p:nvPr/>
        </p:nvSpPr>
        <p:spPr>
          <a:xfrm>
            <a:off x="909374" y="4399462"/>
            <a:ext cx="10550838"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Brushing and flossing the teeth daily prevents gingival hyperplasia (gum disease) that is common with long-term phenytoin therapy.</a:t>
            </a:r>
          </a:p>
        </p:txBody>
      </p:sp>
    </p:spTree>
    <p:extLst>
      <p:ext uri="{BB962C8B-B14F-4D97-AF65-F5344CB8AC3E}">
        <p14:creationId xmlns:p14="http://schemas.microsoft.com/office/powerpoint/2010/main" val="120132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prescribed losartan. Which change in data indicates to the nurse that the desired effect of this medication has been achieved?</a:t>
            </a:r>
          </a:p>
          <a:p>
            <a:pPr lvl="0"/>
            <a:endParaRPr lang="en-GB" dirty="0">
              <a:solidFill>
                <a:schemeClr val="tx1"/>
              </a:solidFill>
            </a:endParaRPr>
          </a:p>
          <a:p>
            <a:pPr marL="342900" lvl="0" indent="-342900">
              <a:buFont typeface="+mj-lt"/>
              <a:buAutoNum type="alphaUcPeriod"/>
            </a:pPr>
            <a:r>
              <a:rPr lang="en-GB" dirty="0">
                <a:solidFill>
                  <a:schemeClr val="tx1"/>
                </a:solidFill>
              </a:rPr>
              <a:t>Blood pressure reduced from 160/90 to 130/80 mm Hg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Dependent </a:t>
            </a:r>
            <a:r>
              <a:rPr lang="en-GB" dirty="0" err="1">
                <a:solidFill>
                  <a:schemeClr val="tx1"/>
                </a:solidFill>
              </a:rPr>
              <a:t>edema</a:t>
            </a:r>
            <a:r>
              <a:rPr lang="en-GB" dirty="0">
                <a:solidFill>
                  <a:schemeClr val="tx1"/>
                </a:solidFill>
              </a:rPr>
              <a:t> reduced from +3 to +1</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Serum HDL increased from 35 to 55 mg/</a:t>
            </a:r>
            <a:r>
              <a:rPr lang="en-GB" dirty="0" err="1">
                <a:solidFill>
                  <a:schemeClr val="tx1"/>
                </a:solidFill>
              </a:rPr>
              <a:t>dL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Serum HDL increased from 35 to 55 mg/</a:t>
            </a:r>
            <a:r>
              <a:rPr lang="en-GB" dirty="0" err="1">
                <a:solidFill>
                  <a:schemeClr val="tx1"/>
                </a:solidFill>
              </a:rPr>
              <a:t>dL</a:t>
            </a:r>
            <a:r>
              <a:rPr lang="en-GB" dirty="0">
                <a:solidFill>
                  <a:schemeClr val="tx1"/>
                </a:solidFill>
              </a:rPr>
              <a:t> beats/min.</a:t>
            </a:r>
          </a:p>
        </p:txBody>
      </p:sp>
      <p:sp>
        <p:nvSpPr>
          <p:cNvPr id="13" name="Rectangle 12"/>
          <p:cNvSpPr/>
          <p:nvPr/>
        </p:nvSpPr>
        <p:spPr>
          <a:xfrm>
            <a:off x="1808833" y="4537962"/>
            <a:ext cx="8751920"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Losartan is prescribed for the treatment of hypertension. The desired effect is a decrease in blood pressure.</a:t>
            </a:r>
          </a:p>
        </p:txBody>
      </p:sp>
    </p:spTree>
    <p:extLst>
      <p:ext uri="{BB962C8B-B14F-4D97-AF65-F5344CB8AC3E}">
        <p14:creationId xmlns:p14="http://schemas.microsoft.com/office/powerpoint/2010/main" val="10576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client is prescribed gentamicin </a:t>
            </a:r>
            <a:r>
              <a:rPr lang="en-GB" dirty="0" err="1">
                <a:solidFill>
                  <a:schemeClr val="tx1"/>
                </a:solidFill>
              </a:rPr>
              <a:t>sulfate</a:t>
            </a:r>
            <a:r>
              <a:rPr lang="en-GB" dirty="0">
                <a:solidFill>
                  <a:schemeClr val="tx1"/>
                </a:solidFill>
              </a:rPr>
              <a:t>. Which question should the nurse ask an older client before beginning treatment?</a:t>
            </a:r>
          </a:p>
          <a:p>
            <a:pPr lvl="0"/>
            <a:endParaRPr lang="en-GB" dirty="0">
              <a:solidFill>
                <a:schemeClr val="tx1"/>
              </a:solidFill>
            </a:endParaRPr>
          </a:p>
          <a:p>
            <a:pPr marL="342900" lvl="0" indent="-342900">
              <a:buFont typeface="+mj-lt"/>
              <a:buAutoNum type="alphaUcPeriod"/>
            </a:pPr>
            <a:r>
              <a:rPr lang="en-GB" dirty="0">
                <a:solidFill>
                  <a:schemeClr val="tx1"/>
                </a:solidFill>
              </a:rPr>
              <a:t>“Are you hard of hearing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“Have you ever had cancer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“Do you have diabetes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“Did you ever have </a:t>
            </a:r>
            <a:r>
              <a:rPr lang="en-GB" dirty="0" err="1">
                <a:solidFill>
                  <a:schemeClr val="tx1"/>
                </a:solidFill>
              </a:rPr>
              <a:t>anemia</a:t>
            </a:r>
            <a:r>
              <a:rPr lang="en-GB" dirty="0">
                <a:solidFill>
                  <a:schemeClr val="tx1"/>
                </a:solidFill>
              </a:rPr>
              <a:t>?”</a:t>
            </a:r>
          </a:p>
        </p:txBody>
      </p:sp>
      <p:sp>
        <p:nvSpPr>
          <p:cNvPr id="13" name="Rectangle 12"/>
          <p:cNvSpPr/>
          <p:nvPr/>
        </p:nvSpPr>
        <p:spPr>
          <a:xfrm>
            <a:off x="595175" y="4252251"/>
            <a:ext cx="11179236"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Complications of gentamicin </a:t>
            </a:r>
            <a:r>
              <a:rPr lang="en-GB" sz="1600" dirty="0" err="1">
                <a:solidFill>
                  <a:schemeClr val="tx1"/>
                </a:solidFill>
              </a:rPr>
              <a:t>sulfate</a:t>
            </a:r>
            <a:r>
              <a:rPr lang="en-GB" sz="1600" dirty="0">
                <a:solidFill>
                  <a:schemeClr val="tx1"/>
                </a:solidFill>
              </a:rPr>
              <a:t> therapy include ototoxicity, nephrotoxicity, and neurotoxicity. Determining and monitoring the client’s hearing before initiation of this medication and as the treatment progresses is important. Peak and trough levels are usually prescribed around the second and third dose.</a:t>
            </a:r>
          </a:p>
        </p:txBody>
      </p:sp>
    </p:spTree>
    <p:extLst>
      <p:ext uri="{BB962C8B-B14F-4D97-AF65-F5344CB8AC3E}">
        <p14:creationId xmlns:p14="http://schemas.microsoft.com/office/powerpoint/2010/main" val="410867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18-month-old toddler with a 3-day history of </a:t>
            </a:r>
            <a:r>
              <a:rPr lang="en-GB" dirty="0" err="1">
                <a:solidFill>
                  <a:schemeClr val="tx1"/>
                </a:solidFill>
              </a:rPr>
              <a:t>diarrhea</a:t>
            </a:r>
            <a:r>
              <a:rPr lang="en-GB" dirty="0">
                <a:solidFill>
                  <a:schemeClr val="tx1"/>
                </a:solidFill>
              </a:rPr>
              <a:t> was administered </a:t>
            </a:r>
            <a:r>
              <a:rPr lang="en-GB" dirty="0" err="1">
                <a:solidFill>
                  <a:schemeClr val="tx1"/>
                </a:solidFill>
              </a:rPr>
              <a:t>loperamide</a:t>
            </a:r>
            <a:r>
              <a:rPr lang="en-GB" dirty="0">
                <a:solidFill>
                  <a:schemeClr val="tx1"/>
                </a:solidFill>
              </a:rPr>
              <a:t> by their parent. What intervention is most important for the nurse to implement initially?</a:t>
            </a:r>
          </a:p>
          <a:p>
            <a:pPr lvl="0"/>
            <a:endParaRPr lang="en-GB" dirty="0">
              <a:solidFill>
                <a:schemeClr val="tx1"/>
              </a:solidFill>
            </a:endParaRPr>
          </a:p>
          <a:p>
            <a:pPr marL="342900" lvl="0" indent="-342900">
              <a:buFont typeface="+mj-lt"/>
              <a:buAutoNum type="alphaUcPeriod"/>
            </a:pPr>
            <a:r>
              <a:rPr lang="en-GB" dirty="0">
                <a:solidFill>
                  <a:schemeClr val="tx1"/>
                </a:solidFill>
              </a:rPr>
              <a:t>Question </a:t>
            </a:r>
            <a:r>
              <a:rPr lang="en-GB" dirty="0" smtClean="0">
                <a:solidFill>
                  <a:schemeClr val="tx1"/>
                </a:solidFill>
              </a:rPr>
              <a:t>the </a:t>
            </a:r>
            <a:r>
              <a:rPr lang="en-GB" dirty="0">
                <a:solidFill>
                  <a:schemeClr val="tx1"/>
                </a:solidFill>
              </a:rPr>
              <a:t>parent how many wet diapers has the child had in 24 hours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parent never to give this drug to her toddler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if any other siblings have experienced </a:t>
            </a:r>
            <a:r>
              <a:rPr lang="en-GB" dirty="0" err="1">
                <a:solidFill>
                  <a:schemeClr val="tx1"/>
                </a:solidFill>
              </a:rPr>
              <a:t>diarrhea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Obtain the child’s oral and tympanic temperatures.</a:t>
            </a:r>
          </a:p>
        </p:txBody>
      </p:sp>
      <p:sp>
        <p:nvSpPr>
          <p:cNvPr id="14" name="Rectangle 13"/>
          <p:cNvSpPr/>
          <p:nvPr/>
        </p:nvSpPr>
        <p:spPr>
          <a:xfrm>
            <a:off x="501090" y="4169126"/>
            <a:ext cx="11253105"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600" dirty="0">
                <a:solidFill>
                  <a:schemeClr val="tx1"/>
                </a:solidFill>
              </a:rPr>
              <a:t>Determining the amount and when the child last voided is most important because urine output is decreased with dehydration. An 18-month-old with a 3-day history of </a:t>
            </a:r>
            <a:r>
              <a:rPr lang="en-GB" sz="1600" dirty="0" err="1">
                <a:solidFill>
                  <a:schemeClr val="tx1"/>
                </a:solidFill>
              </a:rPr>
              <a:t>diarrhea</a:t>
            </a:r>
            <a:r>
              <a:rPr lang="en-GB" sz="1600" dirty="0">
                <a:solidFill>
                  <a:schemeClr val="tx1"/>
                </a:solidFill>
              </a:rPr>
              <a:t> could be severely dehydrated. Additionally, </a:t>
            </a:r>
            <a:r>
              <a:rPr lang="en-GB" sz="1600" dirty="0" err="1">
                <a:solidFill>
                  <a:schemeClr val="tx1"/>
                </a:solidFill>
              </a:rPr>
              <a:t>loperamide</a:t>
            </a:r>
            <a:r>
              <a:rPr lang="en-GB" sz="1600" dirty="0">
                <a:solidFill>
                  <a:schemeClr val="tx1"/>
                </a:solidFill>
              </a:rPr>
              <a:t> causes an anticholinergic effect of urinary retention. Although the manufacturer states that </a:t>
            </a:r>
            <a:r>
              <a:rPr lang="en-GB" sz="1600" dirty="0" err="1">
                <a:solidFill>
                  <a:schemeClr val="tx1"/>
                </a:solidFill>
              </a:rPr>
              <a:t>loperamide</a:t>
            </a:r>
            <a:r>
              <a:rPr lang="en-GB" sz="1600" dirty="0">
                <a:solidFill>
                  <a:schemeClr val="tx1"/>
                </a:solidFill>
              </a:rPr>
              <a:t> should not be given to a child younger than the age of 2 years except under the direction of a healthcare provider, this information is not the best answer for the question being asked.</a:t>
            </a:r>
          </a:p>
        </p:txBody>
      </p:sp>
    </p:spTree>
    <p:extLst>
      <p:ext uri="{BB962C8B-B14F-4D97-AF65-F5344CB8AC3E}">
        <p14:creationId xmlns:p14="http://schemas.microsoft.com/office/powerpoint/2010/main" val="211286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 sinus infection is prescribed ampicillin sodium. The nurse should instruct the client to notify the healthcare provider immediately if which symptom occurs?</a:t>
            </a:r>
          </a:p>
          <a:p>
            <a:pPr lvl="0"/>
            <a:endParaRPr lang="en-GB" dirty="0">
              <a:solidFill>
                <a:schemeClr val="tx1"/>
              </a:solidFill>
            </a:endParaRPr>
          </a:p>
          <a:p>
            <a:pPr marL="342900" lvl="0" indent="-342900">
              <a:buFont typeface="+mj-lt"/>
              <a:buAutoNum type="alphaUcPeriod"/>
            </a:pPr>
            <a:r>
              <a:rPr lang="en-GB" dirty="0" smtClean="0">
                <a:solidFill>
                  <a:schemeClr val="tx1"/>
                </a:solidFill>
              </a:rPr>
              <a:t>Rash</a:t>
            </a:r>
            <a:endParaRPr lang="en-GB" dirty="0">
              <a:solidFill>
                <a:schemeClr val="tx1"/>
              </a:solidFill>
            </a:endParaRPr>
          </a:p>
          <a:p>
            <a:pPr marL="342900" lvl="0" indent="-342900">
              <a:buFont typeface="+mj-lt"/>
              <a:buAutoNum type="alphaUcPeriod"/>
            </a:pPr>
            <a:r>
              <a:rPr lang="en-GB" dirty="0" smtClean="0">
                <a:solidFill>
                  <a:schemeClr val="tx1"/>
                </a:solidFill>
              </a:rPr>
              <a:t>Nausea</a:t>
            </a:r>
            <a:endParaRPr lang="en-GB" dirty="0">
              <a:solidFill>
                <a:schemeClr val="tx1"/>
              </a:solidFill>
            </a:endParaRPr>
          </a:p>
          <a:p>
            <a:pPr marL="342900" lvl="0" indent="-342900">
              <a:buFont typeface="+mj-lt"/>
              <a:buAutoNum type="alphaUcPeriod"/>
            </a:pPr>
            <a:r>
              <a:rPr lang="en-GB" dirty="0" smtClean="0">
                <a:solidFill>
                  <a:schemeClr val="tx1"/>
                </a:solidFill>
              </a:rPr>
              <a:t>Headache</a:t>
            </a:r>
            <a:endParaRPr lang="en-GB" dirty="0">
              <a:solidFill>
                <a:schemeClr val="tx1"/>
              </a:solidFill>
            </a:endParaRPr>
          </a:p>
          <a:p>
            <a:pPr marL="342900" lvl="0" indent="-342900">
              <a:buFont typeface="+mj-lt"/>
              <a:buAutoNum type="alphaUcPeriod"/>
            </a:pPr>
            <a:r>
              <a:rPr lang="en-GB" dirty="0">
                <a:solidFill>
                  <a:schemeClr val="tx1"/>
                </a:solidFill>
              </a:rPr>
              <a:t>Dizziness</a:t>
            </a:r>
          </a:p>
        </p:txBody>
      </p:sp>
      <p:sp>
        <p:nvSpPr>
          <p:cNvPr id="13" name="Rectangle 12"/>
          <p:cNvSpPr/>
          <p:nvPr/>
        </p:nvSpPr>
        <p:spPr>
          <a:xfrm>
            <a:off x="656432" y="4333311"/>
            <a:ext cx="11031263"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Rash is the most common adverse side effect of all generations of penicillin, indicating an allergy to the medication, which could result in anaphylactic shock, a medical emergency.</a:t>
            </a:r>
          </a:p>
        </p:txBody>
      </p:sp>
    </p:spTree>
    <p:extLst>
      <p:ext uri="{BB962C8B-B14F-4D97-AF65-F5344CB8AC3E}">
        <p14:creationId xmlns:p14="http://schemas.microsoft.com/office/powerpoint/2010/main" val="420085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interprets the client’s PPD as a positive skin test. Which drug is considered the primary prophylaxis for a client exposed to active tuberculosis?</a:t>
            </a:r>
          </a:p>
          <a:p>
            <a:pPr lvl="0"/>
            <a:endParaRPr lang="en-GB" dirty="0">
              <a:solidFill>
                <a:schemeClr val="tx1"/>
              </a:solidFill>
            </a:endParaRPr>
          </a:p>
          <a:p>
            <a:pPr marL="342900" lvl="0" indent="-342900">
              <a:buFont typeface="+mj-lt"/>
              <a:buAutoNum type="alphaUcPeriod"/>
            </a:pPr>
            <a:r>
              <a:rPr lang="en-GB" dirty="0" smtClean="0">
                <a:solidFill>
                  <a:schemeClr val="tx1"/>
                </a:solidFill>
              </a:rPr>
              <a:t>Isoniazid</a:t>
            </a:r>
            <a:endParaRPr lang="en-GB" dirty="0">
              <a:solidFill>
                <a:schemeClr val="tx1"/>
              </a:solidFill>
            </a:endParaRPr>
          </a:p>
          <a:p>
            <a:pPr marL="342900" lvl="0" indent="-342900">
              <a:buFont typeface="+mj-lt"/>
              <a:buAutoNum type="alphaUcPeriod"/>
            </a:pPr>
            <a:r>
              <a:rPr lang="en-GB" dirty="0" err="1" smtClean="0">
                <a:solidFill>
                  <a:schemeClr val="tx1"/>
                </a:solidFill>
              </a:rPr>
              <a:t>Rifampin</a:t>
            </a:r>
            <a:endParaRPr lang="en-GB" dirty="0">
              <a:solidFill>
                <a:schemeClr val="tx1"/>
              </a:solidFill>
            </a:endParaRPr>
          </a:p>
          <a:p>
            <a:pPr marL="342900" lvl="0" indent="-342900">
              <a:buFont typeface="+mj-lt"/>
              <a:buAutoNum type="alphaUcPeriod"/>
            </a:pPr>
            <a:r>
              <a:rPr lang="en-GB" dirty="0" smtClean="0">
                <a:solidFill>
                  <a:schemeClr val="tx1"/>
                </a:solidFill>
              </a:rPr>
              <a:t>Acyclovir</a:t>
            </a:r>
            <a:endParaRPr lang="en-GB" dirty="0">
              <a:solidFill>
                <a:schemeClr val="tx1"/>
              </a:solidFill>
            </a:endParaRPr>
          </a:p>
          <a:p>
            <a:pPr marL="342900" lvl="0" indent="-342900">
              <a:buFont typeface="+mj-lt"/>
              <a:buAutoNum type="alphaUcPeriod"/>
            </a:pPr>
            <a:r>
              <a:rPr lang="en-GB" dirty="0" err="1">
                <a:solidFill>
                  <a:schemeClr val="tx1"/>
                </a:solidFill>
              </a:rPr>
              <a:t>Griseofulvin</a:t>
            </a:r>
            <a:endParaRPr lang="en-GB" dirty="0">
              <a:solidFill>
                <a:schemeClr val="tx1"/>
              </a:solidFill>
            </a:endParaRPr>
          </a:p>
        </p:txBody>
      </p:sp>
      <p:sp>
        <p:nvSpPr>
          <p:cNvPr id="13" name="Rectangle 12"/>
          <p:cNvSpPr/>
          <p:nvPr/>
        </p:nvSpPr>
        <p:spPr>
          <a:xfrm>
            <a:off x="586137" y="4208975"/>
            <a:ext cx="11101558"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endParaRPr lang="en-GB" b="1" dirty="0">
              <a:solidFill>
                <a:schemeClr val="tx1"/>
              </a:solidFill>
            </a:endParaRP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Isoniazid is highly specific for </a:t>
            </a:r>
            <a:r>
              <a:rPr lang="en-GB" sz="1600" i="1" dirty="0">
                <a:solidFill>
                  <a:schemeClr val="tx1"/>
                </a:solidFill>
              </a:rPr>
              <a:t>Mycobacterium tuberculosis</a:t>
            </a:r>
            <a:r>
              <a:rPr lang="en-GB" sz="1600" dirty="0">
                <a:solidFill>
                  <a:schemeClr val="tx1"/>
                </a:solidFill>
              </a:rPr>
              <a:t> and is the primary drug of choice for clients with positive PPD skin tests.</a:t>
            </a:r>
          </a:p>
        </p:txBody>
      </p:sp>
    </p:spTree>
    <p:extLst>
      <p:ext uri="{BB962C8B-B14F-4D97-AF65-F5344CB8AC3E}">
        <p14:creationId xmlns:p14="http://schemas.microsoft.com/office/powerpoint/2010/main" val="262838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 urinary tract infection is prescribed an ampicillin. Which nursing intervention is most important for the Registered Nurse to do first before administering the client’s medication?</a:t>
            </a:r>
          </a:p>
          <a:p>
            <a:pPr lvl="0"/>
            <a:endParaRPr lang="en-GB" dirty="0">
              <a:solidFill>
                <a:schemeClr val="tx1"/>
              </a:solidFill>
            </a:endParaRPr>
          </a:p>
          <a:p>
            <a:pPr marL="342900" lvl="0" indent="-342900">
              <a:buFont typeface="+mj-lt"/>
              <a:buAutoNum type="alphaUcPeriod"/>
            </a:pPr>
            <a:r>
              <a:rPr lang="en-GB" dirty="0">
                <a:solidFill>
                  <a:schemeClr val="tx1"/>
                </a:solidFill>
              </a:rPr>
              <a:t>Obtain a clean-catch urine </a:t>
            </a:r>
            <a:r>
              <a:rPr lang="en-GB" dirty="0" smtClean="0">
                <a:solidFill>
                  <a:schemeClr val="tx1"/>
                </a:solidFill>
              </a:rPr>
              <a:t>specimen</a:t>
            </a:r>
            <a:endParaRPr lang="en-GB" dirty="0">
              <a:solidFill>
                <a:schemeClr val="tx1"/>
              </a:solidFill>
            </a:endParaRPr>
          </a:p>
          <a:p>
            <a:pPr marL="342900" lvl="0" indent="-342900">
              <a:buFont typeface="+mj-lt"/>
              <a:buAutoNum type="alphaUcPeriod"/>
            </a:pPr>
            <a:r>
              <a:rPr lang="en-GB" dirty="0">
                <a:solidFill>
                  <a:schemeClr val="tx1"/>
                </a:solidFill>
              </a:rPr>
              <a:t>Assess the urine pH for acidity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Insert an indwelling catheter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for complaints of dysuria.</a:t>
            </a:r>
          </a:p>
        </p:txBody>
      </p:sp>
      <p:sp>
        <p:nvSpPr>
          <p:cNvPr id="13" name="Rectangle 12"/>
          <p:cNvSpPr/>
          <p:nvPr/>
        </p:nvSpPr>
        <p:spPr>
          <a:xfrm>
            <a:off x="648393" y="4452724"/>
            <a:ext cx="10989425"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A clean-catch urine specimen is used to determine the causative organism and to evaluate the effectiveness of pharmacological therapy in treating the source of the infection. The initial specimen should be obtained before beginning treatment with an anti-infective agent.</a:t>
            </a:r>
          </a:p>
        </p:txBody>
      </p:sp>
    </p:spTree>
    <p:extLst>
      <p:ext uri="{BB962C8B-B14F-4D97-AF65-F5344CB8AC3E}">
        <p14:creationId xmlns:p14="http://schemas.microsoft.com/office/powerpoint/2010/main" val="286345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prescribed chemotherapy asked the nurse, “Why is so much of my hair falling out each day?” Which response by the nurse best explains the reason for alopecia?</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“Chemotherapy affects the cells of the body that grow rapidly, both normal and malignant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“Alopecia is a common side effect you will experience during long-term steroid therapy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“Your hair will grow back completely after your course of chemotherapy is completed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chemotherapy causes permanent alterations in your hair follicles that lead to hair loss.”</a:t>
            </a:r>
          </a:p>
        </p:txBody>
      </p:sp>
      <p:sp>
        <p:nvSpPr>
          <p:cNvPr id="13" name="Rectangle 12"/>
          <p:cNvSpPr/>
          <p:nvPr/>
        </p:nvSpPr>
        <p:spPr>
          <a:xfrm>
            <a:off x="493426" y="4689700"/>
            <a:ext cx="11343898"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The common adverse effects of chemotherapy (nausea, vomiting, alopecia, bone marrow depression) are results of chemotherapy’s effect on the rapidly reproducing cells, both normal and malignant.</a:t>
            </a:r>
          </a:p>
        </p:txBody>
      </p:sp>
    </p:spTree>
    <p:extLst>
      <p:ext uri="{BB962C8B-B14F-4D97-AF65-F5344CB8AC3E}">
        <p14:creationId xmlns:p14="http://schemas.microsoft.com/office/powerpoint/2010/main" val="211922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assigned a client on digoxin therapy. Which finding is likely to predispose this client to developing digoxin toxicity?</a:t>
            </a:r>
          </a:p>
          <a:p>
            <a:pPr lvl="0"/>
            <a:endParaRPr lang="en-GB" dirty="0">
              <a:solidFill>
                <a:schemeClr val="tx1"/>
              </a:solidFill>
            </a:endParaRPr>
          </a:p>
          <a:p>
            <a:pPr marL="342900" lvl="0" indent="-342900">
              <a:buFont typeface="+mj-lt"/>
              <a:buAutoNum type="alphaUcPeriod"/>
            </a:pPr>
            <a:r>
              <a:rPr lang="en-GB" dirty="0" err="1" smtClean="0">
                <a:solidFill>
                  <a:schemeClr val="tx1"/>
                </a:solidFill>
              </a:rPr>
              <a:t>Hypokalemia</a:t>
            </a:r>
            <a:endParaRPr lang="en-GB" dirty="0">
              <a:solidFill>
                <a:schemeClr val="tx1"/>
              </a:solidFill>
            </a:endParaRPr>
          </a:p>
          <a:p>
            <a:pPr marL="342900" lvl="0" indent="-342900">
              <a:buFont typeface="+mj-lt"/>
              <a:buAutoNum type="alphaUcPeriod"/>
            </a:pPr>
            <a:r>
              <a:rPr lang="en-GB" dirty="0" smtClean="0">
                <a:solidFill>
                  <a:schemeClr val="tx1"/>
                </a:solidFill>
              </a:rPr>
              <a:t>Hyponatremia</a:t>
            </a:r>
            <a:endParaRPr lang="en-GB" dirty="0">
              <a:solidFill>
                <a:schemeClr val="tx1"/>
              </a:solidFill>
            </a:endParaRPr>
          </a:p>
          <a:p>
            <a:pPr marL="342900" lvl="0" indent="-342900">
              <a:buFont typeface="+mj-lt"/>
              <a:buAutoNum type="alphaUcPeriod"/>
            </a:pPr>
            <a:r>
              <a:rPr lang="en-GB" dirty="0" smtClean="0">
                <a:solidFill>
                  <a:schemeClr val="tx1"/>
                </a:solidFill>
              </a:rPr>
              <a:t>Hypernatremia</a:t>
            </a:r>
            <a:endParaRPr lang="en-GB" dirty="0">
              <a:solidFill>
                <a:schemeClr val="tx1"/>
              </a:solidFill>
            </a:endParaRPr>
          </a:p>
          <a:p>
            <a:pPr marL="342900" lvl="0" indent="-342900">
              <a:buFont typeface="+mj-lt"/>
              <a:buAutoNum type="alphaUcPeriod"/>
            </a:pPr>
            <a:r>
              <a:rPr lang="en-GB" dirty="0" err="1">
                <a:solidFill>
                  <a:schemeClr val="tx1"/>
                </a:solidFill>
              </a:rPr>
              <a:t>Hyperkalemia</a:t>
            </a:r>
            <a:endParaRPr lang="en-GB" dirty="0">
              <a:solidFill>
                <a:schemeClr val="tx1"/>
              </a:solidFill>
            </a:endParaRPr>
          </a:p>
        </p:txBody>
      </p:sp>
      <p:sp>
        <p:nvSpPr>
          <p:cNvPr id="13" name="Rectangle 12"/>
          <p:cNvSpPr/>
          <p:nvPr/>
        </p:nvSpPr>
        <p:spPr>
          <a:xfrm>
            <a:off x="152399" y="4252251"/>
            <a:ext cx="11817928"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endParaRPr lang="en-GB" dirty="0">
              <a:solidFill>
                <a:schemeClr val="tx1"/>
              </a:solidFill>
            </a:endParaRPr>
          </a:p>
          <a:p>
            <a:pPr lvl="0"/>
            <a:r>
              <a:rPr lang="en-GB" sz="1600" dirty="0" err="1">
                <a:solidFill>
                  <a:schemeClr val="tx1"/>
                </a:solidFill>
              </a:rPr>
              <a:t>Hypokalemia</a:t>
            </a:r>
            <a:r>
              <a:rPr lang="en-GB" sz="1600" dirty="0">
                <a:solidFill>
                  <a:schemeClr val="tx1"/>
                </a:solidFill>
              </a:rPr>
              <a:t> predisposes the client on digoxin-to-digoxin toxicity and is usually presented as abdominal pain, anorexia, nausea, vomiting, visual disturbances, bradycardia, and atrioventricular (AV) dissociation. Assessment of serum potassium levels and prompt correction of </a:t>
            </a:r>
            <a:r>
              <a:rPr lang="en-GB" sz="1600" dirty="0" err="1">
                <a:solidFill>
                  <a:schemeClr val="tx1"/>
                </a:solidFill>
              </a:rPr>
              <a:t>hypokalemia</a:t>
            </a:r>
            <a:r>
              <a:rPr lang="en-GB" sz="1600" dirty="0">
                <a:solidFill>
                  <a:schemeClr val="tx1"/>
                </a:solidFill>
              </a:rPr>
              <a:t> are important interventions for the client taking digoxin.</a:t>
            </a:r>
          </a:p>
        </p:txBody>
      </p:sp>
    </p:spTree>
    <p:extLst>
      <p:ext uri="{BB962C8B-B14F-4D97-AF65-F5344CB8AC3E}">
        <p14:creationId xmlns:p14="http://schemas.microsoft.com/office/powerpoint/2010/main" val="156034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prescribed clonidine 0.1 mg/24 hour via transdermal patch. Which client outcome would indicate the medication is effective?</a:t>
            </a:r>
          </a:p>
          <a:p>
            <a:pPr lvl="0"/>
            <a:endParaRPr lang="en-GB" dirty="0">
              <a:solidFill>
                <a:schemeClr val="tx1"/>
              </a:solidFill>
            </a:endParaRPr>
          </a:p>
          <a:p>
            <a:pPr marL="342900" lvl="0" indent="-342900">
              <a:buFont typeface="+mj-lt"/>
              <a:buAutoNum type="alphaUcPeriod"/>
            </a:pPr>
            <a:r>
              <a:rPr lang="en-GB" dirty="0">
                <a:solidFill>
                  <a:schemeClr val="tx1"/>
                </a:solidFill>
              </a:rPr>
              <a:t>Blood pressure changes from 180/120 to 140/70 mm </a:t>
            </a:r>
            <a:r>
              <a:rPr lang="en-GB" dirty="0" smtClean="0">
                <a:solidFill>
                  <a:schemeClr val="tx1"/>
                </a:solidFill>
              </a:rPr>
              <a:t>Hg</a:t>
            </a:r>
            <a:endParaRPr lang="en-GB" dirty="0">
              <a:solidFill>
                <a:schemeClr val="tx1"/>
              </a:solidFill>
            </a:endParaRPr>
          </a:p>
          <a:p>
            <a:pPr marL="342900" lvl="0" indent="-342900">
              <a:buFont typeface="+mj-lt"/>
              <a:buAutoNum type="alphaUcPeriod"/>
            </a:pPr>
            <a:r>
              <a:rPr lang="en-GB" dirty="0">
                <a:solidFill>
                  <a:schemeClr val="tx1"/>
                </a:solidFill>
              </a:rPr>
              <a:t>No complaints of recent episodes of </a:t>
            </a:r>
            <a:r>
              <a:rPr lang="en-GB" dirty="0" smtClean="0">
                <a:solidFill>
                  <a:schemeClr val="tx1"/>
                </a:solidFill>
              </a:rPr>
              <a:t>angina</a:t>
            </a:r>
            <a:endParaRPr lang="en-GB" dirty="0">
              <a:solidFill>
                <a:schemeClr val="tx1"/>
              </a:solidFill>
            </a:endParaRPr>
          </a:p>
          <a:p>
            <a:pPr marL="342900" lvl="0" indent="-342900">
              <a:buFont typeface="+mj-lt"/>
              <a:buAutoNum type="alphaUcPeriod"/>
            </a:pPr>
            <a:r>
              <a:rPr lang="en-GB" dirty="0">
                <a:solidFill>
                  <a:schemeClr val="tx1"/>
                </a:solidFill>
              </a:rPr>
              <a:t>Change in peripheral </a:t>
            </a:r>
            <a:r>
              <a:rPr lang="en-GB" dirty="0" err="1">
                <a:solidFill>
                  <a:schemeClr val="tx1"/>
                </a:solidFill>
              </a:rPr>
              <a:t>edema</a:t>
            </a:r>
            <a:r>
              <a:rPr lang="en-GB" dirty="0">
                <a:solidFill>
                  <a:schemeClr val="tx1"/>
                </a:solidFill>
              </a:rPr>
              <a:t> from +3 to +</a:t>
            </a:r>
            <a:r>
              <a:rPr lang="en-GB" dirty="0" smtClean="0">
                <a:solidFill>
                  <a:schemeClr val="tx1"/>
                </a:solidFill>
              </a:rPr>
              <a:t>1</a:t>
            </a:r>
            <a:endParaRPr lang="en-GB" dirty="0">
              <a:solidFill>
                <a:schemeClr val="tx1"/>
              </a:solidFill>
            </a:endParaRPr>
          </a:p>
          <a:p>
            <a:pPr marL="342900" lvl="0" indent="-342900">
              <a:buFont typeface="+mj-lt"/>
              <a:buAutoNum type="alphaUcPeriod"/>
            </a:pPr>
            <a:r>
              <a:rPr lang="en-GB" dirty="0">
                <a:solidFill>
                  <a:schemeClr val="tx1"/>
                </a:solidFill>
              </a:rPr>
              <a:t>No complaints of new onset of nausea or vomiting</a:t>
            </a:r>
          </a:p>
        </p:txBody>
      </p:sp>
      <p:sp>
        <p:nvSpPr>
          <p:cNvPr id="13" name="Rectangle 12"/>
          <p:cNvSpPr/>
          <p:nvPr/>
        </p:nvSpPr>
        <p:spPr>
          <a:xfrm>
            <a:off x="485173" y="4252251"/>
            <a:ext cx="11318900"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endParaRPr lang="en-GB" dirty="0">
              <a:solidFill>
                <a:schemeClr val="tx1"/>
              </a:solidFill>
            </a:endParaRPr>
          </a:p>
          <a:p>
            <a:pPr lvl="0"/>
            <a:r>
              <a:rPr lang="en-GB" sz="1600" dirty="0">
                <a:solidFill>
                  <a:schemeClr val="tx1"/>
                </a:solidFill>
              </a:rPr>
              <a:t>Clonidine acts as a centrally acting analgesic and antihypertensive agent. The decrease in the blood pressure indicates a reduction in hypertension.</a:t>
            </a:r>
          </a:p>
        </p:txBody>
      </p:sp>
    </p:spTree>
    <p:extLst>
      <p:ext uri="{BB962C8B-B14F-4D97-AF65-F5344CB8AC3E}">
        <p14:creationId xmlns:p14="http://schemas.microsoft.com/office/powerpoint/2010/main" val="277682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895023"/>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nurse is reviewing the plan of care for client who is prescribed glucocorticoid methylprednisolone to treat an exacerbation of chronic obstructive pulmonary disease (COPD). The nurse expects to see which intervention is emphasized in the plan of care?</a:t>
            </a:r>
          </a:p>
          <a:p>
            <a:pPr lvl="0"/>
            <a:endParaRPr lang="en-GB" dirty="0">
              <a:solidFill>
                <a:schemeClr val="tx1"/>
              </a:solidFill>
            </a:endParaRPr>
          </a:p>
          <a:p>
            <a:pPr marL="342900" lvl="0" indent="-342900">
              <a:buFont typeface="+mj-lt"/>
              <a:buAutoNum type="alphaUcPeriod"/>
            </a:pPr>
            <a:r>
              <a:rPr lang="en-GB" dirty="0">
                <a:solidFill>
                  <a:schemeClr val="tx1"/>
                </a:solidFill>
              </a:rPr>
              <a:t>Remind staff to wash hands before patient care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 the client’s red blood cell (RBC) counts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liquids to liquefy bronchial secretions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nasal cannula oxygen at 4 L/m.</a:t>
            </a:r>
          </a:p>
        </p:txBody>
      </p:sp>
      <p:sp>
        <p:nvSpPr>
          <p:cNvPr id="13" name="Rectangle 12"/>
          <p:cNvSpPr/>
          <p:nvPr/>
        </p:nvSpPr>
        <p:spPr>
          <a:xfrm>
            <a:off x="413823" y="4346373"/>
            <a:ext cx="11390249"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smtClean="0">
                <a:solidFill>
                  <a:schemeClr val="tx1"/>
                </a:solidFill>
              </a:rPr>
              <a:t>Rationale:</a:t>
            </a:r>
          </a:p>
          <a:p>
            <a:pPr lvl="0"/>
            <a:r>
              <a:rPr lang="en-GB" dirty="0" smtClean="0">
                <a:solidFill>
                  <a:schemeClr val="tx1"/>
                </a:solidFill>
              </a:rPr>
              <a:t/>
            </a:r>
            <a:br>
              <a:rPr lang="en-GB" dirty="0" smtClean="0">
                <a:solidFill>
                  <a:schemeClr val="tx1"/>
                </a:solidFill>
              </a:rPr>
            </a:br>
            <a:r>
              <a:rPr lang="en-GB" dirty="0" smtClean="0">
                <a:solidFill>
                  <a:schemeClr val="tx1"/>
                </a:solidFill>
              </a:rPr>
              <a:t>Corticosteroids depress the immune system, placing the client at risk for infection. The hand hygiene is emphasized due to the fact that glucocorticoids may affect the body’s ability to fight infections and is directly related to the administration of glucocorticoid methylprednisolone.</a:t>
            </a:r>
            <a:endParaRPr lang="en-GB" dirty="0">
              <a:solidFill>
                <a:schemeClr val="tx1"/>
              </a:solidFill>
            </a:endParaRPr>
          </a:p>
        </p:txBody>
      </p:sp>
    </p:spTree>
    <p:extLst>
      <p:ext uri="{BB962C8B-B14F-4D97-AF65-F5344CB8AC3E}">
        <p14:creationId xmlns:p14="http://schemas.microsoft.com/office/powerpoint/2010/main" val="309378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6-month-old infant is prescribed digoxin for the treatment of congestive heart failure. Which observation by the nurse warrants immediate intervention for signs of digoxin toxicity?</a:t>
            </a:r>
          </a:p>
          <a:p>
            <a:pPr lvl="0"/>
            <a:endParaRPr lang="en-GB" dirty="0">
              <a:solidFill>
                <a:schemeClr val="tx1"/>
              </a:solidFill>
            </a:endParaRPr>
          </a:p>
          <a:p>
            <a:pPr marL="342900" lvl="0" indent="-342900">
              <a:buFont typeface="+mj-lt"/>
              <a:buAutoNum type="alphaUcPeriod"/>
            </a:pPr>
            <a:r>
              <a:rPr lang="en-GB" dirty="0">
                <a:solidFill>
                  <a:schemeClr val="tx1"/>
                </a:solidFill>
              </a:rPr>
              <a:t>Apical heart rate of 60 </a:t>
            </a:r>
            <a:r>
              <a:rPr lang="en-GB" dirty="0" smtClean="0">
                <a:solidFill>
                  <a:schemeClr val="tx1"/>
                </a:solidFill>
              </a:rPr>
              <a:t>beats/min</a:t>
            </a:r>
            <a:endParaRPr lang="en-GB" dirty="0">
              <a:solidFill>
                <a:schemeClr val="tx1"/>
              </a:solidFill>
            </a:endParaRPr>
          </a:p>
          <a:p>
            <a:pPr marL="342900" lvl="0" indent="-342900">
              <a:buFont typeface="+mj-lt"/>
              <a:buAutoNum type="alphaUcPeriod"/>
            </a:pPr>
            <a:r>
              <a:rPr lang="en-GB" dirty="0">
                <a:solidFill>
                  <a:schemeClr val="tx1"/>
                </a:solidFill>
              </a:rPr>
              <a:t>Sweating across the </a:t>
            </a:r>
            <a:r>
              <a:rPr lang="en-GB" dirty="0" smtClean="0">
                <a:solidFill>
                  <a:schemeClr val="tx1"/>
                </a:solidFill>
              </a:rPr>
              <a:t>forehead</a:t>
            </a:r>
            <a:endParaRPr lang="en-GB" dirty="0">
              <a:solidFill>
                <a:schemeClr val="tx1"/>
              </a:solidFill>
            </a:endParaRPr>
          </a:p>
          <a:p>
            <a:pPr marL="342900" lvl="0" indent="-342900">
              <a:buFont typeface="+mj-lt"/>
              <a:buAutoNum type="alphaUcPeriod"/>
            </a:pPr>
            <a:r>
              <a:rPr lang="en-GB" dirty="0">
                <a:solidFill>
                  <a:schemeClr val="tx1"/>
                </a:solidFill>
              </a:rPr>
              <a:t>Poor sucking </a:t>
            </a:r>
            <a:r>
              <a:rPr lang="en-GB" dirty="0" smtClean="0">
                <a:solidFill>
                  <a:schemeClr val="tx1"/>
                </a:solidFill>
              </a:rPr>
              <a:t>effort</a:t>
            </a:r>
            <a:endParaRPr lang="en-GB" dirty="0">
              <a:solidFill>
                <a:schemeClr val="tx1"/>
              </a:solidFill>
            </a:endParaRPr>
          </a:p>
          <a:p>
            <a:pPr marL="342900" lvl="0" indent="-342900">
              <a:buFont typeface="+mj-lt"/>
              <a:buAutoNum type="alphaUcPeriod"/>
            </a:pPr>
            <a:r>
              <a:rPr lang="en-GB" dirty="0">
                <a:solidFill>
                  <a:schemeClr val="tx1"/>
                </a:solidFill>
              </a:rPr>
              <a:t>Respiratory rate of 30 breaths/min</a:t>
            </a:r>
          </a:p>
        </p:txBody>
      </p:sp>
      <p:sp>
        <p:nvSpPr>
          <p:cNvPr id="13" name="Rectangle 12"/>
          <p:cNvSpPr/>
          <p:nvPr/>
        </p:nvSpPr>
        <p:spPr>
          <a:xfrm>
            <a:off x="292452" y="4252251"/>
            <a:ext cx="11578123"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endParaRPr lang="en-GB" b="1" dirty="0">
              <a:solidFill>
                <a:schemeClr val="tx1"/>
              </a:solidFill>
            </a:endParaRP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A heart rate of 60 beats/min for a 6-month-old warrants immediate intervention. The normal heart rate for a 6-month-old is 80–150 beats/min when awake, and a rate of 70 beats/min while sleeping is considered to be within normal limits.</a:t>
            </a:r>
          </a:p>
        </p:txBody>
      </p:sp>
    </p:spTree>
    <p:extLst>
      <p:ext uri="{BB962C8B-B14F-4D97-AF65-F5344CB8AC3E}">
        <p14:creationId xmlns:p14="http://schemas.microsoft.com/office/powerpoint/2010/main" val="183630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nurse is getting ready to administer digoxin to a client. Which assessment finding would require the nurse to hold the medication?</a:t>
            </a:r>
          </a:p>
          <a:p>
            <a:pPr lvl="0"/>
            <a:endParaRPr lang="en-GB" dirty="0">
              <a:solidFill>
                <a:schemeClr val="tx1"/>
              </a:solidFill>
            </a:endParaRPr>
          </a:p>
          <a:p>
            <a:pPr marL="342900" lvl="0" indent="-342900">
              <a:buFont typeface="+mj-lt"/>
              <a:buAutoNum type="alphaUcPeriod"/>
            </a:pPr>
            <a:r>
              <a:rPr lang="en-GB" dirty="0">
                <a:solidFill>
                  <a:schemeClr val="tx1"/>
                </a:solidFill>
              </a:rPr>
              <a:t>Apical pulse rate of 50 </a:t>
            </a:r>
            <a:r>
              <a:rPr lang="en-GB" dirty="0" smtClean="0">
                <a:solidFill>
                  <a:schemeClr val="tx1"/>
                </a:solidFill>
              </a:rPr>
              <a:t>beats/min</a:t>
            </a:r>
            <a:endParaRPr lang="en-GB" dirty="0">
              <a:solidFill>
                <a:schemeClr val="tx1"/>
              </a:solidFill>
            </a:endParaRPr>
          </a:p>
          <a:p>
            <a:pPr marL="342900" lvl="0" indent="-342900">
              <a:buFont typeface="+mj-lt"/>
              <a:buAutoNum type="alphaUcPeriod"/>
            </a:pPr>
            <a:r>
              <a:rPr lang="en-GB" dirty="0">
                <a:solidFill>
                  <a:schemeClr val="tx1"/>
                </a:solidFill>
              </a:rPr>
              <a:t>Irregular apical pulse </a:t>
            </a:r>
            <a:r>
              <a:rPr lang="en-GB" dirty="0" smtClean="0">
                <a:solidFill>
                  <a:schemeClr val="tx1"/>
                </a:solidFill>
              </a:rPr>
              <a:t>rhythm</a:t>
            </a:r>
            <a:endParaRPr lang="en-GB" dirty="0">
              <a:solidFill>
                <a:schemeClr val="tx1"/>
              </a:solidFill>
            </a:endParaRPr>
          </a:p>
          <a:p>
            <a:pPr marL="342900" lvl="0" indent="-342900">
              <a:buFont typeface="+mj-lt"/>
              <a:buAutoNum type="alphaUcPeriod"/>
            </a:pPr>
            <a:r>
              <a:rPr lang="en-GB" dirty="0">
                <a:solidFill>
                  <a:schemeClr val="tx1"/>
                </a:solidFill>
              </a:rPr>
              <a:t>Apical pulse heard best at the pulmonic </a:t>
            </a:r>
            <a:r>
              <a:rPr lang="en-GB" dirty="0" smtClean="0">
                <a:solidFill>
                  <a:schemeClr val="tx1"/>
                </a:solidFill>
              </a:rPr>
              <a:t>site</a:t>
            </a:r>
            <a:endParaRPr lang="en-GB" dirty="0">
              <a:solidFill>
                <a:schemeClr val="tx1"/>
              </a:solidFill>
            </a:endParaRPr>
          </a:p>
          <a:p>
            <a:pPr marL="342900" lvl="0" indent="-342900">
              <a:buFont typeface="+mj-lt"/>
              <a:buAutoNum type="alphaUcPeriod"/>
            </a:pPr>
            <a:r>
              <a:rPr lang="en-GB" dirty="0">
                <a:solidFill>
                  <a:schemeClr val="tx1"/>
                </a:solidFill>
              </a:rPr>
              <a:t>Presence of a systolic heart murmur</a:t>
            </a:r>
          </a:p>
        </p:txBody>
      </p:sp>
      <p:sp>
        <p:nvSpPr>
          <p:cNvPr id="13" name="Rectangle 12"/>
          <p:cNvSpPr/>
          <p:nvPr/>
        </p:nvSpPr>
        <p:spPr>
          <a:xfrm>
            <a:off x="275828" y="4252251"/>
            <a:ext cx="11611372"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Digoxin slows the contractions of the heart. Bradycardia is a late sign of toxicity. Therefore, the nurse must always assess the apical pulse for 1 minute to determine that the rate is 60 beats/min or greater. If the apical pulse is less than 60 beats/min, the nurse should not administer the medication and notify the healthcare provider.</a:t>
            </a:r>
          </a:p>
        </p:txBody>
      </p:sp>
    </p:spTree>
    <p:extLst>
      <p:ext uri="{BB962C8B-B14F-4D97-AF65-F5344CB8AC3E}">
        <p14:creationId xmlns:p14="http://schemas.microsoft.com/office/powerpoint/2010/main" val="393413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receiving the antibiotic vancomycin is prescribed to have a peak and trough level done with the next dose. What time should the nurse obtain the blood specimen for the trough level?</a:t>
            </a:r>
          </a:p>
          <a:p>
            <a:pPr lvl="0"/>
            <a:endParaRPr lang="en-GB" dirty="0">
              <a:solidFill>
                <a:schemeClr val="tx1"/>
              </a:solidFill>
            </a:endParaRPr>
          </a:p>
          <a:p>
            <a:pPr marL="342900" lvl="0" indent="-342900">
              <a:buFont typeface="+mj-lt"/>
              <a:buAutoNum type="alphaUcPeriod"/>
            </a:pPr>
            <a:r>
              <a:rPr lang="en-GB" dirty="0">
                <a:solidFill>
                  <a:schemeClr val="tx1"/>
                </a:solidFill>
              </a:rPr>
              <a:t>Immediately before the next antibiotic dose is </a:t>
            </a:r>
            <a:r>
              <a:rPr lang="en-GB" dirty="0" smtClean="0">
                <a:solidFill>
                  <a:schemeClr val="tx1"/>
                </a:solidFill>
              </a:rPr>
              <a:t>given</a:t>
            </a:r>
            <a:endParaRPr lang="en-GB" dirty="0">
              <a:solidFill>
                <a:schemeClr val="tx1"/>
              </a:solidFill>
            </a:endParaRPr>
          </a:p>
          <a:p>
            <a:pPr marL="342900" lvl="0" indent="-342900">
              <a:buFont typeface="+mj-lt"/>
              <a:buAutoNum type="alphaUcPeriod"/>
            </a:pPr>
            <a:r>
              <a:rPr lang="en-GB" dirty="0">
                <a:solidFill>
                  <a:schemeClr val="tx1"/>
                </a:solidFill>
              </a:rPr>
              <a:t>60 minutes after the antibiotic dose is </a:t>
            </a:r>
            <a:r>
              <a:rPr lang="en-GB" dirty="0" smtClean="0">
                <a:solidFill>
                  <a:schemeClr val="tx1"/>
                </a:solidFill>
              </a:rPr>
              <a:t>administered</a:t>
            </a:r>
            <a:endParaRPr lang="en-GB" dirty="0">
              <a:solidFill>
                <a:schemeClr val="tx1"/>
              </a:solidFill>
            </a:endParaRPr>
          </a:p>
          <a:p>
            <a:pPr marL="342900" lvl="0" indent="-342900">
              <a:buFont typeface="+mj-lt"/>
              <a:buAutoNum type="alphaUcPeriod"/>
            </a:pPr>
            <a:r>
              <a:rPr lang="en-GB" dirty="0">
                <a:solidFill>
                  <a:schemeClr val="tx1"/>
                </a:solidFill>
              </a:rPr>
              <a:t>When the next blood glucose level is to be </a:t>
            </a:r>
            <a:r>
              <a:rPr lang="en-GB" dirty="0" smtClean="0">
                <a:solidFill>
                  <a:schemeClr val="tx1"/>
                </a:solidFill>
              </a:rPr>
              <a:t>checked</a:t>
            </a:r>
            <a:endParaRPr lang="en-GB" dirty="0">
              <a:solidFill>
                <a:schemeClr val="tx1"/>
              </a:solidFill>
            </a:endParaRPr>
          </a:p>
          <a:p>
            <a:pPr marL="342900" lvl="0" indent="-342900">
              <a:buFont typeface="+mj-lt"/>
              <a:buAutoNum type="alphaUcPeriod"/>
            </a:pPr>
            <a:r>
              <a:rPr lang="en-GB" dirty="0">
                <a:solidFill>
                  <a:schemeClr val="tx1"/>
                </a:solidFill>
              </a:rPr>
              <a:t>30 minutes before the next antibiotic dose is given</a:t>
            </a:r>
          </a:p>
        </p:txBody>
      </p:sp>
      <p:sp>
        <p:nvSpPr>
          <p:cNvPr id="13" name="Rectangle 12"/>
          <p:cNvSpPr/>
          <p:nvPr/>
        </p:nvSpPr>
        <p:spPr>
          <a:xfrm>
            <a:off x="447133" y="4476478"/>
            <a:ext cx="11340314"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600" dirty="0">
                <a:solidFill>
                  <a:schemeClr val="tx1"/>
                </a:solidFill>
              </a:rPr>
              <a:t>Trough levels are drawn when the blood level is at its lowest, which is typically just before the next dose is given. The nurse needs to wait for the lab results of the trough level from the lab before administering the scheduled antibiotic. If the trough level is above the recommended levels, the medication needs to be held and the healthcare provider needs to be notified.</a:t>
            </a:r>
          </a:p>
        </p:txBody>
      </p:sp>
    </p:spTree>
    <p:extLst>
      <p:ext uri="{BB962C8B-B14F-4D97-AF65-F5344CB8AC3E}">
        <p14:creationId xmlns:p14="http://schemas.microsoft.com/office/powerpoint/2010/main" val="184823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child is admitted to the emergency department for accidental ingestion of a poison. The nurse  should know that inducing vomiting is recommended for which child?</a:t>
            </a:r>
          </a:p>
          <a:p>
            <a:pPr lvl="0"/>
            <a:endParaRPr lang="en-GB" dirty="0">
              <a:solidFill>
                <a:schemeClr val="tx1"/>
              </a:solidFill>
            </a:endParaRPr>
          </a:p>
          <a:p>
            <a:pPr marL="342900" lvl="0" indent="-342900">
              <a:buFont typeface="+mj-lt"/>
              <a:buAutoNum type="alphaUcPeriod"/>
            </a:pPr>
            <a:r>
              <a:rPr lang="en-GB" dirty="0">
                <a:solidFill>
                  <a:schemeClr val="tx1"/>
                </a:solidFill>
              </a:rPr>
              <a:t>A 16-month-old who drank 2 ounces of acetaminophen </a:t>
            </a:r>
            <a:r>
              <a:rPr lang="en-GB" dirty="0" smtClean="0">
                <a:solidFill>
                  <a:schemeClr val="tx1"/>
                </a:solidFill>
              </a:rPr>
              <a:t>elixir</a:t>
            </a:r>
            <a:endParaRPr lang="en-GB" dirty="0">
              <a:solidFill>
                <a:schemeClr val="tx1"/>
              </a:solidFill>
            </a:endParaRPr>
          </a:p>
          <a:p>
            <a:pPr marL="342900" lvl="0" indent="-342900">
              <a:buFont typeface="+mj-lt"/>
              <a:buAutoNum type="alphaUcPeriod"/>
            </a:pPr>
            <a:r>
              <a:rPr lang="en-GB" dirty="0">
                <a:solidFill>
                  <a:schemeClr val="tx1"/>
                </a:solidFill>
              </a:rPr>
              <a:t>An 8-month-old who ate four to six ibuprofen </a:t>
            </a:r>
            <a:r>
              <a:rPr lang="en-GB" dirty="0" smtClean="0">
                <a:solidFill>
                  <a:schemeClr val="tx1"/>
                </a:solidFill>
              </a:rPr>
              <a:t>tablets</a:t>
            </a:r>
            <a:endParaRPr lang="en-GB" dirty="0">
              <a:solidFill>
                <a:schemeClr val="tx1"/>
              </a:solidFill>
            </a:endParaRPr>
          </a:p>
          <a:p>
            <a:pPr marL="342900" lvl="0" indent="-342900">
              <a:buFont typeface="+mj-lt"/>
              <a:buAutoNum type="alphaUcPeriod"/>
            </a:pPr>
            <a:r>
              <a:rPr lang="en-GB" dirty="0">
                <a:solidFill>
                  <a:schemeClr val="tx1"/>
                </a:solidFill>
              </a:rPr>
              <a:t>A 3-year-old who drank an unknown amount of charcoal lighter </a:t>
            </a:r>
            <a:r>
              <a:rPr lang="en-GB" dirty="0" smtClean="0">
                <a:solidFill>
                  <a:schemeClr val="tx1"/>
                </a:solidFill>
              </a:rPr>
              <a:t>fluid</a:t>
            </a:r>
            <a:endParaRPr lang="en-GB" dirty="0">
              <a:solidFill>
                <a:schemeClr val="tx1"/>
              </a:solidFill>
            </a:endParaRPr>
          </a:p>
          <a:p>
            <a:pPr marL="342900" lvl="0" indent="-342900">
              <a:buFont typeface="+mj-lt"/>
              <a:buAutoNum type="alphaUcPeriod"/>
            </a:pPr>
            <a:r>
              <a:rPr lang="en-GB" dirty="0">
                <a:solidFill>
                  <a:schemeClr val="tx1"/>
                </a:solidFill>
              </a:rPr>
              <a:t>A 2-year-old who ate a handful of automatic dishwasher detergent</a:t>
            </a:r>
          </a:p>
        </p:txBody>
      </p:sp>
      <p:sp>
        <p:nvSpPr>
          <p:cNvPr id="13" name="Rectangle 12"/>
          <p:cNvSpPr/>
          <p:nvPr/>
        </p:nvSpPr>
        <p:spPr>
          <a:xfrm>
            <a:off x="482139" y="4260963"/>
            <a:ext cx="11355186"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Emesis should be induced for the child who drank the large dose of acetaminophen elixir because this medication is hepatotoxic. Vomiting is contraindicated for children younger than 1 year of age. Inducing vomiting of corrosives such as dishwasher detergents and lighter fluid is contraindicated.</a:t>
            </a:r>
          </a:p>
        </p:txBody>
      </p:sp>
    </p:spTree>
    <p:extLst>
      <p:ext uri="{BB962C8B-B14F-4D97-AF65-F5344CB8AC3E}">
        <p14:creationId xmlns:p14="http://schemas.microsoft.com/office/powerpoint/2010/main" val="243208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97574"/>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114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prescribed glipizide asked why they had to take their insulin orally. How should the practical nurse respond?</a:t>
            </a:r>
          </a:p>
          <a:p>
            <a:pPr lvl="0"/>
            <a:endParaRPr lang="en-GB" dirty="0">
              <a:solidFill>
                <a:schemeClr val="tx1"/>
              </a:solidFill>
            </a:endParaRPr>
          </a:p>
          <a:p>
            <a:pPr marL="342900" lvl="0" indent="-342900">
              <a:buFont typeface="+mj-lt"/>
              <a:buAutoNum type="alphaUcPeriod"/>
            </a:pPr>
            <a:r>
              <a:rPr lang="en-GB" dirty="0">
                <a:solidFill>
                  <a:schemeClr val="tx1"/>
                </a:solidFill>
              </a:rPr>
              <a:t>“Glipizide is not an oral </a:t>
            </a:r>
            <a:r>
              <a:rPr lang="en-GB" dirty="0" smtClean="0">
                <a:solidFill>
                  <a:schemeClr val="tx1"/>
                </a:solidFill>
              </a:rPr>
              <a:t>form </a:t>
            </a:r>
            <a:r>
              <a:rPr lang="en-GB" dirty="0">
                <a:solidFill>
                  <a:schemeClr val="tx1"/>
                </a:solidFill>
              </a:rPr>
              <a:t>of insulin and can be used only when some beta cell function is present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“Glipizide is an oral form of insulin and has the same actions and properties as intermediate insulin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“Glipizide is an oral form of insulin and is distributed, metabolized, and excreted in the same manner as insulin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“Glipizide is not an oral form of insulin, but it is effective for those who are resistant to injectable insulins.”</a:t>
            </a:r>
          </a:p>
        </p:txBody>
      </p:sp>
      <p:sp>
        <p:nvSpPr>
          <p:cNvPr id="13" name="Rectangle 12"/>
          <p:cNvSpPr/>
          <p:nvPr/>
        </p:nvSpPr>
        <p:spPr>
          <a:xfrm>
            <a:off x="532015" y="5243872"/>
            <a:ext cx="11238807" cy="61555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  Rationale:</a:t>
            </a:r>
            <a:r>
              <a:rPr lang="en-GB" dirty="0">
                <a:solidFill>
                  <a:schemeClr val="tx1"/>
                </a:solidFill>
              </a:rPr>
              <a:t/>
            </a:r>
            <a:br>
              <a:rPr lang="en-GB" dirty="0">
                <a:solidFill>
                  <a:schemeClr val="tx1"/>
                </a:solidFill>
              </a:rPr>
            </a:br>
            <a:r>
              <a:rPr lang="en-GB" sz="1600" b="1" dirty="0">
                <a:solidFill>
                  <a:schemeClr val="tx1"/>
                </a:solidFill>
              </a:rPr>
              <a:t>Glipizide is an oral </a:t>
            </a:r>
            <a:r>
              <a:rPr lang="en-GB" sz="1600" b="1" dirty="0" err="1">
                <a:solidFill>
                  <a:schemeClr val="tx1"/>
                </a:solidFill>
              </a:rPr>
              <a:t>hypoglycemic</a:t>
            </a:r>
            <a:r>
              <a:rPr lang="en-GB" sz="1600" b="1" dirty="0">
                <a:solidFill>
                  <a:schemeClr val="tx1"/>
                </a:solidFill>
              </a:rPr>
              <a:t> agent that enhances pancreatic production of insulin when some beta cell function is present.</a:t>
            </a:r>
            <a:endParaRPr lang="en-GB" sz="1600" dirty="0">
              <a:solidFill>
                <a:schemeClr val="tx1"/>
              </a:solidFill>
            </a:endParaRPr>
          </a:p>
        </p:txBody>
      </p:sp>
    </p:spTree>
    <p:extLst>
      <p:ext uri="{BB962C8B-B14F-4D97-AF65-F5344CB8AC3E}">
        <p14:creationId xmlns:p14="http://schemas.microsoft.com/office/powerpoint/2010/main" val="133123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administered 15 units of NPH insulin subcutaneously to a client before they consumed their breakfast at 7:30 AM. At what time is the client at an increased risk for a </a:t>
            </a:r>
            <a:r>
              <a:rPr lang="en-GB" dirty="0" err="1">
                <a:solidFill>
                  <a:schemeClr val="tx1"/>
                </a:solidFill>
              </a:rPr>
              <a:t>hypoglycemic</a:t>
            </a:r>
            <a:r>
              <a:rPr lang="en-GB" dirty="0">
                <a:solidFill>
                  <a:schemeClr val="tx1"/>
                </a:solidFill>
              </a:rPr>
              <a:t> reaction?</a:t>
            </a:r>
          </a:p>
          <a:p>
            <a:pPr lvl="0"/>
            <a:endParaRPr lang="en-GB" dirty="0">
              <a:solidFill>
                <a:schemeClr val="tx1"/>
              </a:solidFill>
            </a:endParaRPr>
          </a:p>
          <a:p>
            <a:pPr marL="342900" lvl="0" indent="-342900">
              <a:buFont typeface="+mj-lt"/>
              <a:buAutoNum type="alphaUcPeriod"/>
            </a:pPr>
            <a:r>
              <a:rPr lang="en-GB" dirty="0">
                <a:solidFill>
                  <a:schemeClr val="tx1"/>
                </a:solidFill>
              </a:rPr>
              <a:t>3:30–7:30 </a:t>
            </a:r>
            <a:r>
              <a:rPr lang="en-GB" dirty="0" smtClean="0">
                <a:solidFill>
                  <a:schemeClr val="tx1"/>
                </a:solidFill>
              </a:rPr>
              <a:t>PM</a:t>
            </a:r>
            <a:endParaRPr lang="en-GB" dirty="0">
              <a:solidFill>
                <a:schemeClr val="tx1"/>
              </a:solidFill>
            </a:endParaRPr>
          </a:p>
          <a:p>
            <a:pPr marL="342900" lvl="0" indent="-342900">
              <a:buFont typeface="+mj-lt"/>
              <a:buAutoNum type="alphaUcPeriod"/>
            </a:pPr>
            <a:r>
              <a:rPr lang="en-GB" dirty="0">
                <a:solidFill>
                  <a:schemeClr val="tx1"/>
                </a:solidFill>
              </a:rPr>
              <a:t>8:30–11:30 </a:t>
            </a:r>
            <a:r>
              <a:rPr lang="en-GB" dirty="0" smtClean="0">
                <a:solidFill>
                  <a:schemeClr val="tx1"/>
                </a:solidFill>
              </a:rPr>
              <a:t>AM</a:t>
            </a:r>
            <a:endParaRPr lang="en-GB" dirty="0">
              <a:solidFill>
                <a:schemeClr val="tx1"/>
              </a:solidFill>
            </a:endParaRPr>
          </a:p>
          <a:p>
            <a:pPr marL="342900" lvl="0" indent="-342900">
              <a:buFont typeface="+mj-lt"/>
              <a:buAutoNum type="alphaUcPeriod"/>
            </a:pPr>
            <a:r>
              <a:rPr lang="en-GB" dirty="0">
                <a:solidFill>
                  <a:schemeClr val="tx1"/>
                </a:solidFill>
              </a:rPr>
              <a:t>9:30 PM to </a:t>
            </a:r>
            <a:r>
              <a:rPr lang="en-GB" dirty="0" smtClean="0">
                <a:solidFill>
                  <a:schemeClr val="tx1"/>
                </a:solidFill>
              </a:rPr>
              <a:t>midnight</a:t>
            </a:r>
            <a:endParaRPr lang="en-GB" dirty="0">
              <a:solidFill>
                <a:schemeClr val="tx1"/>
              </a:solidFill>
            </a:endParaRPr>
          </a:p>
          <a:p>
            <a:pPr marL="342900" lvl="0" indent="-342900">
              <a:buFont typeface="+mj-lt"/>
              <a:buAutoNum type="alphaUcPeriod"/>
            </a:pPr>
            <a:r>
              <a:rPr lang="en-GB" dirty="0">
                <a:solidFill>
                  <a:schemeClr val="tx1"/>
                </a:solidFill>
              </a:rPr>
              <a:t>1:00–5:00 AM</a:t>
            </a:r>
          </a:p>
        </p:txBody>
      </p:sp>
      <p:sp>
        <p:nvSpPr>
          <p:cNvPr id="13" name="Rectangle 12"/>
          <p:cNvSpPr/>
          <p:nvPr/>
        </p:nvSpPr>
        <p:spPr>
          <a:xfrm>
            <a:off x="503009" y="4529250"/>
            <a:ext cx="11350939"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600" dirty="0">
                <a:solidFill>
                  <a:schemeClr val="tx1"/>
                </a:solidFill>
              </a:rPr>
              <a:t>NPH, an intermediate acting insulin, peaks approximately 8–12 hours after subcutaneous injection. The most likely time for this client to experience a </a:t>
            </a:r>
            <a:r>
              <a:rPr lang="en-GB" sz="1600" dirty="0" err="1">
                <a:solidFill>
                  <a:schemeClr val="tx1"/>
                </a:solidFill>
              </a:rPr>
              <a:t>hypoglycemic</a:t>
            </a:r>
            <a:r>
              <a:rPr lang="en-GB" sz="1600" dirty="0">
                <a:solidFill>
                  <a:schemeClr val="tx1"/>
                </a:solidFill>
              </a:rPr>
              <a:t> reaction is between 3:30 and 7:30 PM.</a:t>
            </a:r>
          </a:p>
        </p:txBody>
      </p:sp>
    </p:spTree>
    <p:extLst>
      <p:ext uri="{BB962C8B-B14F-4D97-AF65-F5344CB8AC3E}">
        <p14:creationId xmlns:p14="http://schemas.microsoft.com/office/powerpoint/2010/main" val="133610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status post hip replacement 24 hours ago has been prescribed enoxaparin 30 mg IVP bid × 4 doses. Which intervention is most important for the nurse to implement?</a:t>
            </a:r>
          </a:p>
          <a:p>
            <a:pPr lvl="0"/>
            <a:endParaRPr lang="en-GB" dirty="0">
              <a:solidFill>
                <a:schemeClr val="tx1"/>
              </a:solidFill>
            </a:endParaRPr>
          </a:p>
          <a:p>
            <a:pPr marL="342900" lvl="0" indent="-342900">
              <a:buFont typeface="+mj-lt"/>
              <a:buAutoNum type="alphaUcPeriod"/>
            </a:pPr>
            <a:r>
              <a:rPr lang="en-GB" dirty="0">
                <a:solidFill>
                  <a:schemeClr val="tx1"/>
                </a:solidFill>
              </a:rPr>
              <a:t>Clarify the prescription with the RN and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client’s IV site for signs of inflammation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Evaluate the client’s degree of mobility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regarding medication side effects.</a:t>
            </a:r>
          </a:p>
        </p:txBody>
      </p:sp>
      <p:sp>
        <p:nvSpPr>
          <p:cNvPr id="13" name="Rectangle 12"/>
          <p:cNvSpPr/>
          <p:nvPr/>
        </p:nvSpPr>
        <p:spPr>
          <a:xfrm>
            <a:off x="419882" y="4194812"/>
            <a:ext cx="11367565"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Enoxaparin is a low-molecular-weight heparin that can only be administered subcutaneously, so the nurse should call the healthcare provider to clarify the route of administration.</a:t>
            </a:r>
          </a:p>
        </p:txBody>
      </p:sp>
    </p:spTree>
    <p:extLst>
      <p:ext uri="{BB962C8B-B14F-4D97-AF65-F5344CB8AC3E}">
        <p14:creationId xmlns:p14="http://schemas.microsoft.com/office/powerpoint/2010/main" val="77335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in the immediate postoperative period is prescribed morphine via a patient-controlled analgesia (PCA) pump. Which finding should the nurse consider the highest priority in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The rate and depth of the client’s </a:t>
            </a:r>
            <a:r>
              <a:rPr lang="en-GB" dirty="0" smtClean="0">
                <a:solidFill>
                  <a:schemeClr val="tx1"/>
                </a:solidFill>
              </a:rPr>
              <a:t>respirations</a:t>
            </a:r>
            <a:endParaRPr lang="en-GB" dirty="0">
              <a:solidFill>
                <a:schemeClr val="tx1"/>
              </a:solidFill>
            </a:endParaRPr>
          </a:p>
          <a:p>
            <a:pPr marL="342900" lvl="0" indent="-342900">
              <a:buFont typeface="+mj-lt"/>
              <a:buAutoNum type="alphaUcPeriod"/>
            </a:pPr>
            <a:r>
              <a:rPr lang="en-GB" dirty="0">
                <a:solidFill>
                  <a:schemeClr val="tx1"/>
                </a:solidFill>
              </a:rPr>
              <a:t>The expiration date of the PCA </a:t>
            </a:r>
            <a:r>
              <a:rPr lang="en-GB" dirty="0" smtClean="0">
                <a:solidFill>
                  <a:schemeClr val="tx1"/>
                </a:solidFill>
              </a:rPr>
              <a:t>morphine</a:t>
            </a:r>
            <a:endParaRPr lang="en-GB" dirty="0">
              <a:solidFill>
                <a:schemeClr val="tx1"/>
              </a:solidFill>
            </a:endParaRPr>
          </a:p>
          <a:p>
            <a:pPr marL="342900" lvl="0" indent="-342900">
              <a:buFont typeface="+mj-lt"/>
              <a:buAutoNum type="alphaUcPeriod"/>
            </a:pPr>
            <a:r>
              <a:rPr lang="en-GB" dirty="0">
                <a:solidFill>
                  <a:schemeClr val="tx1"/>
                </a:solidFill>
              </a:rPr>
              <a:t>The type of </a:t>
            </a:r>
            <a:r>
              <a:rPr lang="en-GB" dirty="0" err="1">
                <a:solidFill>
                  <a:schemeClr val="tx1"/>
                </a:solidFill>
              </a:rPr>
              <a:t>anesthesia</a:t>
            </a:r>
            <a:r>
              <a:rPr lang="en-GB" dirty="0">
                <a:solidFill>
                  <a:schemeClr val="tx1"/>
                </a:solidFill>
              </a:rPr>
              <a:t> used during the </a:t>
            </a:r>
            <a:r>
              <a:rPr lang="en-GB" dirty="0" smtClean="0">
                <a:solidFill>
                  <a:schemeClr val="tx1"/>
                </a:solidFill>
              </a:rPr>
              <a:t>surgery</a:t>
            </a:r>
            <a:endParaRPr lang="en-GB" dirty="0">
              <a:solidFill>
                <a:schemeClr val="tx1"/>
              </a:solidFill>
            </a:endParaRPr>
          </a:p>
          <a:p>
            <a:pPr marL="342900" lvl="0" indent="-342900">
              <a:buFont typeface="+mj-lt"/>
              <a:buAutoNum type="alphaUcPeriod"/>
            </a:pPr>
            <a:r>
              <a:rPr lang="en-GB" dirty="0">
                <a:solidFill>
                  <a:schemeClr val="tx1"/>
                </a:solidFill>
              </a:rPr>
              <a:t>The client’s signs of disorientation</a:t>
            </a:r>
          </a:p>
        </p:txBody>
      </p:sp>
      <p:sp>
        <p:nvSpPr>
          <p:cNvPr id="13" name="Rectangle 12"/>
          <p:cNvSpPr/>
          <p:nvPr/>
        </p:nvSpPr>
        <p:spPr>
          <a:xfrm>
            <a:off x="448890" y="4477651"/>
            <a:ext cx="11305309"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A life-threatening side effect of intravenous administration of morphine </a:t>
            </a:r>
            <a:r>
              <a:rPr lang="en-GB" sz="1600" dirty="0" err="1">
                <a:solidFill>
                  <a:schemeClr val="tx1"/>
                </a:solidFill>
              </a:rPr>
              <a:t>sulfate</a:t>
            </a:r>
            <a:r>
              <a:rPr lang="en-GB" sz="1600" dirty="0">
                <a:solidFill>
                  <a:schemeClr val="tx1"/>
                </a:solidFill>
              </a:rPr>
              <a:t>, an opiate narcotic, is respiratory depression. If the client is going in to respiratory depression, the PCA pump should be stopped and the healthcare provider should be notified ASAP if the client’s respiratory rate falls below 10 breaths/min.</a:t>
            </a:r>
          </a:p>
        </p:txBody>
      </p:sp>
    </p:spTree>
    <p:extLst>
      <p:ext uri="{BB962C8B-B14F-4D97-AF65-F5344CB8AC3E}">
        <p14:creationId xmlns:p14="http://schemas.microsoft.com/office/powerpoint/2010/main" val="247874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angina has been prescribed nitrate </a:t>
            </a:r>
            <a:r>
              <a:rPr lang="en-GB" dirty="0" err="1">
                <a:solidFill>
                  <a:schemeClr val="tx1"/>
                </a:solidFill>
              </a:rPr>
              <a:t>isosorbide</a:t>
            </a:r>
            <a:r>
              <a:rPr lang="en-GB" dirty="0">
                <a:solidFill>
                  <a:schemeClr val="tx1"/>
                </a:solidFill>
              </a:rPr>
              <a:t> </a:t>
            </a:r>
            <a:r>
              <a:rPr lang="en-GB" dirty="0" err="1">
                <a:solidFill>
                  <a:schemeClr val="tx1"/>
                </a:solidFill>
              </a:rPr>
              <a:t>dinitrate</a:t>
            </a:r>
            <a:r>
              <a:rPr lang="en-GB" dirty="0">
                <a:solidFill>
                  <a:schemeClr val="tx1"/>
                </a:solidFill>
              </a:rPr>
              <a:t>. Which instruction should the nurse reinforce in this client’s teaching?</a:t>
            </a:r>
          </a:p>
          <a:p>
            <a:pPr lvl="0"/>
            <a:endParaRPr lang="en-GB" dirty="0">
              <a:solidFill>
                <a:schemeClr val="tx1"/>
              </a:solidFill>
            </a:endParaRPr>
          </a:p>
          <a:p>
            <a:pPr marL="342900" lvl="0" indent="-342900">
              <a:buFont typeface="+mj-lt"/>
              <a:buAutoNum type="alphaUcPeriod"/>
            </a:pPr>
            <a:r>
              <a:rPr lang="en-GB" dirty="0">
                <a:solidFill>
                  <a:schemeClr val="tx1"/>
                </a:solidFill>
              </a:rPr>
              <a:t>“Do not get up quickly. Always rise slowly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“Quit taking the medication if dizziness occurs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the medication with food only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“Increase your intake of potassium-rich foods.”</a:t>
            </a:r>
          </a:p>
        </p:txBody>
      </p:sp>
      <p:sp>
        <p:nvSpPr>
          <p:cNvPr id="13" name="Rectangle 12"/>
          <p:cNvSpPr/>
          <p:nvPr/>
        </p:nvSpPr>
        <p:spPr>
          <a:xfrm>
            <a:off x="441851" y="4252251"/>
            <a:ext cx="11362222" cy="144655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An anticipated side effect of nitrates is orthostatic hypotension. The nurse should instruct the client to rise slowly when rising from a sitting or lying down position in order to prevent orthostatic hypotension</a:t>
            </a:r>
            <a:r>
              <a:rPr lang="en-GB" b="1"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49354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asthma is prescribed methylprednisolone 40 mg IV daily. Which laboratory test results should the nurse closely monitor for increased values?</a:t>
            </a:r>
          </a:p>
          <a:p>
            <a:pPr lvl="0"/>
            <a:endParaRPr lang="en-GB" dirty="0">
              <a:solidFill>
                <a:schemeClr val="tx1"/>
              </a:solidFill>
            </a:endParaRPr>
          </a:p>
          <a:p>
            <a:pPr marL="342900" lvl="0" indent="-342900">
              <a:buFont typeface="+mj-lt"/>
              <a:buAutoNum type="alphaUcPeriod"/>
            </a:pPr>
            <a:r>
              <a:rPr lang="en-GB" dirty="0">
                <a:solidFill>
                  <a:schemeClr val="tx1"/>
                </a:solidFill>
              </a:rPr>
              <a:t>Serum </a:t>
            </a:r>
            <a:r>
              <a:rPr lang="en-GB" dirty="0" smtClean="0">
                <a:solidFill>
                  <a:schemeClr val="tx1"/>
                </a:solidFill>
              </a:rPr>
              <a:t>glucose</a:t>
            </a:r>
            <a:endParaRPr lang="en-GB" dirty="0">
              <a:solidFill>
                <a:schemeClr val="tx1"/>
              </a:solidFill>
            </a:endParaRPr>
          </a:p>
          <a:p>
            <a:pPr marL="342900" lvl="0" indent="-342900">
              <a:buFont typeface="+mj-lt"/>
              <a:buAutoNum type="alphaUcPeriod"/>
            </a:pPr>
            <a:r>
              <a:rPr lang="en-GB" dirty="0">
                <a:solidFill>
                  <a:schemeClr val="tx1"/>
                </a:solidFill>
              </a:rPr>
              <a:t>Serum </a:t>
            </a:r>
            <a:r>
              <a:rPr lang="en-GB" dirty="0" smtClean="0">
                <a:solidFill>
                  <a:schemeClr val="tx1"/>
                </a:solidFill>
              </a:rPr>
              <a:t>calcium</a:t>
            </a:r>
            <a:endParaRPr lang="en-GB" dirty="0">
              <a:solidFill>
                <a:schemeClr val="tx1"/>
              </a:solidFill>
            </a:endParaRPr>
          </a:p>
          <a:p>
            <a:pPr marL="342900" lvl="0" indent="-342900">
              <a:buFont typeface="+mj-lt"/>
              <a:buAutoNum type="alphaUcPeriod"/>
            </a:pPr>
            <a:r>
              <a:rPr lang="en-GB" dirty="0">
                <a:solidFill>
                  <a:schemeClr val="tx1"/>
                </a:solidFill>
              </a:rPr>
              <a:t>Red blood </a:t>
            </a:r>
            <a:r>
              <a:rPr lang="en-GB" dirty="0" smtClean="0">
                <a:solidFill>
                  <a:schemeClr val="tx1"/>
                </a:solidFill>
              </a:rPr>
              <a:t>cells</a:t>
            </a:r>
            <a:endParaRPr lang="en-GB" dirty="0">
              <a:solidFill>
                <a:schemeClr val="tx1"/>
              </a:solidFill>
            </a:endParaRPr>
          </a:p>
          <a:p>
            <a:pPr marL="342900" lvl="0" indent="-342900">
              <a:buFont typeface="+mj-lt"/>
              <a:buAutoNum type="alphaUcPeriod"/>
            </a:pPr>
            <a:r>
              <a:rPr lang="en-GB" dirty="0">
                <a:solidFill>
                  <a:schemeClr val="tx1"/>
                </a:solidFill>
              </a:rPr>
              <a:t>Serum potassium</a:t>
            </a:r>
          </a:p>
        </p:txBody>
      </p:sp>
      <p:sp>
        <p:nvSpPr>
          <p:cNvPr id="13" name="Rectangle 12"/>
          <p:cNvSpPr/>
          <p:nvPr/>
        </p:nvSpPr>
        <p:spPr>
          <a:xfrm>
            <a:off x="493426" y="4252251"/>
            <a:ext cx="11244145"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US" b="1" dirty="0" smtClean="0">
                <a:solidFill>
                  <a:schemeClr val="tx1"/>
                </a:solidFill>
              </a:rPr>
              <a:t>Rationale:</a:t>
            </a:r>
          </a:p>
          <a:p>
            <a:pPr lvl="0"/>
            <a:r>
              <a:rPr lang="en-US" dirty="0">
                <a:solidFill>
                  <a:schemeClr val="tx1"/>
                </a:solidFill>
              </a:rPr>
              <a:t/>
            </a:r>
            <a:br>
              <a:rPr lang="en-US" dirty="0">
                <a:solidFill>
                  <a:schemeClr val="tx1"/>
                </a:solidFill>
              </a:rPr>
            </a:br>
            <a:r>
              <a:rPr lang="en-US" sz="1600" dirty="0">
                <a:solidFill>
                  <a:schemeClr val="tx1"/>
                </a:solidFill>
              </a:rPr>
              <a:t>Methylprednisolone is a corticosteroid with glucocorticoid and mineralocorticoid actions. These effects can increase a client’s glucose levels, which can lead to hyperglycemia.</a:t>
            </a:r>
            <a:endParaRPr lang="en-GB" sz="1600" dirty="0">
              <a:solidFill>
                <a:schemeClr val="tx1"/>
              </a:solidFill>
            </a:endParaRPr>
          </a:p>
        </p:txBody>
      </p:sp>
    </p:spTree>
    <p:extLst>
      <p:ext uri="{BB962C8B-B14F-4D97-AF65-F5344CB8AC3E}">
        <p14:creationId xmlns:p14="http://schemas.microsoft.com/office/powerpoint/2010/main" val="318481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43-year-old female client who has had a thyroidectomy due to Grave’s disease is prescribed a thyroid replacement hormone. Which signs and symptoms are associated with thyroid hormone toxicity and should be reported promptly to the healthcare provider?</a:t>
            </a:r>
          </a:p>
          <a:p>
            <a:pPr lvl="0"/>
            <a:endParaRPr lang="en-GB" dirty="0">
              <a:solidFill>
                <a:schemeClr val="tx1"/>
              </a:solidFill>
            </a:endParaRPr>
          </a:p>
          <a:p>
            <a:pPr marL="342900" lvl="0" indent="-342900">
              <a:buFont typeface="+mj-lt"/>
              <a:buAutoNum type="alphaUcPeriod"/>
            </a:pPr>
            <a:r>
              <a:rPr lang="en-GB" dirty="0">
                <a:solidFill>
                  <a:schemeClr val="tx1"/>
                </a:solidFill>
              </a:rPr>
              <a:t>Tachycardia and chest </a:t>
            </a:r>
            <a:r>
              <a:rPr lang="en-GB" dirty="0" smtClean="0">
                <a:solidFill>
                  <a:schemeClr val="tx1"/>
                </a:solidFill>
              </a:rPr>
              <a:t>pain</a:t>
            </a:r>
            <a:endParaRPr lang="en-GB" dirty="0">
              <a:solidFill>
                <a:schemeClr val="tx1"/>
              </a:solidFill>
            </a:endParaRPr>
          </a:p>
          <a:p>
            <a:pPr marL="342900" lvl="0" indent="-342900">
              <a:buFont typeface="+mj-lt"/>
              <a:buAutoNum type="alphaUcPeriod"/>
            </a:pPr>
            <a:r>
              <a:rPr lang="en-GB" dirty="0">
                <a:solidFill>
                  <a:schemeClr val="tx1"/>
                </a:solidFill>
              </a:rPr>
              <a:t>Tinnitus and </a:t>
            </a:r>
            <a:r>
              <a:rPr lang="en-GB" dirty="0" smtClean="0">
                <a:solidFill>
                  <a:schemeClr val="tx1"/>
                </a:solidFill>
              </a:rPr>
              <a:t>dizziness</a:t>
            </a:r>
            <a:endParaRPr lang="en-GB" dirty="0">
              <a:solidFill>
                <a:schemeClr val="tx1"/>
              </a:solidFill>
            </a:endParaRPr>
          </a:p>
          <a:p>
            <a:pPr marL="342900" lvl="0" indent="-342900">
              <a:buFont typeface="+mj-lt"/>
              <a:buAutoNum type="alphaUcPeriod"/>
            </a:pPr>
            <a:r>
              <a:rPr lang="en-GB" dirty="0">
                <a:solidFill>
                  <a:schemeClr val="tx1"/>
                </a:solidFill>
              </a:rPr>
              <a:t>Dry skin and intolerance to </a:t>
            </a:r>
            <a:r>
              <a:rPr lang="en-GB" dirty="0" smtClean="0">
                <a:solidFill>
                  <a:schemeClr val="tx1"/>
                </a:solidFill>
              </a:rPr>
              <a:t>cold</a:t>
            </a:r>
            <a:endParaRPr lang="en-GB" dirty="0">
              <a:solidFill>
                <a:schemeClr val="tx1"/>
              </a:solidFill>
            </a:endParaRPr>
          </a:p>
          <a:p>
            <a:pPr marL="342900" lvl="0" indent="-342900">
              <a:buFont typeface="+mj-lt"/>
              <a:buAutoNum type="alphaUcPeriod"/>
            </a:pPr>
            <a:r>
              <a:rPr lang="en-GB" dirty="0">
                <a:solidFill>
                  <a:schemeClr val="tx1"/>
                </a:solidFill>
              </a:rPr>
              <a:t>Weight gain and increased appetite</a:t>
            </a:r>
          </a:p>
        </p:txBody>
      </p:sp>
      <p:sp>
        <p:nvSpPr>
          <p:cNvPr id="13" name="Rectangle 12"/>
          <p:cNvSpPr/>
          <p:nvPr/>
        </p:nvSpPr>
        <p:spPr>
          <a:xfrm>
            <a:off x="532018" y="4464444"/>
            <a:ext cx="11172307"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endParaRPr lang="en-GB" b="1" dirty="0">
              <a:solidFill>
                <a:schemeClr val="tx1"/>
              </a:solidFill>
            </a:endParaRP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The signs and symptoms of thyroid replacement hormone toxicity include tachycardia and chest pain.</a:t>
            </a:r>
          </a:p>
        </p:txBody>
      </p:sp>
    </p:spTree>
    <p:extLst>
      <p:ext uri="{BB962C8B-B14F-4D97-AF65-F5344CB8AC3E}">
        <p14:creationId xmlns:p14="http://schemas.microsoft.com/office/powerpoint/2010/main" val="274928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59-year-old client is prescribed furosemide 40 mg twice a day for the management of heart failure. The nurse  should monitor the client for the development of which complication?</a:t>
            </a:r>
          </a:p>
          <a:p>
            <a:pPr lvl="0"/>
            <a:endParaRPr lang="en-GB" dirty="0">
              <a:solidFill>
                <a:schemeClr val="tx1"/>
              </a:solidFill>
            </a:endParaRPr>
          </a:p>
          <a:p>
            <a:pPr marL="342900" lvl="0" indent="-342900">
              <a:buFont typeface="+mj-lt"/>
              <a:buAutoNum type="alphaUcPeriod"/>
            </a:pPr>
            <a:r>
              <a:rPr lang="en-GB" dirty="0" err="1" smtClean="0">
                <a:solidFill>
                  <a:schemeClr val="tx1"/>
                </a:solidFill>
              </a:rPr>
              <a:t>Hypokalemia</a:t>
            </a:r>
            <a:endParaRPr lang="en-GB" dirty="0">
              <a:solidFill>
                <a:schemeClr val="tx1"/>
              </a:solidFill>
            </a:endParaRPr>
          </a:p>
          <a:p>
            <a:pPr marL="342900" lvl="0" indent="-342900">
              <a:buFont typeface="+mj-lt"/>
              <a:buAutoNum type="alphaUcPeriod"/>
            </a:pPr>
            <a:r>
              <a:rPr lang="en-GB" dirty="0" err="1" smtClean="0">
                <a:solidFill>
                  <a:schemeClr val="tx1"/>
                </a:solidFill>
              </a:rPr>
              <a:t>Hyperchloremia</a:t>
            </a:r>
            <a:endParaRPr lang="en-GB" dirty="0">
              <a:solidFill>
                <a:schemeClr val="tx1"/>
              </a:solidFill>
            </a:endParaRPr>
          </a:p>
          <a:p>
            <a:pPr marL="342900" lvl="0" indent="-342900">
              <a:buFont typeface="+mj-lt"/>
              <a:buAutoNum type="alphaUcPeriod"/>
            </a:pPr>
            <a:r>
              <a:rPr lang="en-GB" dirty="0" smtClean="0">
                <a:solidFill>
                  <a:schemeClr val="tx1"/>
                </a:solidFill>
              </a:rPr>
              <a:t>Hypercalcemia</a:t>
            </a:r>
            <a:endParaRPr lang="en-GB" dirty="0">
              <a:solidFill>
                <a:schemeClr val="tx1"/>
              </a:solidFill>
            </a:endParaRPr>
          </a:p>
          <a:p>
            <a:pPr marL="342900" lvl="0" indent="-342900">
              <a:buFont typeface="+mj-lt"/>
              <a:buAutoNum type="alphaUcPeriod"/>
            </a:pPr>
            <a:r>
              <a:rPr lang="en-GB" dirty="0">
                <a:solidFill>
                  <a:schemeClr val="tx1"/>
                </a:solidFill>
              </a:rPr>
              <a:t>Hypophosphatemia</a:t>
            </a:r>
          </a:p>
        </p:txBody>
      </p:sp>
      <p:sp>
        <p:nvSpPr>
          <p:cNvPr id="13" name="Rectangle 12"/>
          <p:cNvSpPr/>
          <p:nvPr/>
        </p:nvSpPr>
        <p:spPr>
          <a:xfrm>
            <a:off x="458477" y="4449926"/>
            <a:ext cx="11345596" cy="16619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Furosemide is a loop diuretic. The action of this medication inhibits the reabsorption of sodium and chloride at the proximal and distal tubule and in the loop of Henle. This medication potentiates the excretion of potassium, causing </a:t>
            </a:r>
            <a:r>
              <a:rPr lang="en-GB" sz="1600" dirty="0" err="1">
                <a:solidFill>
                  <a:schemeClr val="tx1"/>
                </a:solidFill>
              </a:rPr>
              <a:t>hypokalemia</a:t>
            </a:r>
            <a:r>
              <a:rPr lang="en-GB" sz="1600" dirty="0">
                <a:solidFill>
                  <a:schemeClr val="tx1"/>
                </a:solidFill>
              </a:rPr>
              <a:t>. </a:t>
            </a:r>
            <a:r>
              <a:rPr lang="en-GB" sz="1600" dirty="0" err="1">
                <a:solidFill>
                  <a:schemeClr val="tx1"/>
                </a:solidFill>
              </a:rPr>
              <a:t>Hypokalemia</a:t>
            </a:r>
            <a:r>
              <a:rPr lang="en-GB" sz="1600" dirty="0">
                <a:solidFill>
                  <a:schemeClr val="tx1"/>
                </a:solidFill>
              </a:rPr>
              <a:t> can cause cardiac irregularities.</a:t>
            </a:r>
          </a:p>
        </p:txBody>
      </p:sp>
    </p:spTree>
    <p:extLst>
      <p:ext uri="{BB962C8B-B14F-4D97-AF65-F5344CB8AC3E}">
        <p14:creationId xmlns:p14="http://schemas.microsoft.com/office/powerpoint/2010/main" val="209244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3" y="1895765"/>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(HCP) recommends the over-the-counter (OTC) expectorant guaifenesin for a client who has a dry, </a:t>
            </a:r>
            <a:r>
              <a:rPr lang="en-GB" dirty="0" err="1">
                <a:solidFill>
                  <a:schemeClr val="tx1"/>
                </a:solidFill>
              </a:rPr>
              <a:t>nonproductive</a:t>
            </a:r>
            <a:r>
              <a:rPr lang="en-GB" dirty="0">
                <a:solidFill>
                  <a:schemeClr val="tx1"/>
                </a:solidFill>
              </a:rPr>
              <a:t> cough and congested nasal passages. The client reports that they usually have a glass of wine with dinner nightly. Which information should the practical nurse provide to this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Notify the HCP if the cough persists longer than 7 days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Return to the clinic if they start to cough up thin, watery secretions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Frequent use can cause rebound nasal congestion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Consumption of alcohol will interact with this medication and cause vomiting.</a:t>
            </a:r>
          </a:p>
        </p:txBody>
      </p:sp>
      <p:sp>
        <p:nvSpPr>
          <p:cNvPr id="13" name="Rectangle 12"/>
          <p:cNvSpPr/>
          <p:nvPr/>
        </p:nvSpPr>
        <p:spPr>
          <a:xfrm>
            <a:off x="324828" y="4316717"/>
            <a:ext cx="11642583"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a:solidFill>
                  <a:schemeClr val="tx1"/>
                </a:solidFill>
              </a:rPr>
              <a:t>A . Rationale:</a:t>
            </a:r>
          </a:p>
          <a:p>
            <a:pPr lvl="0"/>
            <a:r>
              <a:rPr lang="en-GB" sz="1600" dirty="0">
                <a:solidFill>
                  <a:schemeClr val="tx1"/>
                </a:solidFill>
              </a:rPr>
              <a:t>A cough that lasts more than 1 week or is accompanied by a fever, rash, or headache may be an indication of more serious medical condition such as a bacterial infection and should be followed up by the healthcare provider. Alcohol and CNS depressants, such as guaifenesin, have a cumulative effect when consumed concurrently which can be lethal such as respiratory depression. The combination would not likely cause vomiting. The client needs to be aware of this and advise that alcohol consumption should not be consumed while taking this medication</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52265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4956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essential hypertension is prescribed phenylephrine for nasal congestion as needed every 4 hours. The client is complaining about nasal congestion. Which nursing action should the nurse do next?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Hold the medication and consult with the charge nurse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the medication as prescribed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gently blow nose prior to administration of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Perform nasal irrigation prior to administration.</a:t>
            </a:r>
          </a:p>
        </p:txBody>
      </p:sp>
      <p:sp>
        <p:nvSpPr>
          <p:cNvPr id="13" name="Rectangle 12"/>
          <p:cNvSpPr/>
          <p:nvPr/>
        </p:nvSpPr>
        <p:spPr>
          <a:xfrm>
            <a:off x="433137" y="4336746"/>
            <a:ext cx="11357810" cy="141577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Phenylephrine can cause transient hypertension and should not be taken by a client with hypertension. The nurse should hold the medication and consult with the Health care provider about the client’s diagnosed hypertension and prescribed medication.</a:t>
            </a:r>
          </a:p>
        </p:txBody>
      </p:sp>
    </p:spTree>
    <p:extLst>
      <p:ext uri="{BB962C8B-B14F-4D97-AF65-F5344CB8AC3E}">
        <p14:creationId xmlns:p14="http://schemas.microsoft.com/office/powerpoint/2010/main" val="274882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1748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received a prescription for cyclosporine ophthalmic emulsion for dry eyes asks the nurse if it is safe to continue using artificial tears. What information should the nurse provide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a 15-minute interval between the administration of cyclosporine and artificial tears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Avoid the use of artificial tears because they decrease the efficacy of cyclosporine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Discontinue the use of both products if transient blurring occurs after administration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Discontinue the use of cyclosporine and artificial tears when tear production reaches a normal level.</a:t>
            </a:r>
          </a:p>
        </p:txBody>
      </p:sp>
      <p:sp>
        <p:nvSpPr>
          <p:cNvPr id="13" name="Rectangle 12"/>
          <p:cNvSpPr/>
          <p:nvPr/>
        </p:nvSpPr>
        <p:spPr>
          <a:xfrm>
            <a:off x="362449" y="4315975"/>
            <a:ext cx="11396414"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r>
              <a:rPr lang="en-GB" b="1" dirty="0">
                <a:solidFill>
                  <a:schemeClr val="tx1"/>
                </a:solidFill>
              </a:rPr>
              <a:t>. Rationale:</a:t>
            </a:r>
          </a:p>
          <a:p>
            <a:pPr lvl="0"/>
            <a:r>
              <a:rPr lang="en-GB" sz="1600" dirty="0">
                <a:solidFill>
                  <a:schemeClr val="tx1"/>
                </a:solidFill>
              </a:rPr>
              <a:t>Cyclosporine, an ophthalmic emulsion which increases tear production, may be used in conjunction with artificial tears as long as the products are administered 15 minutes apart. Transient blurring after administration is a side effect of cyclosporine and does not necessitate discontinuation of the medication. After tear production is increased, artificial tears may be stopped, but discontinuing cyclosporine will result in a decrease in tear production.</a:t>
            </a:r>
          </a:p>
        </p:txBody>
      </p:sp>
    </p:spTree>
    <p:extLst>
      <p:ext uri="{BB962C8B-B14F-4D97-AF65-F5344CB8AC3E}">
        <p14:creationId xmlns:p14="http://schemas.microsoft.com/office/powerpoint/2010/main" val="297245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administers two newly prescribed medications, </a:t>
            </a:r>
            <a:r>
              <a:rPr lang="en-GB" dirty="0" err="1">
                <a:solidFill>
                  <a:schemeClr val="tx1"/>
                </a:solidFill>
              </a:rPr>
              <a:t>isosorbide</a:t>
            </a:r>
            <a:r>
              <a:rPr lang="en-GB" dirty="0">
                <a:solidFill>
                  <a:schemeClr val="tx1"/>
                </a:solidFill>
              </a:rPr>
              <a:t> </a:t>
            </a:r>
            <a:r>
              <a:rPr lang="en-GB" dirty="0" err="1">
                <a:solidFill>
                  <a:schemeClr val="tx1"/>
                </a:solidFill>
              </a:rPr>
              <a:t>dinitrate</a:t>
            </a:r>
            <a:r>
              <a:rPr lang="en-GB" dirty="0">
                <a:solidFill>
                  <a:schemeClr val="tx1"/>
                </a:solidFill>
              </a:rPr>
              <a:t> (a nitrate) and hydrochlorothiazide (a diuretic), to a client. What instructions should the nurse reinforce with the client in regard to these medications?</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Instruct the client to slowly rise from a sitting or lying down position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use soft bristle toothbrush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elevate their legs above the level of their heart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limit the amount of </a:t>
            </a:r>
            <a:r>
              <a:rPr lang="en-GB" dirty="0" err="1">
                <a:solidFill>
                  <a:schemeClr val="tx1"/>
                </a:solidFill>
              </a:rPr>
              <a:t>fiber</a:t>
            </a:r>
            <a:r>
              <a:rPr lang="en-GB" dirty="0">
                <a:solidFill>
                  <a:schemeClr val="tx1"/>
                </a:solidFill>
              </a:rPr>
              <a:t> in their diet.</a:t>
            </a:r>
          </a:p>
        </p:txBody>
      </p:sp>
      <p:sp>
        <p:nvSpPr>
          <p:cNvPr id="13" name="Rectangle 12"/>
          <p:cNvSpPr/>
          <p:nvPr/>
        </p:nvSpPr>
        <p:spPr>
          <a:xfrm>
            <a:off x="452490" y="4449040"/>
            <a:ext cx="11338457"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Rationale:</a:t>
            </a:r>
          </a:p>
          <a:p>
            <a:pPr marL="342900" lvl="0" indent="-342900" algn="ctr">
              <a:buAutoNum type="alphaUcPeriod"/>
            </a:pPr>
            <a:endParaRPr lang="en-GB" b="1" dirty="0">
              <a:solidFill>
                <a:schemeClr val="tx1"/>
              </a:solidFill>
            </a:endParaRPr>
          </a:p>
          <a:p>
            <a:pPr lvl="0"/>
            <a:r>
              <a:rPr lang="en-GB" sz="1600" dirty="0">
                <a:solidFill>
                  <a:schemeClr val="tx1"/>
                </a:solidFill>
              </a:rPr>
              <a:t>The additive effects of the concomitant use of nitrates, such as </a:t>
            </a:r>
            <a:r>
              <a:rPr lang="en-GB" sz="1600" dirty="0" err="1">
                <a:solidFill>
                  <a:schemeClr val="tx1"/>
                </a:solidFill>
              </a:rPr>
              <a:t>isosorbide</a:t>
            </a:r>
            <a:r>
              <a:rPr lang="en-GB" sz="1600" dirty="0">
                <a:solidFill>
                  <a:schemeClr val="tx1"/>
                </a:solidFill>
              </a:rPr>
              <a:t> </a:t>
            </a:r>
            <a:r>
              <a:rPr lang="en-GB" sz="1600" dirty="0" err="1">
                <a:solidFill>
                  <a:schemeClr val="tx1"/>
                </a:solidFill>
              </a:rPr>
              <a:t>dinitrate</a:t>
            </a:r>
            <a:r>
              <a:rPr lang="en-GB" sz="1600" dirty="0">
                <a:solidFill>
                  <a:schemeClr val="tx1"/>
                </a:solidFill>
              </a:rPr>
              <a:t>, which produce vasodilation, and diuretics, such as hydrochlorothiazide, which reduce blood volume, can cause hypotension, so it is important to instruct the client to slowly change positions when rising from a sitting or lying position. Both of these medications can cause orthostatic hypotension.</a:t>
            </a:r>
          </a:p>
        </p:txBody>
      </p:sp>
    </p:spTree>
    <p:extLst>
      <p:ext uri="{BB962C8B-B14F-4D97-AF65-F5344CB8AC3E}">
        <p14:creationId xmlns:p14="http://schemas.microsoft.com/office/powerpoint/2010/main" val="29476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23161"/>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a herniated disc is prescribed hydrocodone/acetaminophen 10 mg/300 mg prn every 4–6 hours. As the nurse enters the client’s room to administer their requested medication, the client is seen talking and laughing with his visiting family. Which action should the nurse implement?</a:t>
            </a:r>
          </a:p>
          <a:p>
            <a:pPr lvl="0"/>
            <a:endParaRPr lang="en-GB" dirty="0">
              <a:solidFill>
                <a:schemeClr val="tx1"/>
              </a:solidFill>
            </a:endParaRPr>
          </a:p>
          <a:p>
            <a:pPr marL="342900" lvl="0" indent="-342900">
              <a:buFont typeface="+mj-lt"/>
              <a:buAutoNum type="alphaUcPeriod"/>
            </a:pPr>
            <a:r>
              <a:rPr lang="en-GB" dirty="0">
                <a:solidFill>
                  <a:schemeClr val="tx1"/>
                </a:solidFill>
              </a:rPr>
              <a:t>Administer analgesia as requested by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Hold the pain medication until after the visitors leave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Notify the healthcare provider of the client’s drug-seeking </a:t>
            </a:r>
            <a:r>
              <a:rPr lang="en-GB" dirty="0" err="1">
                <a:solidFill>
                  <a:schemeClr val="tx1"/>
                </a:solidFill>
              </a:rPr>
              <a:t>behavior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Inform the client based on their display </a:t>
            </a:r>
            <a:r>
              <a:rPr lang="en-GB" dirty="0" err="1">
                <a:solidFill>
                  <a:schemeClr val="tx1"/>
                </a:solidFill>
              </a:rPr>
              <a:t>behavior</a:t>
            </a:r>
            <a:r>
              <a:rPr lang="en-GB" dirty="0">
                <a:solidFill>
                  <a:schemeClr val="tx1"/>
                </a:solidFill>
              </a:rPr>
              <a:t>, the medication is not needed.</a:t>
            </a:r>
          </a:p>
        </p:txBody>
      </p:sp>
      <p:sp>
        <p:nvSpPr>
          <p:cNvPr id="13" name="Rectangle 12"/>
          <p:cNvSpPr/>
          <p:nvPr/>
        </p:nvSpPr>
        <p:spPr>
          <a:xfrm>
            <a:off x="491910" y="4588694"/>
            <a:ext cx="11411331"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r>
              <a:rPr lang="en-GB" b="1" dirty="0">
                <a:solidFill>
                  <a:schemeClr val="tx1"/>
                </a:solidFill>
              </a:rPr>
              <a:t>. Rationale:</a:t>
            </a:r>
          </a:p>
          <a:p>
            <a:pPr lvl="0"/>
            <a:r>
              <a:rPr lang="en-GB" sz="1600" dirty="0">
                <a:solidFill>
                  <a:schemeClr val="tx1"/>
                </a:solidFill>
              </a:rPr>
              <a:t>The medication should be administered as per client’s request. The client’s self-report of pain is the single most reliable indication of the existence, character, and intensity of pain. Analgesics should be administered as soon as pain occurs and before it increases in intensity. The nurse should consult with the charge nurse after administering the medication about the situation.</a:t>
            </a:r>
          </a:p>
        </p:txBody>
      </p:sp>
    </p:spTree>
    <p:extLst>
      <p:ext uri="{BB962C8B-B14F-4D97-AF65-F5344CB8AC3E}">
        <p14:creationId xmlns:p14="http://schemas.microsoft.com/office/powerpoint/2010/main" val="12828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prescribed phenobarbital 100 mg daily for the treatment of seizures. Which statement made by the client indicates an accurate understanding of the medication phenobarbital?</a:t>
            </a:r>
          </a:p>
          <a:p>
            <a:pPr lvl="0"/>
            <a:endParaRPr lang="en-GB" dirty="0">
              <a:solidFill>
                <a:schemeClr val="tx1"/>
              </a:solidFill>
            </a:endParaRPr>
          </a:p>
          <a:p>
            <a:pPr marL="342900" lvl="0" indent="-342900">
              <a:buFont typeface="+mj-lt"/>
              <a:buAutoNum type="alphaUcPeriod"/>
            </a:pPr>
            <a:r>
              <a:rPr lang="en-GB" dirty="0">
                <a:solidFill>
                  <a:schemeClr val="tx1"/>
                </a:solidFill>
              </a:rPr>
              <a:t>I will take my medicine at 10 PM before retiring to bed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medication will turn the </a:t>
            </a:r>
            <a:r>
              <a:rPr lang="en-GB" dirty="0" err="1">
                <a:solidFill>
                  <a:schemeClr val="tx1"/>
                </a:solidFill>
              </a:rPr>
              <a:t>color</a:t>
            </a:r>
            <a:r>
              <a:rPr lang="en-GB" dirty="0">
                <a:solidFill>
                  <a:schemeClr val="tx1"/>
                </a:solidFill>
              </a:rPr>
              <a:t> of my urine to a pink </a:t>
            </a:r>
            <a:r>
              <a:rPr lang="en-GB" dirty="0" err="1">
                <a:solidFill>
                  <a:schemeClr val="tx1"/>
                </a:solidFill>
              </a:rPr>
              <a:t>color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not eat or drink anything for at least 2 hours before taking my medicine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 the event a seizure occurs in the middle of the day, I need to take an extra dose of my medicine.</a:t>
            </a:r>
          </a:p>
        </p:txBody>
      </p:sp>
      <p:sp>
        <p:nvSpPr>
          <p:cNvPr id="13" name="Rectangle 12"/>
          <p:cNvSpPr/>
          <p:nvPr/>
        </p:nvSpPr>
        <p:spPr>
          <a:xfrm>
            <a:off x="529389" y="4749114"/>
            <a:ext cx="11293644"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 </a:t>
            </a: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Phenobarbital should be taken at the same time every day to maintain blood levels and enhance compliance. Common side effects of the phenobarbital are drowsiness, lethargy, dizziness, and nausea; it is best to take it before bedtime.</a:t>
            </a:r>
          </a:p>
        </p:txBody>
      </p:sp>
    </p:spTree>
    <p:extLst>
      <p:ext uri="{BB962C8B-B14F-4D97-AF65-F5344CB8AC3E}">
        <p14:creationId xmlns:p14="http://schemas.microsoft.com/office/powerpoint/2010/main" val="137085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administers lactulose to a client. Which client outcome would indicate a therapeutic response?</a:t>
            </a:r>
          </a:p>
          <a:p>
            <a:pPr lvl="0"/>
            <a:endParaRPr lang="en-GB" dirty="0">
              <a:solidFill>
                <a:schemeClr val="tx1"/>
              </a:solidFill>
            </a:endParaRPr>
          </a:p>
          <a:p>
            <a:pPr marL="342900" lvl="0" indent="-342900">
              <a:buFont typeface="+mj-lt"/>
              <a:buAutoNum type="alphaUcPeriod"/>
            </a:pPr>
            <a:r>
              <a:rPr lang="en-GB" dirty="0">
                <a:solidFill>
                  <a:schemeClr val="tx1"/>
                </a:solidFill>
              </a:rPr>
              <a:t>Two or three soft stools per </a:t>
            </a:r>
            <a:r>
              <a:rPr lang="en-GB" dirty="0" smtClean="0">
                <a:solidFill>
                  <a:schemeClr val="tx1"/>
                </a:solidFill>
              </a:rPr>
              <a:t>day</a:t>
            </a:r>
            <a:endParaRPr lang="en-GB" dirty="0">
              <a:solidFill>
                <a:schemeClr val="tx1"/>
              </a:solidFill>
            </a:endParaRPr>
          </a:p>
          <a:p>
            <a:pPr marL="342900" lvl="0" indent="-342900">
              <a:buFont typeface="+mj-lt"/>
              <a:buAutoNum type="alphaUcPeriod"/>
            </a:pPr>
            <a:r>
              <a:rPr lang="en-GB" dirty="0">
                <a:solidFill>
                  <a:schemeClr val="tx1"/>
                </a:solidFill>
              </a:rPr>
              <a:t>An increase in urine </a:t>
            </a:r>
            <a:r>
              <a:rPr lang="en-GB" dirty="0" smtClean="0">
                <a:solidFill>
                  <a:schemeClr val="tx1"/>
                </a:solidFill>
              </a:rPr>
              <a:t>output</a:t>
            </a:r>
            <a:endParaRPr lang="en-GB" dirty="0">
              <a:solidFill>
                <a:schemeClr val="tx1"/>
              </a:solidFill>
            </a:endParaRPr>
          </a:p>
          <a:p>
            <a:pPr marL="342900" lvl="0" indent="-342900">
              <a:buFont typeface="+mj-lt"/>
              <a:buAutoNum type="alphaUcPeriod"/>
            </a:pPr>
            <a:r>
              <a:rPr lang="en-GB" dirty="0">
                <a:solidFill>
                  <a:schemeClr val="tx1"/>
                </a:solidFill>
              </a:rPr>
              <a:t>Absence of </a:t>
            </a:r>
            <a:r>
              <a:rPr lang="en-GB" dirty="0" smtClean="0">
                <a:solidFill>
                  <a:schemeClr val="tx1"/>
                </a:solidFill>
              </a:rPr>
              <a:t>nausea</a:t>
            </a:r>
            <a:endParaRPr lang="en-GB" dirty="0">
              <a:solidFill>
                <a:schemeClr val="tx1"/>
              </a:solidFill>
            </a:endParaRPr>
          </a:p>
          <a:p>
            <a:pPr marL="342900" lvl="0" indent="-342900">
              <a:buFont typeface="+mj-lt"/>
              <a:buAutoNum type="alphaUcPeriod"/>
            </a:pPr>
            <a:r>
              <a:rPr lang="en-GB" dirty="0">
                <a:solidFill>
                  <a:schemeClr val="tx1"/>
                </a:solidFill>
              </a:rPr>
              <a:t>Decreased serum potassium</a:t>
            </a:r>
          </a:p>
        </p:txBody>
      </p:sp>
      <p:sp>
        <p:nvSpPr>
          <p:cNvPr id="13" name="Rectangle 12"/>
          <p:cNvSpPr/>
          <p:nvPr/>
        </p:nvSpPr>
        <p:spPr>
          <a:xfrm>
            <a:off x="520445" y="4239284"/>
            <a:ext cx="11430923"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lvl="0" indent="-342900" algn="ctr">
              <a:buAutoNum type="alphaUcPeriod"/>
            </a:pPr>
            <a:r>
              <a:rPr lang="en-GB" b="1" dirty="0" smtClean="0">
                <a:solidFill>
                  <a:schemeClr val="tx1"/>
                </a:solidFill>
              </a:rPr>
              <a:t>Rationale:</a:t>
            </a:r>
          </a:p>
          <a:p>
            <a:pPr lvl="0"/>
            <a:r>
              <a:rPr lang="en-GB" dirty="0">
                <a:solidFill>
                  <a:schemeClr val="tx1"/>
                </a:solidFill>
              </a:rPr>
              <a:t/>
            </a:r>
            <a:br>
              <a:rPr lang="en-GB" dirty="0">
                <a:solidFill>
                  <a:schemeClr val="tx1"/>
                </a:solidFill>
              </a:rPr>
            </a:br>
            <a:r>
              <a:rPr lang="en-GB" sz="1600" dirty="0">
                <a:solidFill>
                  <a:schemeClr val="tx1"/>
                </a:solidFill>
              </a:rPr>
              <a:t>Lactulose is an ammonia </a:t>
            </a:r>
            <a:r>
              <a:rPr lang="en-GB" sz="1600" dirty="0" err="1">
                <a:solidFill>
                  <a:schemeClr val="tx1"/>
                </a:solidFill>
              </a:rPr>
              <a:t>detoxicant</a:t>
            </a:r>
            <a:r>
              <a:rPr lang="en-GB" sz="1600" dirty="0">
                <a:solidFill>
                  <a:schemeClr val="tx1"/>
                </a:solidFill>
              </a:rPr>
              <a:t> (hyperosmotic) laxative which prevents absorption of ammonia in the colon by acidifying the stool. This causes the stool to absorb more water, therefore softening the stool. Two to three stools per day indicate that lactulose is performing as intended.</a:t>
            </a:r>
          </a:p>
        </p:txBody>
      </p:sp>
    </p:spTree>
    <p:extLst>
      <p:ext uri="{BB962C8B-B14F-4D97-AF65-F5344CB8AC3E}">
        <p14:creationId xmlns:p14="http://schemas.microsoft.com/office/powerpoint/2010/main" val="308296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prescribed an antacid for the treatment of peptic ulcer disease. What is the action of this medication that is effective in treating the client’s ulcer?</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Maintenance of a gastric pH of 3.5 or </a:t>
            </a:r>
            <a:r>
              <a:rPr lang="en-GB" dirty="0" smtClean="0">
                <a:solidFill>
                  <a:schemeClr val="tx1"/>
                </a:solidFill>
              </a:rPr>
              <a:t>above</a:t>
            </a:r>
            <a:endParaRPr lang="en-GB" dirty="0">
              <a:solidFill>
                <a:schemeClr val="tx1"/>
              </a:solidFill>
            </a:endParaRPr>
          </a:p>
          <a:p>
            <a:pPr marL="342900" lvl="0" indent="-342900">
              <a:buFont typeface="+mj-lt"/>
              <a:buAutoNum type="alphaUcPeriod"/>
            </a:pPr>
            <a:r>
              <a:rPr lang="en-GB" dirty="0">
                <a:solidFill>
                  <a:schemeClr val="tx1"/>
                </a:solidFill>
              </a:rPr>
              <a:t>Decrease in the production of gastric </a:t>
            </a:r>
            <a:r>
              <a:rPr lang="en-GB" dirty="0" smtClean="0">
                <a:solidFill>
                  <a:schemeClr val="tx1"/>
                </a:solidFill>
              </a:rPr>
              <a:t>secretions</a:t>
            </a:r>
            <a:endParaRPr lang="en-GB" dirty="0">
              <a:solidFill>
                <a:schemeClr val="tx1"/>
              </a:solidFill>
            </a:endParaRPr>
          </a:p>
          <a:p>
            <a:pPr marL="342900" lvl="0" indent="-342900">
              <a:buFont typeface="+mj-lt"/>
              <a:buAutoNum type="alphaUcPeriod"/>
            </a:pPr>
            <a:r>
              <a:rPr lang="en-GB" dirty="0">
                <a:solidFill>
                  <a:schemeClr val="tx1"/>
                </a:solidFill>
              </a:rPr>
              <a:t>Production of an adherent barrier over the </a:t>
            </a:r>
            <a:r>
              <a:rPr lang="en-GB" dirty="0" smtClean="0">
                <a:solidFill>
                  <a:schemeClr val="tx1"/>
                </a:solidFill>
              </a:rPr>
              <a:t>ulcer</a:t>
            </a:r>
            <a:endParaRPr lang="en-GB" dirty="0">
              <a:solidFill>
                <a:schemeClr val="tx1"/>
              </a:solidFill>
            </a:endParaRPr>
          </a:p>
          <a:p>
            <a:pPr marL="342900" lvl="0" indent="-342900">
              <a:buFont typeface="+mj-lt"/>
              <a:buAutoNum type="alphaUcPeriod"/>
            </a:pPr>
            <a:r>
              <a:rPr lang="en-GB" dirty="0">
                <a:solidFill>
                  <a:schemeClr val="tx1"/>
                </a:solidFill>
              </a:rPr>
              <a:t>Decrease in the gastric motor activity</a:t>
            </a:r>
          </a:p>
        </p:txBody>
      </p:sp>
      <p:sp>
        <p:nvSpPr>
          <p:cNvPr id="13" name="Rectangle 12"/>
          <p:cNvSpPr/>
          <p:nvPr/>
        </p:nvSpPr>
        <p:spPr>
          <a:xfrm>
            <a:off x="594119" y="4333311"/>
            <a:ext cx="11181347" cy="11695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endParaRPr lang="en-GB" b="1" dirty="0">
              <a:solidFill>
                <a:schemeClr val="tx1"/>
              </a:solidFill>
            </a:endParaRPr>
          </a:p>
          <a:p>
            <a:pPr lvl="0" algn="ctr"/>
            <a:r>
              <a:rPr lang="en-GB" b="1" dirty="0">
                <a:solidFill>
                  <a:schemeClr val="tx1"/>
                </a:solidFill>
              </a:rPr>
              <a:t>Rationale</a:t>
            </a:r>
            <a:r>
              <a:rPr lang="en-GB" b="1" dirty="0" smtClean="0">
                <a:solidFill>
                  <a:schemeClr val="tx1"/>
                </a:solidFill>
              </a:rPr>
              <a:t>:</a:t>
            </a:r>
          </a:p>
          <a:p>
            <a:pPr lvl="0"/>
            <a:r>
              <a:rPr lang="en-GB" dirty="0">
                <a:solidFill>
                  <a:schemeClr val="tx1"/>
                </a:solidFill>
              </a:rPr>
              <a:t/>
            </a:r>
            <a:br>
              <a:rPr lang="en-GB" dirty="0">
                <a:solidFill>
                  <a:schemeClr val="tx1"/>
                </a:solidFill>
              </a:rPr>
            </a:br>
            <a:r>
              <a:rPr lang="en-GB" sz="1600" dirty="0">
                <a:solidFill>
                  <a:schemeClr val="tx1"/>
                </a:solidFill>
              </a:rPr>
              <a:t>The objective of antacids is to neutralize gastric acids and keep a pH of 3.5 or above which is necessary for pepsinogen inactivity</a:t>
            </a:r>
            <a:r>
              <a:rPr lang="en-GB" sz="1600" dirty="0"/>
              <a:t>.</a:t>
            </a:r>
          </a:p>
        </p:txBody>
      </p:sp>
    </p:spTree>
    <p:extLst>
      <p:ext uri="{BB962C8B-B14F-4D97-AF65-F5344CB8AC3E}">
        <p14:creationId xmlns:p14="http://schemas.microsoft.com/office/powerpoint/2010/main" val="361289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administered carbidopa-levodopa to a client diagnosed with Parkinson disease. Which outcome by the client would indicate a therapeutic response?</a:t>
            </a:r>
          </a:p>
          <a:p>
            <a:pPr lvl="0"/>
            <a:endParaRPr lang="en-GB" dirty="0">
              <a:solidFill>
                <a:schemeClr val="tx1"/>
              </a:solidFill>
            </a:endParaRPr>
          </a:p>
          <a:p>
            <a:pPr marL="342900" lvl="0" indent="-342900">
              <a:buFont typeface="+mj-lt"/>
              <a:buAutoNum type="alphaUcPeriod"/>
            </a:pPr>
            <a:r>
              <a:rPr lang="en-GB" dirty="0">
                <a:solidFill>
                  <a:schemeClr val="tx1"/>
                </a:solidFill>
              </a:rPr>
              <a:t>Lessening of </a:t>
            </a:r>
            <a:r>
              <a:rPr lang="en-GB" dirty="0" smtClean="0">
                <a:solidFill>
                  <a:schemeClr val="tx1"/>
                </a:solidFill>
              </a:rPr>
              <a:t>tremors</a:t>
            </a:r>
            <a:endParaRPr lang="en-GB" dirty="0">
              <a:solidFill>
                <a:schemeClr val="tx1"/>
              </a:solidFill>
            </a:endParaRPr>
          </a:p>
          <a:p>
            <a:pPr marL="342900" lvl="0" indent="-342900">
              <a:buFont typeface="+mj-lt"/>
              <a:buAutoNum type="alphaUcPeriod"/>
            </a:pPr>
            <a:r>
              <a:rPr lang="en-GB" dirty="0">
                <a:solidFill>
                  <a:schemeClr val="tx1"/>
                </a:solidFill>
              </a:rPr>
              <a:t>Decreased blood </a:t>
            </a:r>
            <a:r>
              <a:rPr lang="en-GB" dirty="0" smtClean="0">
                <a:solidFill>
                  <a:schemeClr val="tx1"/>
                </a:solidFill>
              </a:rPr>
              <a:t>pressure</a:t>
            </a:r>
            <a:endParaRPr lang="en-GB" dirty="0">
              <a:solidFill>
                <a:schemeClr val="tx1"/>
              </a:solidFill>
            </a:endParaRPr>
          </a:p>
          <a:p>
            <a:pPr marL="342900" lvl="0" indent="-342900">
              <a:buFont typeface="+mj-lt"/>
              <a:buAutoNum type="alphaUcPeriod"/>
            </a:pPr>
            <a:r>
              <a:rPr lang="en-GB" dirty="0">
                <a:solidFill>
                  <a:schemeClr val="tx1"/>
                </a:solidFill>
              </a:rPr>
              <a:t>Increased </a:t>
            </a:r>
            <a:r>
              <a:rPr lang="en-GB" dirty="0" smtClean="0">
                <a:solidFill>
                  <a:schemeClr val="tx1"/>
                </a:solidFill>
              </a:rPr>
              <a:t>salivation</a:t>
            </a:r>
            <a:endParaRPr lang="en-GB" dirty="0">
              <a:solidFill>
                <a:schemeClr val="tx1"/>
              </a:solidFill>
            </a:endParaRPr>
          </a:p>
          <a:p>
            <a:pPr marL="342900" lvl="0" indent="-342900">
              <a:buFont typeface="+mj-lt"/>
              <a:buAutoNum type="alphaUcPeriod"/>
            </a:pPr>
            <a:r>
              <a:rPr lang="en-GB" dirty="0">
                <a:solidFill>
                  <a:schemeClr val="tx1"/>
                </a:solidFill>
              </a:rPr>
              <a:t>Increased attention span</a:t>
            </a:r>
          </a:p>
        </p:txBody>
      </p:sp>
      <p:sp>
        <p:nvSpPr>
          <p:cNvPr id="13" name="Rectangle 12"/>
          <p:cNvSpPr/>
          <p:nvPr/>
        </p:nvSpPr>
        <p:spPr>
          <a:xfrm>
            <a:off x="1205110" y="4333311"/>
            <a:ext cx="995936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Carbidopa-levodopa increases the amount of levodopa to the CNS (dopamine to the brain). Increased amounts of dopamine improve the symptoms of Parkinson, such as involuntary movements, resting tremors, and shuffling gait</a:t>
            </a:r>
            <a:r>
              <a:rPr lang="en-GB" b="1" dirty="0">
                <a:solidFill>
                  <a:schemeClr val="tx1"/>
                </a:solidFill>
              </a:rPr>
              <a:t>.</a:t>
            </a:r>
          </a:p>
        </p:txBody>
      </p:sp>
    </p:spTree>
    <p:extLst>
      <p:ext uri="{BB962C8B-B14F-4D97-AF65-F5344CB8AC3E}">
        <p14:creationId xmlns:p14="http://schemas.microsoft.com/office/powerpoint/2010/main" val="123861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adolescent client with a seizure disorder is prescribed the anticonvulsant medication carbamazepine. The nurse should notify the healthcare provider if the client develops which condition?</a:t>
            </a:r>
          </a:p>
          <a:p>
            <a:pPr lvl="0"/>
            <a:endParaRPr lang="en-GB" dirty="0">
              <a:solidFill>
                <a:schemeClr val="tx1"/>
              </a:solidFill>
            </a:endParaRPr>
          </a:p>
          <a:p>
            <a:pPr marL="342900" lvl="0" indent="-342900">
              <a:buFont typeface="+mj-lt"/>
              <a:buAutoNum type="alphaUcPeriod"/>
            </a:pPr>
            <a:r>
              <a:rPr lang="en-GB" dirty="0">
                <a:solidFill>
                  <a:schemeClr val="tx1"/>
                </a:solidFill>
              </a:rPr>
              <a:t>Develops a sore </a:t>
            </a:r>
            <a:r>
              <a:rPr lang="en-GB" dirty="0" smtClean="0">
                <a:solidFill>
                  <a:schemeClr val="tx1"/>
                </a:solidFill>
              </a:rPr>
              <a:t>throat</a:t>
            </a:r>
            <a:endParaRPr lang="en-GB" dirty="0">
              <a:solidFill>
                <a:schemeClr val="tx1"/>
              </a:solidFill>
            </a:endParaRPr>
          </a:p>
          <a:p>
            <a:pPr marL="342900" lvl="0" indent="-342900">
              <a:buFont typeface="+mj-lt"/>
              <a:buAutoNum type="alphaUcPeriod"/>
            </a:pPr>
            <a:r>
              <a:rPr lang="en-GB" dirty="0">
                <a:solidFill>
                  <a:schemeClr val="tx1"/>
                </a:solidFill>
              </a:rPr>
              <a:t>Experiences dry </a:t>
            </a:r>
            <a:r>
              <a:rPr lang="en-GB" dirty="0" smtClean="0">
                <a:solidFill>
                  <a:schemeClr val="tx1"/>
                </a:solidFill>
              </a:rPr>
              <a:t>mouth</a:t>
            </a:r>
            <a:endParaRPr lang="en-GB" dirty="0">
              <a:solidFill>
                <a:schemeClr val="tx1"/>
              </a:solidFill>
            </a:endParaRPr>
          </a:p>
          <a:p>
            <a:pPr marL="342900" lvl="0" indent="-342900">
              <a:buFont typeface="+mj-lt"/>
              <a:buAutoNum type="alphaUcPeriod"/>
            </a:pPr>
            <a:r>
              <a:rPr lang="en-GB" dirty="0">
                <a:solidFill>
                  <a:schemeClr val="tx1"/>
                </a:solidFill>
              </a:rPr>
              <a:t>Experiences </a:t>
            </a:r>
            <a:r>
              <a:rPr lang="en-GB" dirty="0" smtClean="0">
                <a:solidFill>
                  <a:schemeClr val="tx1"/>
                </a:solidFill>
              </a:rPr>
              <a:t>dizziness</a:t>
            </a:r>
            <a:endParaRPr lang="en-GB" dirty="0">
              <a:solidFill>
                <a:schemeClr val="tx1"/>
              </a:solidFill>
            </a:endParaRPr>
          </a:p>
          <a:p>
            <a:pPr marL="342900" lvl="0" indent="-342900">
              <a:buFont typeface="+mj-lt"/>
              <a:buAutoNum type="alphaUcPeriod"/>
            </a:pPr>
            <a:r>
              <a:rPr lang="en-GB" dirty="0">
                <a:solidFill>
                  <a:schemeClr val="tx1"/>
                </a:solidFill>
              </a:rPr>
              <a:t>Develops gingival hyperplasia</a:t>
            </a:r>
          </a:p>
        </p:txBody>
      </p:sp>
      <p:sp>
        <p:nvSpPr>
          <p:cNvPr id="13" name="Rectangle 12"/>
          <p:cNvSpPr/>
          <p:nvPr/>
        </p:nvSpPr>
        <p:spPr>
          <a:xfrm>
            <a:off x="1088912" y="4542488"/>
            <a:ext cx="1019176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US" b="1" dirty="0">
                <a:solidFill>
                  <a:schemeClr val="tx1"/>
                </a:solidFill>
              </a:rPr>
              <a:t>Rationale:</a:t>
            </a:r>
            <a:br>
              <a:rPr lang="en-US" b="1" dirty="0">
                <a:solidFill>
                  <a:schemeClr val="tx1"/>
                </a:solidFill>
              </a:rPr>
            </a:br>
            <a:r>
              <a:rPr lang="en-US" dirty="0">
                <a:solidFill>
                  <a:schemeClr val="tx1"/>
                </a:solidFill>
              </a:rPr>
              <a:t>Blood </a:t>
            </a:r>
            <a:r>
              <a:rPr lang="en-US" dirty="0" err="1">
                <a:solidFill>
                  <a:schemeClr val="tx1"/>
                </a:solidFill>
              </a:rPr>
              <a:t>dyscrasias</a:t>
            </a:r>
            <a:r>
              <a:rPr lang="en-US" dirty="0">
                <a:solidFill>
                  <a:schemeClr val="tx1"/>
                </a:solidFill>
              </a:rPr>
              <a:t> (aplastic anemia, leukopenia, anemia, and thrombocytopenia) can be an adverse effect of carbamazepine. Flu-like symptoms, such as pallor, fatigue, sore throat, and fever, are indications of such </a:t>
            </a:r>
            <a:r>
              <a:rPr lang="en-US" dirty="0" err="1">
                <a:solidFill>
                  <a:schemeClr val="tx1"/>
                </a:solidFill>
              </a:rPr>
              <a:t>dyscrasias</a:t>
            </a:r>
            <a:r>
              <a:rPr lang="en-US"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81182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89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experiencing an adverse effect of the gastrointestinal stimulant metoclopramide HCL. Which assessment finding would require immediate intervention by the nurse?</a:t>
            </a:r>
          </a:p>
          <a:p>
            <a:pPr lvl="0"/>
            <a:endParaRPr lang="en-GB" dirty="0">
              <a:solidFill>
                <a:schemeClr val="tx1"/>
              </a:solidFill>
            </a:endParaRPr>
          </a:p>
          <a:p>
            <a:pPr marL="342900" lvl="0" indent="-342900">
              <a:buFont typeface="+mj-lt"/>
              <a:buAutoNum type="alphaUcPeriod"/>
            </a:pPr>
            <a:r>
              <a:rPr lang="en-GB" dirty="0">
                <a:solidFill>
                  <a:schemeClr val="tx1"/>
                </a:solidFill>
              </a:rPr>
              <a:t>Parkinson-like </a:t>
            </a:r>
            <a:r>
              <a:rPr lang="en-GB" dirty="0" smtClean="0">
                <a:solidFill>
                  <a:schemeClr val="tx1"/>
                </a:solidFill>
              </a:rPr>
              <a:t>symptoms</a:t>
            </a:r>
            <a:endParaRPr lang="en-GB" dirty="0">
              <a:solidFill>
                <a:schemeClr val="tx1"/>
              </a:solidFill>
            </a:endParaRPr>
          </a:p>
          <a:p>
            <a:pPr marL="342900" lvl="0" indent="-342900">
              <a:buFont typeface="+mj-lt"/>
              <a:buAutoNum type="alphaUcPeriod"/>
            </a:pPr>
            <a:r>
              <a:rPr lang="en-GB" dirty="0">
                <a:solidFill>
                  <a:schemeClr val="tx1"/>
                </a:solidFill>
              </a:rPr>
              <a:t>Inability to see well at </a:t>
            </a:r>
            <a:r>
              <a:rPr lang="en-GB" dirty="0" smtClean="0">
                <a:solidFill>
                  <a:schemeClr val="tx1"/>
                </a:solidFill>
              </a:rPr>
              <a:t>night</a:t>
            </a:r>
            <a:endParaRPr lang="en-GB" dirty="0">
              <a:solidFill>
                <a:schemeClr val="tx1"/>
              </a:solidFill>
            </a:endParaRPr>
          </a:p>
          <a:p>
            <a:pPr marL="342900" lvl="0" indent="-342900">
              <a:buFont typeface="+mj-lt"/>
              <a:buAutoNum type="alphaUcPeriod"/>
            </a:pPr>
            <a:r>
              <a:rPr lang="en-GB" dirty="0">
                <a:solidFill>
                  <a:schemeClr val="tx1"/>
                </a:solidFill>
              </a:rPr>
              <a:t>Dizziness when first getting </a:t>
            </a:r>
            <a:r>
              <a:rPr lang="en-GB" dirty="0" smtClean="0">
                <a:solidFill>
                  <a:schemeClr val="tx1"/>
                </a:solidFill>
              </a:rPr>
              <a:t>up</a:t>
            </a:r>
            <a:endParaRPr lang="en-GB" dirty="0">
              <a:solidFill>
                <a:schemeClr val="tx1"/>
              </a:solidFill>
            </a:endParaRPr>
          </a:p>
          <a:p>
            <a:pPr marL="342900" lvl="0" indent="-342900">
              <a:buFont typeface="+mj-lt"/>
              <a:buAutoNum type="alphaUcPeriod"/>
            </a:pPr>
            <a:r>
              <a:rPr lang="en-GB" dirty="0">
                <a:solidFill>
                  <a:schemeClr val="tx1"/>
                </a:solidFill>
              </a:rPr>
              <a:t>An unpleasant metallic taste in the mouth</a:t>
            </a:r>
          </a:p>
        </p:txBody>
      </p:sp>
      <p:sp>
        <p:nvSpPr>
          <p:cNvPr id="13" name="Rectangle 12"/>
          <p:cNvSpPr/>
          <p:nvPr/>
        </p:nvSpPr>
        <p:spPr>
          <a:xfrm>
            <a:off x="819510" y="4399462"/>
            <a:ext cx="10691154"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Metoclopramide HCL blocks dopamine receptors in the brain, which can cause the extrapyramidal symptoms associated with Parkinson’s disease. It is not associated with an inability to see well, dizziness, or an unpleasant metallic taste.</a:t>
            </a:r>
          </a:p>
        </p:txBody>
      </p:sp>
    </p:spTree>
    <p:extLst>
      <p:ext uri="{BB962C8B-B14F-4D97-AF65-F5344CB8AC3E}">
        <p14:creationId xmlns:p14="http://schemas.microsoft.com/office/powerpoint/2010/main" val="8609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administered cyclobenzaprine to a client. Which outcome would indicate a therapeutic response?</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Improved range of motion during physical therapy </a:t>
            </a:r>
            <a:r>
              <a:rPr lang="en-GB" dirty="0" smtClean="0">
                <a:solidFill>
                  <a:schemeClr val="tx1"/>
                </a:solidFill>
              </a:rPr>
              <a:t>exercises</a:t>
            </a:r>
            <a:endParaRPr lang="en-GB" dirty="0">
              <a:solidFill>
                <a:schemeClr val="tx1"/>
              </a:solidFill>
            </a:endParaRPr>
          </a:p>
          <a:p>
            <a:pPr marL="342900" lvl="0" indent="-342900">
              <a:buFont typeface="+mj-lt"/>
              <a:buAutoNum type="alphaUcPeriod"/>
            </a:pPr>
            <a:r>
              <a:rPr lang="en-GB" dirty="0">
                <a:solidFill>
                  <a:schemeClr val="tx1"/>
                </a:solidFill>
              </a:rPr>
              <a:t>Elevated mood with improved responsiveness to </a:t>
            </a:r>
            <a:r>
              <a:rPr lang="en-GB" dirty="0" smtClean="0">
                <a:solidFill>
                  <a:schemeClr val="tx1"/>
                </a:solidFill>
              </a:rPr>
              <a:t>family</a:t>
            </a:r>
            <a:endParaRPr lang="en-GB" dirty="0">
              <a:solidFill>
                <a:schemeClr val="tx1"/>
              </a:solidFill>
            </a:endParaRPr>
          </a:p>
          <a:p>
            <a:pPr marL="342900" lvl="0" indent="-342900">
              <a:buFont typeface="+mj-lt"/>
              <a:buAutoNum type="alphaUcPeriod"/>
            </a:pPr>
            <a:r>
              <a:rPr lang="en-GB" dirty="0">
                <a:solidFill>
                  <a:schemeClr val="tx1"/>
                </a:solidFill>
              </a:rPr>
              <a:t>A decreased amount of inflammation present in the </a:t>
            </a:r>
            <a:r>
              <a:rPr lang="en-GB" dirty="0" smtClean="0">
                <a:solidFill>
                  <a:schemeClr val="tx1"/>
                </a:solidFill>
              </a:rPr>
              <a:t>joint</a:t>
            </a:r>
            <a:endParaRPr lang="en-GB" dirty="0">
              <a:solidFill>
                <a:schemeClr val="tx1"/>
              </a:solidFill>
            </a:endParaRPr>
          </a:p>
          <a:p>
            <a:pPr marL="342900" lvl="0" indent="-342900">
              <a:buFont typeface="+mj-lt"/>
              <a:buAutoNum type="alphaUcPeriod"/>
            </a:pPr>
            <a:r>
              <a:rPr lang="en-GB" dirty="0">
                <a:solidFill>
                  <a:schemeClr val="tx1"/>
                </a:solidFill>
              </a:rPr>
              <a:t>Fewer absence seizures with lengthened attention span</a:t>
            </a:r>
          </a:p>
        </p:txBody>
      </p:sp>
      <p:sp>
        <p:nvSpPr>
          <p:cNvPr id="13" name="Rectangle 12"/>
          <p:cNvSpPr/>
          <p:nvPr/>
        </p:nvSpPr>
        <p:spPr>
          <a:xfrm>
            <a:off x="1053979" y="4333311"/>
            <a:ext cx="1026162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Cyclobenzaprine is a central skeletal muscle relaxant used to relieve muscle spasms, so an improved range of motion would indicate a therapeutic response and expected outcome of therapy.</a:t>
            </a:r>
          </a:p>
        </p:txBody>
      </p:sp>
    </p:spTree>
    <p:extLst>
      <p:ext uri="{BB962C8B-B14F-4D97-AF65-F5344CB8AC3E}">
        <p14:creationId xmlns:p14="http://schemas.microsoft.com/office/powerpoint/2010/main" val="111276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err="1">
                <a:solidFill>
                  <a:schemeClr val="tx1"/>
                </a:solidFill>
              </a:rPr>
              <a:t>Phenazopyridine</a:t>
            </a:r>
            <a:r>
              <a:rPr lang="en-GB" dirty="0">
                <a:solidFill>
                  <a:schemeClr val="tx1"/>
                </a:solidFill>
              </a:rPr>
              <a:t> is commonly prescribed for clients with urinary tract infections (UTIs). Which statement by the nurse describes the purpose for the administration of </a:t>
            </a:r>
            <a:r>
              <a:rPr lang="en-GB" dirty="0" err="1">
                <a:solidFill>
                  <a:schemeClr val="tx1"/>
                </a:solidFill>
              </a:rPr>
              <a:t>phenazopyridine</a:t>
            </a:r>
            <a:r>
              <a:rPr lang="en-GB" dirty="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To decrease the frequency of bladder </a:t>
            </a:r>
            <a:r>
              <a:rPr lang="en-GB" dirty="0" smtClean="0">
                <a:solidFill>
                  <a:schemeClr val="tx1"/>
                </a:solidFill>
              </a:rPr>
              <a:t>spasms</a:t>
            </a:r>
            <a:endParaRPr lang="en-GB" dirty="0">
              <a:solidFill>
                <a:schemeClr val="tx1"/>
              </a:solidFill>
            </a:endParaRPr>
          </a:p>
          <a:p>
            <a:pPr marL="342900" lvl="0" indent="-342900">
              <a:buFont typeface="+mj-lt"/>
              <a:buAutoNum type="alphaUcPeriod"/>
            </a:pPr>
            <a:r>
              <a:rPr lang="en-GB" dirty="0">
                <a:solidFill>
                  <a:schemeClr val="tx1"/>
                </a:solidFill>
              </a:rPr>
              <a:t>To change the pH level of the </a:t>
            </a:r>
            <a:r>
              <a:rPr lang="en-GB" dirty="0" smtClean="0">
                <a:solidFill>
                  <a:schemeClr val="tx1"/>
                </a:solidFill>
              </a:rPr>
              <a:t>urine</a:t>
            </a:r>
            <a:endParaRPr lang="en-GB" dirty="0">
              <a:solidFill>
                <a:schemeClr val="tx1"/>
              </a:solidFill>
            </a:endParaRPr>
          </a:p>
          <a:p>
            <a:pPr marL="342900" lvl="0" indent="-342900">
              <a:buFont typeface="+mj-lt"/>
              <a:buAutoNum type="alphaUcPeriod"/>
            </a:pPr>
            <a:r>
              <a:rPr lang="en-GB" dirty="0">
                <a:solidFill>
                  <a:schemeClr val="tx1"/>
                </a:solidFill>
              </a:rPr>
              <a:t>To relieve the painful symptoms caused by the </a:t>
            </a:r>
            <a:r>
              <a:rPr lang="en-GB" dirty="0" smtClean="0">
                <a:solidFill>
                  <a:schemeClr val="tx1"/>
                </a:solidFill>
              </a:rPr>
              <a:t>UTI</a:t>
            </a:r>
            <a:endParaRPr lang="en-GB" dirty="0">
              <a:solidFill>
                <a:schemeClr val="tx1"/>
              </a:solidFill>
            </a:endParaRPr>
          </a:p>
          <a:p>
            <a:pPr marL="342900" lvl="0" indent="-342900">
              <a:buFont typeface="+mj-lt"/>
              <a:buAutoNum type="alphaUcPeriod"/>
            </a:pPr>
            <a:r>
              <a:rPr lang="en-GB" dirty="0">
                <a:solidFill>
                  <a:schemeClr val="tx1"/>
                </a:solidFill>
              </a:rPr>
              <a:t>To inhibit bacterial replication and avoid growth of resistant organisms</a:t>
            </a:r>
          </a:p>
        </p:txBody>
      </p:sp>
      <p:sp>
        <p:nvSpPr>
          <p:cNvPr id="13" name="Rectangle 12"/>
          <p:cNvSpPr/>
          <p:nvPr/>
        </p:nvSpPr>
        <p:spPr>
          <a:xfrm>
            <a:off x="909374" y="4252251"/>
            <a:ext cx="10473160"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600" dirty="0" err="1">
                <a:solidFill>
                  <a:schemeClr val="tx1"/>
                </a:solidFill>
              </a:rPr>
              <a:t>Phenazopyridine</a:t>
            </a:r>
            <a:r>
              <a:rPr lang="en-GB" sz="1600" dirty="0">
                <a:solidFill>
                  <a:schemeClr val="tx1"/>
                </a:solidFill>
              </a:rPr>
              <a:t>, a urinary analgesic, is used to relieve pain associated with urinary tract infections such as burning, pain, urgency, and frequent voiding. The administration of </a:t>
            </a:r>
            <a:r>
              <a:rPr lang="en-GB" sz="1600" dirty="0" err="1">
                <a:solidFill>
                  <a:schemeClr val="tx1"/>
                </a:solidFill>
              </a:rPr>
              <a:t>phenazopyridine</a:t>
            </a:r>
            <a:r>
              <a:rPr lang="en-GB" sz="1600" dirty="0">
                <a:solidFill>
                  <a:schemeClr val="tx1"/>
                </a:solidFill>
              </a:rPr>
              <a:t> will turn the urine to a bright red orange </a:t>
            </a:r>
            <a:r>
              <a:rPr lang="en-GB" sz="1600" dirty="0" err="1">
                <a:solidFill>
                  <a:schemeClr val="tx1"/>
                </a:solidFill>
              </a:rPr>
              <a:t>color</a:t>
            </a:r>
            <a:r>
              <a:rPr lang="en-GB" sz="1600" dirty="0">
                <a:solidFill>
                  <a:schemeClr val="tx1"/>
                </a:solidFill>
              </a:rPr>
              <a:t>. This medication should be taken with food to decrease gastric irritation. </a:t>
            </a:r>
            <a:r>
              <a:rPr lang="en-GB" sz="1600" dirty="0" err="1">
                <a:solidFill>
                  <a:schemeClr val="tx1"/>
                </a:solidFill>
              </a:rPr>
              <a:t>Phenazopyridine</a:t>
            </a:r>
            <a:r>
              <a:rPr lang="en-GB" sz="1600" dirty="0">
                <a:solidFill>
                  <a:schemeClr val="tx1"/>
                </a:solidFill>
              </a:rPr>
              <a:t> should only be used for 2 days when taken together with an antibacterial agent, which is typically prescribed for approximately 2 weeks.</a:t>
            </a:r>
          </a:p>
        </p:txBody>
      </p:sp>
    </p:spTree>
    <p:extLst>
      <p:ext uri="{BB962C8B-B14F-4D97-AF65-F5344CB8AC3E}">
        <p14:creationId xmlns:p14="http://schemas.microsoft.com/office/powerpoint/2010/main" val="171202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prescribed ephedrine nasal drops 0.5% prn complains of having difficulty falling asleep to the nurse. What action should the nurse take to minimize the client’s insomnia?</a:t>
            </a:r>
          </a:p>
          <a:p>
            <a:pPr lvl="0"/>
            <a:endParaRPr lang="en-GB" dirty="0">
              <a:solidFill>
                <a:schemeClr val="tx1"/>
              </a:solidFill>
            </a:endParaRPr>
          </a:p>
          <a:p>
            <a:pPr marL="342900" lvl="0" indent="-342900">
              <a:buFont typeface="+mj-lt"/>
              <a:buAutoNum type="alphaUcPeriod"/>
            </a:pPr>
            <a:r>
              <a:rPr lang="en-GB" dirty="0">
                <a:solidFill>
                  <a:schemeClr val="tx1"/>
                </a:solidFill>
              </a:rPr>
              <a:t>Group of answer </a:t>
            </a:r>
            <a:r>
              <a:rPr lang="en-GB" dirty="0" smtClean="0">
                <a:solidFill>
                  <a:schemeClr val="tx1"/>
                </a:solidFill>
              </a:rPr>
              <a:t>choices</a:t>
            </a:r>
            <a:endParaRPr lang="en-GB" dirty="0">
              <a:solidFill>
                <a:schemeClr val="tx1"/>
              </a:solidFill>
            </a:endParaRPr>
          </a:p>
          <a:p>
            <a:pPr marL="342900" lvl="0" indent="-342900">
              <a:buFont typeface="+mj-lt"/>
              <a:buAutoNum type="alphaUcPeriod"/>
            </a:pPr>
            <a:r>
              <a:rPr lang="en-GB" dirty="0">
                <a:solidFill>
                  <a:schemeClr val="tx1"/>
                </a:solidFill>
              </a:rPr>
              <a:t>Administer the dose a few hours before bedtime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Offer the client a sedative with the bedtime dose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warm milk when administering the bedtime dose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Reduce environmental stimuli by closing the client’s </a:t>
            </a:r>
            <a:r>
              <a:rPr lang="en-GB" dirty="0" smtClean="0">
                <a:solidFill>
                  <a:schemeClr val="tx1"/>
                </a:solidFill>
              </a:rPr>
              <a:t>door.</a:t>
            </a:r>
            <a:endParaRPr lang="en-GB" dirty="0">
              <a:solidFill>
                <a:schemeClr val="tx1"/>
              </a:solidFill>
            </a:endParaRPr>
          </a:p>
        </p:txBody>
      </p:sp>
      <p:sp>
        <p:nvSpPr>
          <p:cNvPr id="13" name="Rectangle 12"/>
          <p:cNvSpPr/>
          <p:nvPr/>
        </p:nvSpPr>
        <p:spPr>
          <a:xfrm>
            <a:off x="778921" y="4887309"/>
            <a:ext cx="10681292"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Administering the dose a few hours before bedtime is effective in minimizing insomnia</a:t>
            </a:r>
            <a:r>
              <a:rPr lang="en-GB" b="1" dirty="0">
                <a:solidFill>
                  <a:schemeClr val="tx1"/>
                </a:solidFill>
              </a:rPr>
              <a:t>.</a:t>
            </a:r>
          </a:p>
        </p:txBody>
      </p:sp>
    </p:spTree>
    <p:extLst>
      <p:ext uri="{BB962C8B-B14F-4D97-AF65-F5344CB8AC3E}">
        <p14:creationId xmlns:p14="http://schemas.microsoft.com/office/powerpoint/2010/main" val="365533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who was newly prescribed insulin </a:t>
            </a:r>
            <a:r>
              <a:rPr lang="en-GB" dirty="0" err="1">
                <a:solidFill>
                  <a:schemeClr val="tx1"/>
                </a:solidFill>
              </a:rPr>
              <a:t>aspart</a:t>
            </a:r>
            <a:r>
              <a:rPr lang="en-GB" dirty="0">
                <a:solidFill>
                  <a:schemeClr val="tx1"/>
                </a:solidFill>
              </a:rPr>
              <a:t> 7 units subcutaneously prior to each meal. Which nursing intervention has the highest priority when planning this client’s care?</a:t>
            </a:r>
          </a:p>
          <a:p>
            <a:pPr lvl="0"/>
            <a:endParaRPr lang="en-GB" dirty="0">
              <a:solidFill>
                <a:schemeClr val="tx1"/>
              </a:solidFill>
            </a:endParaRPr>
          </a:p>
          <a:p>
            <a:pPr marL="342900" lvl="0" indent="-342900">
              <a:buFont typeface="+mj-lt"/>
              <a:buAutoNum type="alphaUcPeriod"/>
            </a:pPr>
            <a:r>
              <a:rPr lang="en-GB" dirty="0">
                <a:solidFill>
                  <a:schemeClr val="tx1"/>
                </a:solidFill>
              </a:rPr>
              <a:t>Ensure that the client’s meal will be available within the next 15 minutes before administration of insulin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Rotate sites at least once weekly and label the sites used on a diagram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a 23- to 25-gauge syringe with a 1-inch needle for maximum absorption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Help the client express his/her feelings about the injection.</a:t>
            </a:r>
          </a:p>
        </p:txBody>
      </p:sp>
      <p:sp>
        <p:nvSpPr>
          <p:cNvPr id="13" name="Rectangle 12"/>
          <p:cNvSpPr/>
          <p:nvPr/>
        </p:nvSpPr>
        <p:spPr>
          <a:xfrm>
            <a:off x="667476" y="4943747"/>
            <a:ext cx="11034633"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r>
              <a:rPr lang="en-GB" dirty="0">
                <a:solidFill>
                  <a:schemeClr val="tx1"/>
                </a:solidFill>
              </a:rPr>
              <a:t/>
            </a:r>
            <a:br>
              <a:rPr lang="en-GB" dirty="0">
                <a:solidFill>
                  <a:schemeClr val="tx1"/>
                </a:solidFill>
              </a:rPr>
            </a:br>
            <a:r>
              <a:rPr lang="en-GB" sz="1600" dirty="0">
                <a:solidFill>
                  <a:schemeClr val="tx1"/>
                </a:solidFill>
              </a:rPr>
              <a:t>Rapid-acting synthetic insulin </a:t>
            </a:r>
            <a:r>
              <a:rPr lang="en-GB" sz="1600" dirty="0" err="1">
                <a:solidFill>
                  <a:schemeClr val="tx1"/>
                </a:solidFill>
              </a:rPr>
              <a:t>analogs</a:t>
            </a:r>
            <a:r>
              <a:rPr lang="en-GB" sz="1600" dirty="0">
                <a:solidFill>
                  <a:schemeClr val="tx1"/>
                </a:solidFill>
              </a:rPr>
              <a:t> like insulin </a:t>
            </a:r>
            <a:r>
              <a:rPr lang="en-GB" sz="1600" dirty="0" err="1">
                <a:solidFill>
                  <a:schemeClr val="tx1"/>
                </a:solidFill>
              </a:rPr>
              <a:t>aspart</a:t>
            </a:r>
            <a:r>
              <a:rPr lang="en-GB" sz="1600" dirty="0">
                <a:solidFill>
                  <a:schemeClr val="tx1"/>
                </a:solidFill>
              </a:rPr>
              <a:t> have an onset of action of approximately 15 minutes and should be injected 0–15 minutes before the meal to prevent or decrease the risk of </a:t>
            </a:r>
            <a:r>
              <a:rPr lang="en-GB" sz="1600" dirty="0" err="1">
                <a:solidFill>
                  <a:schemeClr val="tx1"/>
                </a:solidFill>
              </a:rPr>
              <a:t>hypoglycemia</a:t>
            </a:r>
            <a:r>
              <a:rPr lang="en-GB" b="1"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63188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5" action="ppaction://hlinksldjump"/>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prescribed sildenafil for pulmonary hypertension calls the clinic for advice. Which condition should the nurse notify the healthcare provider immediately and instruct the client to stop taking the medication?</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The client is experiencing vision and hearing loss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has an erection lasting longer than 2 hours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is complaining about nasal congestion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is complaining about feeling flushed.</a:t>
            </a:r>
          </a:p>
        </p:txBody>
      </p:sp>
      <p:sp>
        <p:nvSpPr>
          <p:cNvPr id="13" name="Rectangle 12"/>
          <p:cNvSpPr/>
          <p:nvPr/>
        </p:nvSpPr>
        <p:spPr>
          <a:xfrm>
            <a:off x="1115488" y="4529250"/>
            <a:ext cx="1013861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The client should be instructed to discontinue the use of the medication and notify the healthcare provider immediately if the client is experiencing vision and/or hearing loss or an erection lasting more than 4 hours.</a:t>
            </a:r>
          </a:p>
        </p:txBody>
      </p:sp>
    </p:spTree>
    <p:extLst>
      <p:ext uri="{BB962C8B-B14F-4D97-AF65-F5344CB8AC3E}">
        <p14:creationId xmlns:p14="http://schemas.microsoft.com/office/powerpoint/2010/main" val="32637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diagnoses of diabetes mellitus and gastroesophageal reflux disease is newly prescribed atenolol for hypertension. Which information should the nurse provide to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To use glucometer frequently throughout the </a:t>
            </a:r>
            <a:r>
              <a:rPr lang="en-GB" dirty="0" smtClean="0">
                <a:solidFill>
                  <a:schemeClr val="tx1"/>
                </a:solidFill>
              </a:rPr>
              <a:t>day</a:t>
            </a:r>
            <a:endParaRPr lang="en-GB" dirty="0">
              <a:solidFill>
                <a:schemeClr val="tx1"/>
              </a:solidFill>
            </a:endParaRPr>
          </a:p>
          <a:p>
            <a:pPr marL="342900" lvl="0" indent="-342900">
              <a:buFont typeface="+mj-lt"/>
              <a:buAutoNum type="alphaUcPeriod"/>
            </a:pPr>
            <a:r>
              <a:rPr lang="en-GB" dirty="0">
                <a:solidFill>
                  <a:schemeClr val="tx1"/>
                </a:solidFill>
              </a:rPr>
              <a:t>To remain in an upright position for 30 minutes after taking the </a:t>
            </a:r>
            <a:r>
              <a:rPr lang="en-GB" dirty="0" smtClean="0">
                <a:solidFill>
                  <a:schemeClr val="tx1"/>
                </a:solidFill>
              </a:rPr>
              <a:t>atenolol</a:t>
            </a:r>
            <a:endParaRPr lang="en-GB" dirty="0">
              <a:solidFill>
                <a:schemeClr val="tx1"/>
              </a:solidFill>
            </a:endParaRPr>
          </a:p>
          <a:p>
            <a:pPr marL="342900" lvl="0" indent="-342900">
              <a:buFont typeface="+mj-lt"/>
              <a:buAutoNum type="alphaUcPeriod"/>
            </a:pPr>
            <a:r>
              <a:rPr lang="en-GB" dirty="0">
                <a:solidFill>
                  <a:schemeClr val="tx1"/>
                </a:solidFill>
              </a:rPr>
              <a:t>To take atenolol either 1 hour before breakfast or 2 hours </a:t>
            </a:r>
            <a:r>
              <a:rPr lang="en-GB" dirty="0" smtClean="0">
                <a:solidFill>
                  <a:schemeClr val="tx1"/>
                </a:solidFill>
              </a:rPr>
              <a:t>later</a:t>
            </a:r>
            <a:endParaRPr lang="en-GB" dirty="0">
              <a:solidFill>
                <a:schemeClr val="tx1"/>
              </a:solidFill>
            </a:endParaRPr>
          </a:p>
          <a:p>
            <a:pPr marL="342900" lvl="0" indent="-342900">
              <a:buFont typeface="+mj-lt"/>
              <a:buAutoNum type="alphaUcPeriod"/>
            </a:pPr>
            <a:r>
              <a:rPr lang="en-GB" dirty="0">
                <a:solidFill>
                  <a:schemeClr val="tx1"/>
                </a:solidFill>
              </a:rPr>
              <a:t>To hold the dose of atenolol if blood glucose is below 50 mg/</a:t>
            </a:r>
            <a:r>
              <a:rPr lang="en-GB" dirty="0" err="1">
                <a:solidFill>
                  <a:schemeClr val="tx1"/>
                </a:solidFill>
              </a:rPr>
              <a:t>dL</a:t>
            </a:r>
            <a:endParaRPr lang="en-GB" dirty="0">
              <a:solidFill>
                <a:schemeClr val="tx1"/>
              </a:solidFill>
            </a:endParaRPr>
          </a:p>
        </p:txBody>
      </p:sp>
      <p:sp>
        <p:nvSpPr>
          <p:cNvPr id="13" name="Rectangle 12"/>
          <p:cNvSpPr/>
          <p:nvPr/>
        </p:nvSpPr>
        <p:spPr>
          <a:xfrm>
            <a:off x="880752" y="4529250"/>
            <a:ext cx="1074821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The client needs to be instructed to monitor blood glucose because atenolol may mask symptoms of </a:t>
            </a:r>
            <a:r>
              <a:rPr lang="en-GB" dirty="0" err="1">
                <a:solidFill>
                  <a:schemeClr val="tx1"/>
                </a:solidFill>
              </a:rPr>
              <a:t>hypoglycemia</a:t>
            </a:r>
            <a:r>
              <a:rPr lang="en-GB" dirty="0">
                <a:solidFill>
                  <a:schemeClr val="tx1"/>
                </a:solidFill>
              </a:rPr>
              <a:t>. The propranolol should be taken with 8 ounces (240 mL) of water and food because food enhances bioavailability.</a:t>
            </a:r>
          </a:p>
        </p:txBody>
      </p:sp>
    </p:spTree>
    <p:extLst>
      <p:ext uri="{BB962C8B-B14F-4D97-AF65-F5344CB8AC3E}">
        <p14:creationId xmlns:p14="http://schemas.microsoft.com/office/powerpoint/2010/main" val="208085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78-year-old client with congestive heart failure (CHF) receives digoxin 0.25 mg PO daily. Which observation by the nurse indicates that the medication has been effective?</a:t>
            </a:r>
          </a:p>
          <a:p>
            <a:pPr lvl="0"/>
            <a:endParaRPr lang="en-GB" dirty="0">
              <a:solidFill>
                <a:schemeClr val="tx1"/>
              </a:solidFill>
            </a:endParaRPr>
          </a:p>
          <a:p>
            <a:pPr marL="342900" lvl="0" indent="-342900">
              <a:buFont typeface="+mj-lt"/>
              <a:buAutoNum type="alphaUcPeriod"/>
            </a:pPr>
            <a:r>
              <a:rPr lang="en-GB" dirty="0">
                <a:solidFill>
                  <a:schemeClr val="tx1"/>
                </a:solidFill>
              </a:rPr>
              <a:t>Clear breath sounds bilaterally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Systolic blood pressure readings range from 120 to 130 mm Hg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Jugular venous distention present with supine positioning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Radial pulse volume of +4 bilaterally.</a:t>
            </a:r>
          </a:p>
        </p:txBody>
      </p:sp>
      <p:sp>
        <p:nvSpPr>
          <p:cNvPr id="13" name="Rectangle 12"/>
          <p:cNvSpPr/>
          <p:nvPr/>
        </p:nvSpPr>
        <p:spPr>
          <a:xfrm>
            <a:off x="1238287" y="4260963"/>
            <a:ext cx="9635985"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Digoxin is a cardiac glycoside, which increases force of the heart contractions and decreases heart rate, which in turn increases cardiac output. Clear breath sounds bilaterally indicate that the medication was effective in increasing the cardiac output thus preventing pulmonary </a:t>
            </a:r>
            <a:r>
              <a:rPr lang="en-GB" dirty="0" err="1">
                <a:solidFill>
                  <a:schemeClr val="tx1"/>
                </a:solidFill>
              </a:rPr>
              <a:t>edema</a:t>
            </a:r>
            <a:r>
              <a:rPr lang="en-GB" dirty="0">
                <a:solidFill>
                  <a:schemeClr val="tx1"/>
                </a:solidFill>
              </a:rPr>
              <a:t>.</a:t>
            </a:r>
          </a:p>
        </p:txBody>
      </p:sp>
    </p:spTree>
    <p:extLst>
      <p:ext uri="{BB962C8B-B14F-4D97-AF65-F5344CB8AC3E}">
        <p14:creationId xmlns:p14="http://schemas.microsoft.com/office/powerpoint/2010/main" val="185027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metastatic breast cancer who has been using morphine patches for several weeks reports to the nurse that the medication is not effectively controlling the pain. Which action should the nurse initiate?</a:t>
            </a:r>
          </a:p>
          <a:p>
            <a:pPr lvl="0"/>
            <a:endParaRPr lang="en-GB" dirty="0">
              <a:solidFill>
                <a:schemeClr val="tx1"/>
              </a:solidFill>
            </a:endParaRPr>
          </a:p>
          <a:p>
            <a:pPr marL="342900" lvl="0" indent="-342900">
              <a:buFont typeface="+mj-lt"/>
              <a:buAutoNum type="alphaUcPeriod"/>
            </a:pPr>
            <a:r>
              <a:rPr lang="en-GB" dirty="0">
                <a:solidFill>
                  <a:schemeClr val="tx1"/>
                </a:solidFill>
              </a:rPr>
              <a:t>Notify the healthcare provider of the need to increase the dose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about the indications of opioid dependence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 the client for symptoms of acute opioid withdrawal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naloxone doses per protocol as needed for reversal.</a:t>
            </a:r>
          </a:p>
        </p:txBody>
      </p:sp>
      <p:sp>
        <p:nvSpPr>
          <p:cNvPr id="13" name="Rectangle 12"/>
          <p:cNvSpPr/>
          <p:nvPr/>
        </p:nvSpPr>
        <p:spPr>
          <a:xfrm>
            <a:off x="909374" y="4542488"/>
            <a:ext cx="105508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Clients can develop a tolerance to the analgesic effect of opioids and may require an increased dose for effective long-term pain relief. The client is not exhibiting indications of dependence, withdrawal or toxicity.</a:t>
            </a:r>
          </a:p>
        </p:txBody>
      </p:sp>
    </p:spTree>
    <p:extLst>
      <p:ext uri="{BB962C8B-B14F-4D97-AF65-F5344CB8AC3E}">
        <p14:creationId xmlns:p14="http://schemas.microsoft.com/office/powerpoint/2010/main" val="371483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34874"/>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err="1">
                <a:solidFill>
                  <a:schemeClr val="tx1"/>
                </a:solidFill>
              </a:rPr>
              <a:t>Benztropine</a:t>
            </a:r>
            <a:r>
              <a:rPr lang="en-GB" dirty="0">
                <a:solidFill>
                  <a:schemeClr val="tx1"/>
                </a:solidFill>
              </a:rPr>
              <a:t> is prescribed for a client with Parkinson’s disease. After a few days of therapy, the client complains of a constipation and abdominal distention. What response by the Registered Nurse would be most appropriate?</a:t>
            </a:r>
          </a:p>
          <a:p>
            <a:pPr lvl="0"/>
            <a:endParaRPr lang="en-GB" dirty="0">
              <a:solidFill>
                <a:schemeClr val="tx1"/>
              </a:solidFill>
            </a:endParaRPr>
          </a:p>
          <a:p>
            <a:pPr marL="342900" lvl="0" indent="-342900">
              <a:buFont typeface="+mj-lt"/>
              <a:buAutoNum type="alphaUcPeriod"/>
            </a:pPr>
            <a:r>
              <a:rPr lang="en-GB" dirty="0">
                <a:solidFill>
                  <a:schemeClr val="tx1"/>
                </a:solidFill>
              </a:rPr>
              <a:t>Auscultate for bowel sounds and ask the client when they last had a bowel movement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Contact the healthcare provider and report symptoms so that a prescription can be obtained to relieve the symptoms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Inform the client that the constipation and abdominal distention are unrelated to your use of these drugs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client if they are concerned that these conditions may be symptoms of progression of the Parkinson disease.</a:t>
            </a:r>
          </a:p>
        </p:txBody>
      </p:sp>
      <p:sp>
        <p:nvSpPr>
          <p:cNvPr id="13" name="Rectangle 12"/>
          <p:cNvSpPr/>
          <p:nvPr/>
        </p:nvSpPr>
        <p:spPr>
          <a:xfrm>
            <a:off x="1635649" y="5074195"/>
            <a:ext cx="9250974"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400" dirty="0">
                <a:solidFill>
                  <a:schemeClr val="tx1"/>
                </a:solidFill>
              </a:rPr>
              <a:t>One of the side effects of </a:t>
            </a:r>
            <a:r>
              <a:rPr lang="en-GB" sz="1400" dirty="0" err="1">
                <a:solidFill>
                  <a:schemeClr val="tx1"/>
                </a:solidFill>
              </a:rPr>
              <a:t>benztropine</a:t>
            </a:r>
            <a:r>
              <a:rPr lang="en-GB" sz="1400" dirty="0">
                <a:solidFill>
                  <a:schemeClr val="tx1"/>
                </a:solidFill>
              </a:rPr>
              <a:t> is a paralytic ileus. It is important to first assess the client’s abdomen, listen for bowel sounds, and determine when they last had a bowel movement. The practical nurse should then consult with the charge nurse and report findings.</a:t>
            </a:r>
          </a:p>
        </p:txBody>
      </p:sp>
    </p:spTree>
    <p:extLst>
      <p:ext uri="{BB962C8B-B14F-4D97-AF65-F5344CB8AC3E}">
        <p14:creationId xmlns:p14="http://schemas.microsoft.com/office/powerpoint/2010/main" val="84016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diagnosed with open-angle glaucoma. The healthcare provider prescribes pilocarpine 1% eye drops. The nurse explains that which action of this drug makes it a useful treatment for the client’s condition?</a:t>
            </a:r>
          </a:p>
          <a:p>
            <a:pPr lvl="0"/>
            <a:endParaRPr lang="en-GB" dirty="0">
              <a:solidFill>
                <a:schemeClr val="tx1"/>
              </a:solidFill>
            </a:endParaRPr>
          </a:p>
          <a:p>
            <a:pPr marL="342900" lvl="0" indent="-342900">
              <a:buFont typeface="+mj-lt"/>
              <a:buAutoNum type="alphaUcPeriod"/>
            </a:pPr>
            <a:r>
              <a:rPr lang="en-GB" dirty="0">
                <a:solidFill>
                  <a:schemeClr val="tx1"/>
                </a:solidFill>
              </a:rPr>
              <a:t>The ciliary muscle contracts increasing the outflow of aqueous </a:t>
            </a:r>
            <a:r>
              <a:rPr lang="en-GB" dirty="0" err="1">
                <a:solidFill>
                  <a:schemeClr val="tx1"/>
                </a:solidFill>
              </a:rPr>
              <a:t>humor</a:t>
            </a:r>
            <a:r>
              <a:rPr lang="en-GB" dirty="0">
                <a:solidFill>
                  <a:schemeClr val="tx1"/>
                </a:solidFill>
              </a:rPr>
              <a:t> in the eye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production of aqueous </a:t>
            </a:r>
            <a:r>
              <a:rPr lang="en-GB" dirty="0" err="1">
                <a:solidFill>
                  <a:schemeClr val="tx1"/>
                </a:solidFill>
              </a:rPr>
              <a:t>humor</a:t>
            </a:r>
            <a:r>
              <a:rPr lang="en-GB" dirty="0">
                <a:solidFill>
                  <a:schemeClr val="tx1"/>
                </a:solidFill>
              </a:rPr>
              <a:t> in the eyes is decreased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Ciliary muscles are paralyzed to decrease accommodation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Bilateral </a:t>
            </a:r>
            <a:r>
              <a:rPr lang="en-GB" dirty="0" err="1">
                <a:solidFill>
                  <a:schemeClr val="tx1"/>
                </a:solidFill>
              </a:rPr>
              <a:t>mydriasis</a:t>
            </a:r>
            <a:r>
              <a:rPr lang="en-GB" dirty="0">
                <a:solidFill>
                  <a:schemeClr val="tx1"/>
                </a:solidFill>
              </a:rPr>
              <a:t> with </a:t>
            </a:r>
            <a:r>
              <a:rPr lang="en-GB" dirty="0" err="1">
                <a:solidFill>
                  <a:schemeClr val="tx1"/>
                </a:solidFill>
              </a:rPr>
              <a:t>cycloplegia</a:t>
            </a:r>
            <a:r>
              <a:rPr lang="en-GB" dirty="0">
                <a:solidFill>
                  <a:schemeClr val="tx1"/>
                </a:solidFill>
              </a:rPr>
              <a:t> is accomplished.</a:t>
            </a:r>
          </a:p>
        </p:txBody>
      </p:sp>
      <p:sp>
        <p:nvSpPr>
          <p:cNvPr id="13" name="Rectangle 12"/>
          <p:cNvSpPr/>
          <p:nvPr/>
        </p:nvSpPr>
        <p:spPr>
          <a:xfrm>
            <a:off x="1187116" y="4676461"/>
            <a:ext cx="96573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Pilocarpine, a cholinergic agent, causes pupillary constriction (</a:t>
            </a:r>
            <a:r>
              <a:rPr lang="en-GB" dirty="0" err="1">
                <a:solidFill>
                  <a:schemeClr val="tx1"/>
                </a:solidFill>
              </a:rPr>
              <a:t>miosis</a:t>
            </a:r>
            <a:r>
              <a:rPr lang="en-GB" dirty="0">
                <a:solidFill>
                  <a:schemeClr val="tx1"/>
                </a:solidFill>
              </a:rPr>
              <a:t>), which facilitates outflow of aqueous </a:t>
            </a:r>
            <a:r>
              <a:rPr lang="en-GB" dirty="0" err="1">
                <a:solidFill>
                  <a:schemeClr val="tx1"/>
                </a:solidFill>
              </a:rPr>
              <a:t>humor</a:t>
            </a:r>
            <a:r>
              <a:rPr lang="en-GB" dirty="0">
                <a:solidFill>
                  <a:schemeClr val="tx1"/>
                </a:solidFill>
              </a:rPr>
              <a:t>, causing a decrease in intraocular pressure</a:t>
            </a:r>
            <a:r>
              <a:rPr lang="en-GB" b="1" dirty="0">
                <a:solidFill>
                  <a:schemeClr val="tx1"/>
                </a:solidFill>
              </a:rPr>
              <a:t>.</a:t>
            </a:r>
          </a:p>
        </p:txBody>
      </p:sp>
    </p:spTree>
    <p:extLst>
      <p:ext uri="{BB962C8B-B14F-4D97-AF65-F5344CB8AC3E}">
        <p14:creationId xmlns:p14="http://schemas.microsoft.com/office/powerpoint/2010/main" val="183783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taking hydrochlorothiazide is admitted to the hospital and is experiencing muscle weakness and cramps. Which condition should the practical nurse suspect is causing these changes?</a:t>
            </a:r>
          </a:p>
          <a:p>
            <a:pPr lvl="0"/>
            <a:endParaRPr lang="en-GB" dirty="0">
              <a:solidFill>
                <a:schemeClr val="tx1"/>
              </a:solidFill>
            </a:endParaRPr>
          </a:p>
          <a:p>
            <a:pPr marL="342900" lvl="0" indent="-342900">
              <a:buFont typeface="+mj-lt"/>
              <a:buAutoNum type="alphaUcPeriod"/>
            </a:pPr>
            <a:r>
              <a:rPr lang="en-GB" dirty="0" smtClean="0">
                <a:solidFill>
                  <a:schemeClr val="tx1"/>
                </a:solidFill>
              </a:rPr>
              <a:t>Hyponatremia</a:t>
            </a:r>
            <a:endParaRPr lang="en-GB" dirty="0">
              <a:solidFill>
                <a:schemeClr val="tx1"/>
              </a:solidFill>
            </a:endParaRPr>
          </a:p>
          <a:p>
            <a:pPr marL="342900" lvl="0" indent="-342900">
              <a:buFont typeface="+mj-lt"/>
              <a:buAutoNum type="alphaUcPeriod"/>
            </a:pPr>
            <a:r>
              <a:rPr lang="en-GB" dirty="0" err="1" smtClean="0">
                <a:solidFill>
                  <a:schemeClr val="tx1"/>
                </a:solidFill>
              </a:rPr>
              <a:t>Hypolipidemia</a:t>
            </a:r>
            <a:endParaRPr lang="en-GB" dirty="0">
              <a:solidFill>
                <a:schemeClr val="tx1"/>
              </a:solidFill>
            </a:endParaRPr>
          </a:p>
          <a:p>
            <a:pPr marL="342900" lvl="0" indent="-342900">
              <a:buFont typeface="+mj-lt"/>
              <a:buAutoNum type="alphaUcPeriod"/>
            </a:pPr>
            <a:r>
              <a:rPr lang="en-GB" dirty="0" err="1" smtClean="0">
                <a:solidFill>
                  <a:schemeClr val="tx1"/>
                </a:solidFill>
              </a:rPr>
              <a:t>Hypermagnesemia</a:t>
            </a:r>
            <a:endParaRPr lang="en-GB" dirty="0">
              <a:solidFill>
                <a:schemeClr val="tx1"/>
              </a:solidFill>
            </a:endParaRPr>
          </a:p>
          <a:p>
            <a:pPr marL="342900" lvl="0" indent="-342900">
              <a:buFont typeface="+mj-lt"/>
              <a:buAutoNum type="alphaUcPeriod"/>
            </a:pPr>
            <a:r>
              <a:rPr lang="en-GB" dirty="0" err="1">
                <a:solidFill>
                  <a:schemeClr val="tx1"/>
                </a:solidFill>
              </a:rPr>
              <a:t>Hyperchloremia</a:t>
            </a:r>
            <a:endParaRPr lang="en-GB" dirty="0">
              <a:solidFill>
                <a:schemeClr val="tx1"/>
              </a:solidFill>
            </a:endParaRPr>
          </a:p>
        </p:txBody>
      </p:sp>
      <p:sp>
        <p:nvSpPr>
          <p:cNvPr id="13" name="Rectangle 12"/>
          <p:cNvSpPr/>
          <p:nvPr/>
        </p:nvSpPr>
        <p:spPr>
          <a:xfrm>
            <a:off x="1100761" y="4529250"/>
            <a:ext cx="10168064"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Hydrochlorothiazide acts on the distal tubule and ascending limb of loop of Henle by increasing excretion of water, sodium, chloride, and potassium. The signs and symptoms of hyponatremia include muscle weakness and cramps.</a:t>
            </a:r>
          </a:p>
        </p:txBody>
      </p:sp>
    </p:spTree>
    <p:extLst>
      <p:ext uri="{BB962C8B-B14F-4D97-AF65-F5344CB8AC3E}">
        <p14:creationId xmlns:p14="http://schemas.microsoft.com/office/powerpoint/2010/main" val="150159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78-year-old client prescribed furosemide 40 mg PO twice daily is demonstrating EKG changes. Which condition should the practical nurse suspect is causing these changes?</a:t>
            </a:r>
          </a:p>
          <a:p>
            <a:pPr lvl="0"/>
            <a:endParaRPr lang="en-GB" dirty="0">
              <a:solidFill>
                <a:schemeClr val="tx1"/>
              </a:solidFill>
            </a:endParaRPr>
          </a:p>
          <a:p>
            <a:pPr marL="342900" lvl="0" indent="-342900">
              <a:buFont typeface="+mj-lt"/>
              <a:buAutoNum type="alphaUcPeriod"/>
            </a:pPr>
            <a:r>
              <a:rPr lang="en-GB" dirty="0" err="1" smtClean="0">
                <a:solidFill>
                  <a:schemeClr val="tx1"/>
                </a:solidFill>
              </a:rPr>
              <a:t>Hypokalemia</a:t>
            </a:r>
            <a:endParaRPr lang="en-GB" dirty="0">
              <a:solidFill>
                <a:schemeClr val="tx1"/>
              </a:solidFill>
            </a:endParaRPr>
          </a:p>
          <a:p>
            <a:pPr marL="342900" lvl="0" indent="-342900">
              <a:buFont typeface="+mj-lt"/>
              <a:buAutoNum type="alphaUcPeriod"/>
            </a:pPr>
            <a:r>
              <a:rPr lang="en-GB" dirty="0" err="1" smtClean="0">
                <a:solidFill>
                  <a:schemeClr val="tx1"/>
                </a:solidFill>
              </a:rPr>
              <a:t>Hyperchloremia</a:t>
            </a:r>
            <a:endParaRPr lang="en-GB" dirty="0">
              <a:solidFill>
                <a:schemeClr val="tx1"/>
              </a:solidFill>
            </a:endParaRPr>
          </a:p>
          <a:p>
            <a:pPr marL="342900" lvl="0" indent="-342900">
              <a:buFont typeface="+mj-lt"/>
              <a:buAutoNum type="alphaUcPeriod"/>
            </a:pPr>
            <a:r>
              <a:rPr lang="en-GB" dirty="0" smtClean="0">
                <a:solidFill>
                  <a:schemeClr val="tx1"/>
                </a:solidFill>
              </a:rPr>
              <a:t>Hypernatremia</a:t>
            </a:r>
            <a:endParaRPr lang="en-GB" dirty="0">
              <a:solidFill>
                <a:schemeClr val="tx1"/>
              </a:solidFill>
            </a:endParaRPr>
          </a:p>
          <a:p>
            <a:pPr marL="342900" lvl="0" indent="-342900">
              <a:buFont typeface="+mj-lt"/>
              <a:buAutoNum type="alphaUcPeriod"/>
            </a:pPr>
            <a:r>
              <a:rPr lang="en-GB" dirty="0">
                <a:solidFill>
                  <a:schemeClr val="tx1"/>
                </a:solidFill>
              </a:rPr>
              <a:t>Hypophosphatemia</a:t>
            </a:r>
          </a:p>
        </p:txBody>
      </p:sp>
      <p:sp>
        <p:nvSpPr>
          <p:cNvPr id="13" name="Rectangle 12"/>
          <p:cNvSpPr/>
          <p:nvPr/>
        </p:nvSpPr>
        <p:spPr>
          <a:xfrm>
            <a:off x="1145139" y="4403988"/>
            <a:ext cx="1031507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US" b="1" dirty="0">
                <a:solidFill>
                  <a:schemeClr val="tx1"/>
                </a:solidFill>
              </a:rPr>
              <a:t>Rationale:</a:t>
            </a:r>
            <a:br>
              <a:rPr lang="en-US" b="1" dirty="0">
                <a:solidFill>
                  <a:schemeClr val="tx1"/>
                </a:solidFill>
              </a:rPr>
            </a:br>
            <a:r>
              <a:rPr lang="en-US" dirty="0">
                <a:solidFill>
                  <a:schemeClr val="tx1"/>
                </a:solidFill>
              </a:rPr>
              <a:t>Furosemide potentiates the excretion of potassium causing hypokalemia. </a:t>
            </a:r>
            <a:r>
              <a:rPr lang="en-US" dirty="0" err="1">
                <a:solidFill>
                  <a:schemeClr val="tx1"/>
                </a:solidFill>
              </a:rPr>
              <a:t>Hyperchloremia</a:t>
            </a:r>
            <a:r>
              <a:rPr lang="en-US" dirty="0">
                <a:solidFill>
                  <a:schemeClr val="tx1"/>
                </a:solidFill>
              </a:rPr>
              <a:t>, hypernatremia, and hypophosphatemia are not related to furosemide administration.</a:t>
            </a:r>
            <a:endParaRPr lang="en-GB" dirty="0">
              <a:solidFill>
                <a:schemeClr val="tx1"/>
              </a:solidFill>
            </a:endParaRPr>
          </a:p>
        </p:txBody>
      </p:sp>
    </p:spTree>
    <p:extLst>
      <p:ext uri="{BB962C8B-B14F-4D97-AF65-F5344CB8AC3E}">
        <p14:creationId xmlns:p14="http://schemas.microsoft.com/office/powerpoint/2010/main" val="165252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34874"/>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Daily dose of alendronate is prescribed for a 54-year-old postmenopausal client. Which instruction should the nurse provide to this client regarding taking the prescribed medications?</a:t>
            </a:r>
          </a:p>
          <a:p>
            <a:pPr lvl="0"/>
            <a:endParaRPr lang="en-GB" dirty="0">
              <a:solidFill>
                <a:schemeClr val="tx1"/>
              </a:solidFill>
            </a:endParaRPr>
          </a:p>
          <a:p>
            <a:pPr marL="342900" lvl="0" indent="-342900">
              <a:buFont typeface="+mj-lt"/>
              <a:buAutoNum type="alphaUcPeriod"/>
            </a:pPr>
            <a:r>
              <a:rPr lang="en-GB" dirty="0">
                <a:solidFill>
                  <a:schemeClr val="tx1"/>
                </a:solidFill>
              </a:rPr>
              <a:t>Take medication 30 minutes before breakfast and remain in an upright position for 30 minutes after taking the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medications should be taken together 2 hours after a meal with a full glass of water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Divide the medication over the course of the day and take it in small doses 1 hour after meals and at bedtime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medication may be taken with or without food but should be taken at the same time every day.</a:t>
            </a:r>
          </a:p>
        </p:txBody>
      </p:sp>
      <p:sp>
        <p:nvSpPr>
          <p:cNvPr id="13" name="Rectangle 12"/>
          <p:cNvSpPr/>
          <p:nvPr/>
        </p:nvSpPr>
        <p:spPr>
          <a:xfrm>
            <a:off x="985717" y="5199155"/>
            <a:ext cx="10550838" cy="80021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400" dirty="0">
                <a:solidFill>
                  <a:schemeClr val="tx1"/>
                </a:solidFill>
              </a:rPr>
              <a:t>Studies have shown a significant reduction in fractures when clients take the alendronate. It is important to instruct the client to remain in an upright position for at least 30 minutes after administration to prevent </a:t>
            </a:r>
            <a:r>
              <a:rPr lang="en-GB" sz="1400" dirty="0" err="1">
                <a:solidFill>
                  <a:schemeClr val="tx1"/>
                </a:solidFill>
              </a:rPr>
              <a:t>esophageal</a:t>
            </a:r>
            <a:r>
              <a:rPr lang="en-GB" sz="1400" dirty="0">
                <a:solidFill>
                  <a:schemeClr val="tx1"/>
                </a:solidFill>
              </a:rPr>
              <a:t> irritation.</a:t>
            </a:r>
          </a:p>
        </p:txBody>
      </p:sp>
    </p:spTree>
    <p:extLst>
      <p:ext uri="{BB962C8B-B14F-4D97-AF65-F5344CB8AC3E}">
        <p14:creationId xmlns:p14="http://schemas.microsoft.com/office/powerpoint/2010/main" val="240587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assessment finding indicates that the expected outcome of administering donepezil to a client with Alzheimer disease has been accomplished?</a:t>
            </a:r>
          </a:p>
          <a:p>
            <a:pPr lvl="0"/>
            <a:endParaRPr lang="en-GB" dirty="0">
              <a:solidFill>
                <a:schemeClr val="tx1"/>
              </a:solidFill>
            </a:endParaRPr>
          </a:p>
          <a:p>
            <a:pPr marL="342900" lvl="0" indent="-342900">
              <a:buFont typeface="+mj-lt"/>
              <a:buAutoNum type="alphaUcPeriod"/>
            </a:pPr>
            <a:r>
              <a:rPr lang="en-GB" dirty="0">
                <a:solidFill>
                  <a:schemeClr val="tx1"/>
                </a:solidFill>
              </a:rPr>
              <a:t>Decreased confusion and improved </a:t>
            </a:r>
            <a:r>
              <a:rPr lang="en-GB" dirty="0" smtClean="0">
                <a:solidFill>
                  <a:schemeClr val="tx1"/>
                </a:solidFill>
              </a:rPr>
              <a:t>mood</a:t>
            </a:r>
            <a:endParaRPr lang="en-GB" dirty="0">
              <a:solidFill>
                <a:schemeClr val="tx1"/>
              </a:solidFill>
            </a:endParaRPr>
          </a:p>
          <a:p>
            <a:pPr marL="342900" lvl="0" indent="-342900">
              <a:buFont typeface="+mj-lt"/>
              <a:buAutoNum type="alphaUcPeriod"/>
            </a:pPr>
            <a:r>
              <a:rPr lang="en-GB" dirty="0">
                <a:solidFill>
                  <a:schemeClr val="tx1"/>
                </a:solidFill>
              </a:rPr>
              <a:t>Increased muscle strength and </a:t>
            </a:r>
            <a:r>
              <a:rPr lang="en-GB" dirty="0" smtClean="0">
                <a:solidFill>
                  <a:schemeClr val="tx1"/>
                </a:solidFill>
              </a:rPr>
              <a:t>tone</a:t>
            </a:r>
            <a:endParaRPr lang="en-GB" dirty="0">
              <a:solidFill>
                <a:schemeClr val="tx1"/>
              </a:solidFill>
            </a:endParaRPr>
          </a:p>
          <a:p>
            <a:pPr marL="342900" lvl="0" indent="-342900">
              <a:buFont typeface="+mj-lt"/>
              <a:buAutoNum type="alphaUcPeriod"/>
            </a:pPr>
            <a:r>
              <a:rPr lang="en-GB" dirty="0">
                <a:solidFill>
                  <a:schemeClr val="tx1"/>
                </a:solidFill>
              </a:rPr>
              <a:t>Fewer episodes of urinary </a:t>
            </a:r>
            <a:r>
              <a:rPr lang="en-GB" dirty="0" smtClean="0">
                <a:solidFill>
                  <a:schemeClr val="tx1"/>
                </a:solidFill>
              </a:rPr>
              <a:t>incontinence</a:t>
            </a:r>
            <a:endParaRPr lang="en-GB" dirty="0">
              <a:solidFill>
                <a:schemeClr val="tx1"/>
              </a:solidFill>
            </a:endParaRPr>
          </a:p>
          <a:p>
            <a:pPr marL="342900" lvl="0" indent="-342900">
              <a:buFont typeface="+mj-lt"/>
              <a:buAutoNum type="alphaUcPeriod"/>
            </a:pPr>
            <a:r>
              <a:rPr lang="en-GB" dirty="0">
                <a:solidFill>
                  <a:schemeClr val="tx1"/>
                </a:solidFill>
              </a:rPr>
              <a:t>Reversal of disease process as evidenced by increased functioning</a:t>
            </a:r>
          </a:p>
        </p:txBody>
      </p:sp>
      <p:sp>
        <p:nvSpPr>
          <p:cNvPr id="13" name="Rectangle 12"/>
          <p:cNvSpPr/>
          <p:nvPr/>
        </p:nvSpPr>
        <p:spPr>
          <a:xfrm>
            <a:off x="1196865" y="4379477"/>
            <a:ext cx="9975855"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Donepezil is used for those suffering from Alzheimer’s disease. Its action elevates acetylcholine concentrations by slowing down degradation of acetylcholine released in cholinergic neurons. It does not reverse or cure Alzheimer’s disease but slows down the deterioration.</a:t>
            </a:r>
          </a:p>
        </p:txBody>
      </p:sp>
    </p:spTree>
    <p:extLst>
      <p:ext uri="{BB962C8B-B14F-4D97-AF65-F5344CB8AC3E}">
        <p14:creationId xmlns:p14="http://schemas.microsoft.com/office/powerpoint/2010/main" val="269056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prescribes morphine </a:t>
            </a:r>
            <a:r>
              <a:rPr lang="en-GB" dirty="0" err="1">
                <a:solidFill>
                  <a:schemeClr val="tx1"/>
                </a:solidFill>
              </a:rPr>
              <a:t>sulfate</a:t>
            </a:r>
            <a:r>
              <a:rPr lang="en-GB" dirty="0">
                <a:solidFill>
                  <a:schemeClr val="tx1"/>
                </a:solidFill>
              </a:rPr>
              <a:t> 8 IM stat. Morphine is available in 10 mg/</a:t>
            </a:r>
            <a:r>
              <a:rPr lang="en-GB" dirty="0" err="1">
                <a:solidFill>
                  <a:schemeClr val="tx1"/>
                </a:solidFill>
              </a:rPr>
              <a:t>mL.</a:t>
            </a:r>
            <a:r>
              <a:rPr lang="en-GB" dirty="0">
                <a:solidFill>
                  <a:schemeClr val="tx1"/>
                </a:solidFill>
              </a:rPr>
              <a:t> How many </a:t>
            </a:r>
            <a:r>
              <a:rPr lang="en-GB" dirty="0" err="1">
                <a:solidFill>
                  <a:schemeClr val="tx1"/>
                </a:solidFill>
              </a:rPr>
              <a:t>milliliters</a:t>
            </a:r>
            <a:r>
              <a:rPr lang="en-GB" dirty="0">
                <a:solidFill>
                  <a:schemeClr val="tx1"/>
                </a:solidFill>
              </a:rPr>
              <a:t> should the nurse administer?</a:t>
            </a:r>
          </a:p>
          <a:p>
            <a:pPr lvl="0"/>
            <a:endParaRPr lang="en-GB" dirty="0">
              <a:solidFill>
                <a:schemeClr val="tx1"/>
              </a:solidFill>
            </a:endParaRPr>
          </a:p>
          <a:p>
            <a:pPr marL="342900" lvl="0" indent="-342900">
              <a:buFont typeface="+mj-lt"/>
              <a:buAutoNum type="alphaUcPeriod"/>
            </a:pPr>
            <a:r>
              <a:rPr lang="en-GB" dirty="0">
                <a:solidFill>
                  <a:schemeClr val="tx1"/>
                </a:solidFill>
              </a:rPr>
              <a:t>0.8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0.7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0.10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0.11 ml</a:t>
            </a:r>
          </a:p>
        </p:txBody>
      </p:sp>
      <p:sp>
        <p:nvSpPr>
          <p:cNvPr id="13" name="Rectangle 12"/>
          <p:cNvSpPr/>
          <p:nvPr/>
        </p:nvSpPr>
        <p:spPr>
          <a:xfrm>
            <a:off x="3510024" y="4610310"/>
            <a:ext cx="565308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US" b="1" dirty="0">
                <a:solidFill>
                  <a:schemeClr val="tx1"/>
                </a:solidFill>
              </a:rPr>
              <a:t>Rationale:</a:t>
            </a:r>
            <a:br>
              <a:rPr lang="en-US" b="1" dirty="0">
                <a:solidFill>
                  <a:schemeClr val="tx1"/>
                </a:solidFill>
              </a:rPr>
            </a:br>
            <a:r>
              <a:rPr lang="en-US" dirty="0">
                <a:solidFill>
                  <a:schemeClr val="tx1"/>
                </a:solidFill>
              </a:rPr>
              <a:t>0.8 mL, Formula: D/H × Q = (8 mg/10 mg) × 1 mL = 0.8 </a:t>
            </a:r>
            <a:r>
              <a:rPr lang="en-US" dirty="0" err="1">
                <a:solidFill>
                  <a:schemeClr val="tx1"/>
                </a:solidFill>
              </a:rPr>
              <a:t>mL</a:t>
            </a:r>
            <a:r>
              <a:rPr lang="en-US" b="1" dirty="0" err="1">
                <a:solidFill>
                  <a:schemeClr val="tx1"/>
                </a:solidFill>
              </a:rPr>
              <a:t>.</a:t>
            </a:r>
            <a:endParaRPr lang="en-GB" b="1" dirty="0">
              <a:solidFill>
                <a:schemeClr val="tx1"/>
              </a:solidFill>
            </a:endParaRPr>
          </a:p>
        </p:txBody>
      </p:sp>
    </p:spTree>
    <p:extLst>
      <p:ext uri="{BB962C8B-B14F-4D97-AF65-F5344CB8AC3E}">
        <p14:creationId xmlns:p14="http://schemas.microsoft.com/office/powerpoint/2010/main" val="31749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4" action="ppaction://hlinksldjump"/>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5"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takes metformin for diabetes mellitus type 2 is taking nothing by mouth (NPO) for surgery. The nurse anticipates which pre-op prescription for this client’s glucose management?</a:t>
            </a:r>
          </a:p>
          <a:p>
            <a:pPr lvl="0"/>
            <a:endParaRPr lang="en-GB" dirty="0">
              <a:solidFill>
                <a:schemeClr val="tx1"/>
              </a:solidFill>
            </a:endParaRPr>
          </a:p>
          <a:p>
            <a:pPr marL="342900" lvl="0" indent="-342900">
              <a:buFont typeface="+mj-lt"/>
              <a:buAutoNum type="alphaUcPeriod"/>
            </a:pPr>
            <a:r>
              <a:rPr lang="en-GB" dirty="0">
                <a:solidFill>
                  <a:schemeClr val="tx1"/>
                </a:solidFill>
              </a:rPr>
              <a:t>Regular insulin subcutaneously per sliding </a:t>
            </a:r>
            <a:r>
              <a:rPr lang="en-GB" dirty="0" smtClean="0">
                <a:solidFill>
                  <a:schemeClr val="tx1"/>
                </a:solidFill>
              </a:rPr>
              <a:t>scale</a:t>
            </a:r>
            <a:endParaRPr lang="en-GB" dirty="0">
              <a:solidFill>
                <a:schemeClr val="tx1"/>
              </a:solidFill>
            </a:endParaRPr>
          </a:p>
          <a:p>
            <a:pPr marL="342900" lvl="0" indent="-342900">
              <a:buFont typeface="+mj-lt"/>
              <a:buAutoNum type="alphaUcPeriod"/>
            </a:pPr>
            <a:r>
              <a:rPr lang="en-GB" dirty="0">
                <a:solidFill>
                  <a:schemeClr val="tx1"/>
                </a:solidFill>
              </a:rPr>
              <a:t>NPO except for metformin and regular </a:t>
            </a:r>
            <a:r>
              <a:rPr lang="en-GB" dirty="0" smtClean="0">
                <a:solidFill>
                  <a:schemeClr val="tx1"/>
                </a:solidFill>
              </a:rPr>
              <a:t>snacks</a:t>
            </a:r>
            <a:endParaRPr lang="en-GB" dirty="0">
              <a:solidFill>
                <a:schemeClr val="tx1"/>
              </a:solidFill>
            </a:endParaRPr>
          </a:p>
          <a:p>
            <a:pPr marL="342900" lvl="0" indent="-342900">
              <a:buFont typeface="+mj-lt"/>
              <a:buAutoNum type="alphaUcPeriod"/>
            </a:pPr>
            <a:r>
              <a:rPr lang="en-GB" dirty="0">
                <a:solidFill>
                  <a:schemeClr val="tx1"/>
                </a:solidFill>
              </a:rPr>
              <a:t>NPO except for oral antidiabetic </a:t>
            </a:r>
            <a:r>
              <a:rPr lang="en-GB" dirty="0" smtClean="0">
                <a:solidFill>
                  <a:schemeClr val="tx1"/>
                </a:solidFill>
              </a:rPr>
              <a:t>agent</a:t>
            </a:r>
            <a:endParaRPr lang="en-GB" dirty="0">
              <a:solidFill>
                <a:schemeClr val="tx1"/>
              </a:solidFill>
            </a:endParaRPr>
          </a:p>
          <a:p>
            <a:pPr marL="342900" lvl="0" indent="-342900">
              <a:buFont typeface="+mj-lt"/>
              <a:buAutoNum type="alphaUcPeriod"/>
            </a:pPr>
            <a:r>
              <a:rPr lang="en-GB" dirty="0" err="1">
                <a:solidFill>
                  <a:schemeClr val="tx1"/>
                </a:solidFill>
              </a:rPr>
              <a:t>Novolin</a:t>
            </a:r>
            <a:r>
              <a:rPr lang="en-GB" dirty="0">
                <a:solidFill>
                  <a:schemeClr val="tx1"/>
                </a:solidFill>
              </a:rPr>
              <a:t>-N insulin subcutaneously twice daily</a:t>
            </a:r>
          </a:p>
        </p:txBody>
      </p:sp>
      <p:sp>
        <p:nvSpPr>
          <p:cNvPr id="13" name="Rectangle 12"/>
          <p:cNvSpPr/>
          <p:nvPr/>
        </p:nvSpPr>
        <p:spPr>
          <a:xfrm>
            <a:off x="1340675" y="4676461"/>
            <a:ext cx="984092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Regular insulin dosing based on the client’s blood glucose levels (sliding scale) is the best method to achieve control of the client’s blood glucose while the client is NPO</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04472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healthy 68-year-old client asks the nurse should they take the pneumococcal vaccine. Which statement should the nurse offer to the client that provides the most accurate information about this vaccine?</a:t>
            </a:r>
          </a:p>
          <a:p>
            <a:pPr lvl="0"/>
            <a:endParaRPr lang="en-GB" dirty="0">
              <a:solidFill>
                <a:schemeClr val="tx1"/>
              </a:solidFill>
            </a:endParaRPr>
          </a:p>
          <a:p>
            <a:pPr marL="342900" lvl="0" indent="-342900">
              <a:buFont typeface="+mj-lt"/>
              <a:buAutoNum type="alphaUcPeriod"/>
            </a:pPr>
            <a:r>
              <a:rPr lang="en-GB" dirty="0">
                <a:solidFill>
                  <a:schemeClr val="tx1"/>
                </a:solidFill>
              </a:rPr>
              <a:t>The immunization is recommended for children younger than 2 years old and all adults 65 years or older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vaccine is given annually before the flu season to those older than 50 years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vaccine is for all ages and is given primarily to those persons traveling overseas to areas of infection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vaccine will prevent the occurrence of pneumococcal pneumonia for up to 5 years.</a:t>
            </a:r>
          </a:p>
        </p:txBody>
      </p:sp>
      <p:sp>
        <p:nvSpPr>
          <p:cNvPr id="13" name="Rectangle 12"/>
          <p:cNvSpPr/>
          <p:nvPr/>
        </p:nvSpPr>
        <p:spPr>
          <a:xfrm>
            <a:off x="909375" y="4999627"/>
            <a:ext cx="10550837" cy="86177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600" dirty="0">
                <a:solidFill>
                  <a:schemeClr val="tx1"/>
                </a:solidFill>
              </a:rPr>
              <a:t>It is usually recommended that persons younger than 2 years old and 65 years and older get vaccinated. Those with a history of certain medical conditions may also be recommended to receive the immunization.</a:t>
            </a:r>
          </a:p>
        </p:txBody>
      </p:sp>
    </p:spTree>
    <p:extLst>
      <p:ext uri="{BB962C8B-B14F-4D97-AF65-F5344CB8AC3E}">
        <p14:creationId xmlns:p14="http://schemas.microsoft.com/office/powerpoint/2010/main" val="314929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3487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being discharged to home asks the nurse for a dose of hydrocodone before leaving the hospital. How should the nurse respond to this client’s request?</a:t>
            </a:r>
          </a:p>
          <a:p>
            <a:pPr lvl="0"/>
            <a:endParaRPr lang="en-GB" dirty="0">
              <a:solidFill>
                <a:schemeClr val="tx1"/>
              </a:solidFill>
            </a:endParaRPr>
          </a:p>
          <a:p>
            <a:pPr marL="342900" lvl="0" indent="-342900">
              <a:buFont typeface="+mj-lt"/>
              <a:buAutoNum type="alphaUcPeriod"/>
            </a:pPr>
            <a:r>
              <a:rPr lang="en-GB" dirty="0">
                <a:solidFill>
                  <a:schemeClr val="tx1"/>
                </a:solidFill>
              </a:rPr>
              <a:t>Ask him to describe the location and severity of the pain and to rate it on a scale from 1 to 10</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Determine if a take-home prescription for hydrocodone was provided and, if so, tell him to take one of them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him to wait until he is at home to take a medication that might impair reasoning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Give him a tablet from the hospital stock and tell him to wait until he is almost home to take it.</a:t>
            </a:r>
          </a:p>
        </p:txBody>
      </p:sp>
      <p:sp>
        <p:nvSpPr>
          <p:cNvPr id="13" name="Rectangle 12"/>
          <p:cNvSpPr/>
          <p:nvPr/>
        </p:nvSpPr>
        <p:spPr>
          <a:xfrm>
            <a:off x="543480" y="5059032"/>
            <a:ext cx="11282626"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600" dirty="0">
                <a:solidFill>
                  <a:schemeClr val="tx1"/>
                </a:solidFill>
              </a:rPr>
              <a:t>Hydrocodone is a narcotic analgesic, and the practical nurse should gather more data from the client about the pain he is experiencing before giving the medication. The client’s need for pain medication should be addressed, and pain medication should not be withheld because he is going home</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31616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first-day postoperative client vomits 30 minutes after receiving a dose of hydromorphone. What initial intervention is best for the nurse  to implement?</a:t>
            </a:r>
          </a:p>
          <a:p>
            <a:pPr lvl="0"/>
            <a:endParaRPr lang="en-GB" dirty="0">
              <a:solidFill>
                <a:schemeClr val="tx1"/>
              </a:solidFill>
            </a:endParaRPr>
          </a:p>
          <a:p>
            <a:pPr marL="342900" lvl="0" indent="-342900">
              <a:buFont typeface="+mj-lt"/>
              <a:buAutoNum type="alphaUcPeriod"/>
            </a:pPr>
            <a:r>
              <a:rPr lang="en-GB" dirty="0">
                <a:solidFill>
                  <a:schemeClr val="tx1"/>
                </a:solidFill>
              </a:rPr>
              <a:t>Administer a prn dose of ondansetron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Obtain a prescription for nasogastric intubation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Reduce the next scheduled dose of hydromorphone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client’s abdomen and bowel sounds.</a:t>
            </a:r>
          </a:p>
        </p:txBody>
      </p:sp>
      <p:sp>
        <p:nvSpPr>
          <p:cNvPr id="13" name="Rectangle 12"/>
          <p:cNvSpPr/>
          <p:nvPr/>
        </p:nvSpPr>
        <p:spPr>
          <a:xfrm>
            <a:off x="909374" y="4333311"/>
            <a:ext cx="1055083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Because the emesis appears to be directly related to the administration of the opiate analgesic, the first action should be to reduce the client’s nausea with the administration of the ondansetron, which is an antiemetic</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90568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vancomycin intravenous piggybacks (IVPB) prescribed. Which is the crucial aspect of care for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Besides noting the urine output is less than the intake, report increased creatinine levels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Registered Nurse cannot care for a client receiving IVPB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expected that the client experiences tinnitus, headache, dizziness, and hearing loss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Monitoring the client’s laboratory results for increased liver enzymes on a daily basis.</a:t>
            </a:r>
          </a:p>
        </p:txBody>
      </p:sp>
      <p:sp>
        <p:nvSpPr>
          <p:cNvPr id="13" name="Rectangle 12"/>
          <p:cNvSpPr/>
          <p:nvPr/>
        </p:nvSpPr>
        <p:spPr>
          <a:xfrm>
            <a:off x="425677" y="4199408"/>
            <a:ext cx="11518232"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Vancomycin is in the aminoglycoside category and can cause nephrotoxicity or renal damage. The nurse should monitor for fluid retention and increasing creatinine levels. This medication is not associated with liver disorders. The nurse can care for a client receiving IVPB medications and should report any abnormal findings. A client taking an aminoglycoside is at risk of ototoxicity. The nurse should report characteristics of this: tinnitus, hearing loss, and dizziness.</a:t>
            </a:r>
          </a:p>
        </p:txBody>
      </p:sp>
    </p:spTree>
    <p:extLst>
      <p:ext uri="{BB962C8B-B14F-4D97-AF65-F5344CB8AC3E}">
        <p14:creationId xmlns:p14="http://schemas.microsoft.com/office/powerpoint/2010/main" val="109998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has administered </a:t>
            </a:r>
            <a:r>
              <a:rPr lang="en-GB" dirty="0" err="1">
                <a:solidFill>
                  <a:schemeClr val="tx1"/>
                </a:solidFill>
              </a:rPr>
              <a:t>albuterol</a:t>
            </a:r>
            <a:r>
              <a:rPr lang="en-GB" dirty="0">
                <a:solidFill>
                  <a:schemeClr val="tx1"/>
                </a:solidFill>
              </a:rPr>
              <a:t> as an inhaled medication. The nurse should monitor the client for which possible adverse reaction?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Tachycardia</a:t>
            </a:r>
            <a:endParaRPr lang="en-GB" dirty="0">
              <a:solidFill>
                <a:schemeClr val="tx1"/>
              </a:solidFill>
            </a:endParaRPr>
          </a:p>
          <a:p>
            <a:pPr marL="342900" lvl="0" indent="-342900">
              <a:buFont typeface="+mj-lt"/>
              <a:buAutoNum type="alphaUcPeriod"/>
            </a:pPr>
            <a:r>
              <a:rPr lang="en-GB" dirty="0" smtClean="0">
                <a:solidFill>
                  <a:schemeClr val="tx1"/>
                </a:solidFill>
              </a:rPr>
              <a:t>Enuresis</a:t>
            </a:r>
            <a:endParaRPr lang="en-GB" dirty="0">
              <a:solidFill>
                <a:schemeClr val="tx1"/>
              </a:solidFill>
            </a:endParaRPr>
          </a:p>
          <a:p>
            <a:pPr marL="342900" lvl="0" indent="-342900">
              <a:buFont typeface="+mj-lt"/>
              <a:buAutoNum type="alphaUcPeriod"/>
            </a:pPr>
            <a:r>
              <a:rPr lang="en-GB" dirty="0" smtClean="0">
                <a:solidFill>
                  <a:schemeClr val="tx1"/>
                </a:solidFill>
              </a:rPr>
              <a:t>Lethargy</a:t>
            </a:r>
            <a:endParaRPr lang="en-GB" dirty="0">
              <a:solidFill>
                <a:schemeClr val="tx1"/>
              </a:solidFill>
            </a:endParaRPr>
          </a:p>
          <a:p>
            <a:pPr marL="342900" lvl="0" indent="-342900">
              <a:buFont typeface="+mj-lt"/>
              <a:buAutoNum type="alphaUcPeriod"/>
            </a:pPr>
            <a:r>
              <a:rPr lang="en-GB" dirty="0">
                <a:solidFill>
                  <a:schemeClr val="tx1"/>
                </a:solidFill>
              </a:rPr>
              <a:t>Depression</a:t>
            </a:r>
          </a:p>
        </p:txBody>
      </p:sp>
      <p:sp>
        <p:nvSpPr>
          <p:cNvPr id="13" name="Rectangle 12"/>
          <p:cNvSpPr/>
          <p:nvPr/>
        </p:nvSpPr>
        <p:spPr>
          <a:xfrm>
            <a:off x="805554" y="4260963"/>
            <a:ext cx="1099386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err="1">
                <a:solidFill>
                  <a:schemeClr val="tx1"/>
                </a:solidFill>
              </a:rPr>
              <a:t>Albuterol</a:t>
            </a:r>
            <a:r>
              <a:rPr lang="en-GB" dirty="0">
                <a:solidFill>
                  <a:schemeClr val="tx1"/>
                </a:solidFill>
              </a:rPr>
              <a:t> is a bronchodilator in the adrenergic category. Its actions and adverse effects are similar to adrenaline or epinephrine. The nurse should monitor the client for tachycardia. Enuresis or night bed-wetting is not an adverse effect. The client should be monitored for anxiety, not lethargy or depression.</a:t>
            </a:r>
          </a:p>
        </p:txBody>
      </p:sp>
    </p:spTree>
    <p:extLst>
      <p:ext uri="{BB962C8B-B14F-4D97-AF65-F5344CB8AC3E}">
        <p14:creationId xmlns:p14="http://schemas.microsoft.com/office/powerpoint/2010/main" val="264997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pulmonary tuberculosis has been taking </a:t>
            </a:r>
            <a:r>
              <a:rPr lang="en-GB" dirty="0" err="1">
                <a:solidFill>
                  <a:schemeClr val="tx1"/>
                </a:solidFill>
              </a:rPr>
              <a:t>rifampin</a:t>
            </a:r>
            <a:r>
              <a:rPr lang="en-GB" dirty="0">
                <a:solidFill>
                  <a:schemeClr val="tx1"/>
                </a:solidFill>
              </a:rPr>
              <a:t> for 3 weeks. The client reports orange urine. What should be the nurse’s next action?</a:t>
            </a:r>
          </a:p>
          <a:p>
            <a:pPr lvl="0"/>
            <a:endParaRPr lang="en-GB" dirty="0">
              <a:solidFill>
                <a:schemeClr val="tx1"/>
              </a:solidFill>
            </a:endParaRPr>
          </a:p>
          <a:p>
            <a:pPr marL="342900" lvl="0" indent="-342900">
              <a:buFont typeface="+mj-lt"/>
              <a:buAutoNum type="alphaUcPeriod"/>
            </a:pPr>
            <a:r>
              <a:rPr lang="en-GB" dirty="0">
                <a:solidFill>
                  <a:schemeClr val="tx1"/>
                </a:solidFill>
              </a:rPr>
              <a:t>Inform the client this is not harmful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Notify the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 for other signs of nephrotoxicity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 the results of the most recent creatinine level.</a:t>
            </a:r>
          </a:p>
        </p:txBody>
      </p:sp>
      <p:sp>
        <p:nvSpPr>
          <p:cNvPr id="13" name="Rectangle 12"/>
          <p:cNvSpPr/>
          <p:nvPr/>
        </p:nvSpPr>
        <p:spPr>
          <a:xfrm>
            <a:off x="647753" y="4333311"/>
            <a:ext cx="1107407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err="1">
                <a:solidFill>
                  <a:schemeClr val="tx1"/>
                </a:solidFill>
              </a:rPr>
              <a:t>Rifampin</a:t>
            </a:r>
            <a:r>
              <a:rPr lang="en-GB" dirty="0">
                <a:solidFill>
                  <a:schemeClr val="tx1"/>
                </a:solidFill>
              </a:rPr>
              <a:t> can cause the </a:t>
            </a:r>
            <a:r>
              <a:rPr lang="en-GB" dirty="0" err="1">
                <a:solidFill>
                  <a:schemeClr val="tx1"/>
                </a:solidFill>
              </a:rPr>
              <a:t>color</a:t>
            </a:r>
            <a:r>
              <a:rPr lang="en-GB" dirty="0">
                <a:solidFill>
                  <a:schemeClr val="tx1"/>
                </a:solidFill>
              </a:rPr>
              <a:t> of the urine to turn to orange. This change is harmless. There is no need to notify the healthcare provider or to monitor the creatinine level. This drug does not cause nephrotoxicity.</a:t>
            </a:r>
          </a:p>
        </p:txBody>
      </p:sp>
    </p:spTree>
    <p:extLst>
      <p:ext uri="{BB962C8B-B14F-4D97-AF65-F5344CB8AC3E}">
        <p14:creationId xmlns:p14="http://schemas.microsoft.com/office/powerpoint/2010/main" val="218642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undergoing </a:t>
            </a:r>
            <a:r>
              <a:rPr lang="en-GB" dirty="0" err="1">
                <a:solidFill>
                  <a:schemeClr val="tx1"/>
                </a:solidFill>
              </a:rPr>
              <a:t>hemodialysis</a:t>
            </a:r>
            <a:r>
              <a:rPr lang="en-GB" dirty="0">
                <a:solidFill>
                  <a:schemeClr val="tx1"/>
                </a:solidFill>
              </a:rPr>
              <a:t> for chronic kidney disease is taking the medication erythropoietin. The nurse should reinforce instructions to explain which is the reason for this medication to be prescribed?</a:t>
            </a:r>
          </a:p>
          <a:p>
            <a:pPr lvl="0"/>
            <a:endParaRPr lang="en-GB" dirty="0">
              <a:solidFill>
                <a:schemeClr val="tx1"/>
              </a:solidFill>
            </a:endParaRPr>
          </a:p>
          <a:p>
            <a:pPr marL="342900" lvl="0" indent="-342900">
              <a:buFont typeface="+mj-lt"/>
              <a:buAutoNum type="alphaUcPeriod"/>
            </a:pPr>
            <a:r>
              <a:rPr lang="en-GB" dirty="0">
                <a:solidFill>
                  <a:schemeClr val="tx1"/>
                </a:solidFill>
              </a:rPr>
              <a:t>This drug helps to stimulate production of red blood cells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drug prevents infections associated with dialysis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drug prevents deep vein thrombosis in older clients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drug helps balance the level of phosphorus in the body.</a:t>
            </a:r>
          </a:p>
        </p:txBody>
      </p:sp>
      <p:sp>
        <p:nvSpPr>
          <p:cNvPr id="13" name="Rectangle 12"/>
          <p:cNvSpPr/>
          <p:nvPr/>
        </p:nvSpPr>
        <p:spPr>
          <a:xfrm>
            <a:off x="1355982" y="4529250"/>
            <a:ext cx="981030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US" b="1" dirty="0">
                <a:solidFill>
                  <a:schemeClr val="tx1"/>
                </a:solidFill>
              </a:rPr>
              <a:t>Rationale:</a:t>
            </a:r>
            <a:br>
              <a:rPr lang="en-US" b="1" dirty="0">
                <a:solidFill>
                  <a:schemeClr val="tx1"/>
                </a:solidFill>
              </a:rPr>
            </a:br>
            <a:r>
              <a:rPr lang="en-US" sz="1600" dirty="0">
                <a:solidFill>
                  <a:schemeClr val="tx1"/>
                </a:solidFill>
              </a:rPr>
              <a:t>Erythropoietin is prescribed to stimulate production of red blood cells. Clients undergoing hemodialysis develop anemia from end-stage renal disease. This drug does not prevent infections or deep vein thrombosis. Erythropoietin does not balance the body’s phosphorus level.</a:t>
            </a:r>
            <a:endParaRPr lang="en-GB" sz="1600" dirty="0">
              <a:solidFill>
                <a:schemeClr val="tx1"/>
              </a:solidFill>
            </a:endParaRPr>
          </a:p>
        </p:txBody>
      </p:sp>
    </p:spTree>
    <p:extLst>
      <p:ext uri="{BB962C8B-B14F-4D97-AF65-F5344CB8AC3E}">
        <p14:creationId xmlns:p14="http://schemas.microsoft.com/office/powerpoint/2010/main" val="363120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taking simvastatin for 3 days, and phones the nurse at the clinic to report extreme muscle tenderness and pain. Which is the most appropriate action?</a:t>
            </a:r>
          </a:p>
          <a:p>
            <a:pPr lvl="0"/>
            <a:endParaRPr lang="en-GB" dirty="0">
              <a:solidFill>
                <a:schemeClr val="tx1"/>
              </a:solidFill>
            </a:endParaRPr>
          </a:p>
          <a:p>
            <a:pPr marL="342900" lvl="0" indent="-342900">
              <a:buFont typeface="+mj-lt"/>
              <a:buAutoNum type="alphaUcPeriod"/>
            </a:pPr>
            <a:r>
              <a:rPr lang="en-GB" dirty="0">
                <a:solidFill>
                  <a:schemeClr val="tx1"/>
                </a:solidFill>
              </a:rPr>
              <a:t>Notify the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Review powder mixing instructions with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Advise the client to take the medication with grapefruit juice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Remind the client to limit physical activity until the muscle pain goes away.</a:t>
            </a:r>
          </a:p>
        </p:txBody>
      </p:sp>
      <p:sp>
        <p:nvSpPr>
          <p:cNvPr id="13" name="Rectangle 12"/>
          <p:cNvSpPr/>
          <p:nvPr/>
        </p:nvSpPr>
        <p:spPr>
          <a:xfrm>
            <a:off x="152399" y="4199408"/>
            <a:ext cx="11619510" cy="187743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Muscle pain or extreme muscle tenderness is associated with rhabdomyolysis, which is a medical emergency. The healthcare provider should be contacted immediately. There is no need to review powder mixing instructions with simvastatin. Some bile </a:t>
            </a:r>
            <a:r>
              <a:rPr lang="en-GB" sz="1600" dirty="0" err="1">
                <a:solidFill>
                  <a:schemeClr val="tx1"/>
                </a:solidFill>
              </a:rPr>
              <a:t>sequestrants</a:t>
            </a:r>
            <a:r>
              <a:rPr lang="en-GB" sz="1600" dirty="0">
                <a:solidFill>
                  <a:schemeClr val="tx1"/>
                </a:solidFill>
              </a:rPr>
              <a:t> must be mixed carefully with applesauce. Grapefruit juice should be avoided because it is associated with adverse effects. The muscle pain should be evaluated by the healthcare provider, so the nurse should not advise the client regarding physical activity until after the client has been evaluated</a:t>
            </a:r>
          </a:p>
        </p:txBody>
      </p:sp>
    </p:spTree>
    <p:extLst>
      <p:ext uri="{BB962C8B-B14F-4D97-AF65-F5344CB8AC3E}">
        <p14:creationId xmlns:p14="http://schemas.microsoft.com/office/powerpoint/2010/main" val="146154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metoprolol prescribed. The nurse should reinforce instructions that this medication has which potential adverse effect?</a:t>
            </a:r>
          </a:p>
          <a:p>
            <a:pPr lvl="0"/>
            <a:endParaRPr lang="en-GB" dirty="0">
              <a:solidFill>
                <a:schemeClr val="tx1"/>
              </a:solidFill>
            </a:endParaRPr>
          </a:p>
          <a:p>
            <a:pPr marL="342900" lvl="0" indent="-342900">
              <a:buFont typeface="+mj-lt"/>
              <a:buAutoNum type="alphaUcPeriod"/>
            </a:pPr>
            <a:r>
              <a:rPr lang="en-GB" dirty="0">
                <a:solidFill>
                  <a:schemeClr val="tx1"/>
                </a:solidFill>
              </a:rPr>
              <a:t>Sexual </a:t>
            </a:r>
            <a:r>
              <a:rPr lang="en-GB" dirty="0" smtClean="0">
                <a:solidFill>
                  <a:schemeClr val="tx1"/>
                </a:solidFill>
              </a:rPr>
              <a:t>dysfunction</a:t>
            </a:r>
            <a:endParaRPr lang="en-GB" dirty="0">
              <a:solidFill>
                <a:schemeClr val="tx1"/>
              </a:solidFill>
            </a:endParaRPr>
          </a:p>
          <a:p>
            <a:pPr marL="342900" lvl="0" indent="-342900">
              <a:buFont typeface="+mj-lt"/>
              <a:buAutoNum type="alphaUcPeriod"/>
            </a:pPr>
            <a:r>
              <a:rPr lang="en-GB" dirty="0" smtClean="0">
                <a:solidFill>
                  <a:schemeClr val="tx1"/>
                </a:solidFill>
              </a:rPr>
              <a:t>Anxiety</a:t>
            </a:r>
            <a:endParaRPr lang="en-GB" dirty="0">
              <a:solidFill>
                <a:schemeClr val="tx1"/>
              </a:solidFill>
            </a:endParaRPr>
          </a:p>
          <a:p>
            <a:pPr marL="342900" lvl="0" indent="-342900">
              <a:buFont typeface="+mj-lt"/>
              <a:buAutoNum type="alphaUcPeriod"/>
            </a:pPr>
            <a:r>
              <a:rPr lang="en-GB" dirty="0" smtClean="0">
                <a:solidFill>
                  <a:schemeClr val="tx1"/>
                </a:solidFill>
              </a:rPr>
              <a:t>Tachycardia</a:t>
            </a:r>
            <a:endParaRPr lang="en-GB" dirty="0">
              <a:solidFill>
                <a:schemeClr val="tx1"/>
              </a:solidFill>
            </a:endParaRPr>
          </a:p>
          <a:p>
            <a:pPr marL="342900" lvl="0" indent="-342900">
              <a:buFont typeface="+mj-lt"/>
              <a:buAutoNum type="alphaUcPeriod"/>
            </a:pPr>
            <a:r>
              <a:rPr lang="en-GB" dirty="0">
                <a:solidFill>
                  <a:schemeClr val="tx1"/>
                </a:solidFill>
              </a:rPr>
              <a:t>Acute renal failure</a:t>
            </a:r>
          </a:p>
        </p:txBody>
      </p:sp>
      <p:sp>
        <p:nvSpPr>
          <p:cNvPr id="13" name="Rectangle 12"/>
          <p:cNvSpPr/>
          <p:nvPr/>
        </p:nvSpPr>
        <p:spPr>
          <a:xfrm>
            <a:off x="1150262" y="4311655"/>
            <a:ext cx="1022174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nurse should reinforce education that metoprolol (a beta-blocker) can cause sexual dysfunction as an adverse effect. It can cause depression, rather than anxiety. Bradycardia is another potential adverse reaction. Acute renal failure is not associated with a beta blocking agent.</a:t>
            </a:r>
          </a:p>
        </p:txBody>
      </p:sp>
    </p:spTree>
    <p:extLst>
      <p:ext uri="{BB962C8B-B14F-4D97-AF65-F5344CB8AC3E}">
        <p14:creationId xmlns:p14="http://schemas.microsoft.com/office/powerpoint/2010/main" val="364611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On the medical unit, multiple clients are taking warfarin. The nurse should have which medication readily available in the event it is needed to treat a client who has taken an excessive dose?</a:t>
            </a:r>
          </a:p>
          <a:p>
            <a:pPr lvl="0"/>
            <a:endParaRPr lang="en-GB" dirty="0">
              <a:solidFill>
                <a:schemeClr val="tx1"/>
              </a:solidFill>
            </a:endParaRPr>
          </a:p>
          <a:p>
            <a:pPr marL="342900" lvl="0" indent="-342900">
              <a:buFont typeface="+mj-lt"/>
              <a:buAutoNum type="alphaUcPeriod"/>
            </a:pPr>
            <a:r>
              <a:rPr lang="en-GB" dirty="0">
                <a:solidFill>
                  <a:schemeClr val="tx1"/>
                </a:solidFill>
              </a:rPr>
              <a:t>Vitamin </a:t>
            </a:r>
            <a:r>
              <a:rPr lang="en-GB" dirty="0" smtClean="0">
                <a:solidFill>
                  <a:schemeClr val="tx1"/>
                </a:solidFill>
              </a:rPr>
              <a:t>K</a:t>
            </a:r>
            <a:endParaRPr lang="en-GB" dirty="0">
              <a:solidFill>
                <a:schemeClr val="tx1"/>
              </a:solidFill>
            </a:endParaRPr>
          </a:p>
          <a:p>
            <a:pPr marL="342900" lvl="0" indent="-342900">
              <a:buFont typeface="+mj-lt"/>
              <a:buAutoNum type="alphaUcPeriod"/>
            </a:pPr>
            <a:r>
              <a:rPr lang="en-GB" dirty="0" smtClean="0">
                <a:solidFill>
                  <a:schemeClr val="tx1"/>
                </a:solidFill>
              </a:rPr>
              <a:t>Naloxone</a:t>
            </a:r>
            <a:endParaRPr lang="en-GB" dirty="0">
              <a:solidFill>
                <a:schemeClr val="tx1"/>
              </a:solidFill>
            </a:endParaRPr>
          </a:p>
          <a:p>
            <a:pPr marL="342900" lvl="0" indent="-342900">
              <a:buFont typeface="+mj-lt"/>
              <a:buAutoNum type="alphaUcPeriod"/>
            </a:pPr>
            <a:r>
              <a:rPr lang="en-GB" dirty="0" smtClean="0">
                <a:solidFill>
                  <a:schemeClr val="tx1"/>
                </a:solidFill>
              </a:rPr>
              <a:t>Enoxaparin</a:t>
            </a:r>
            <a:endParaRPr lang="en-GB" dirty="0">
              <a:solidFill>
                <a:schemeClr val="tx1"/>
              </a:solidFill>
            </a:endParaRPr>
          </a:p>
          <a:p>
            <a:pPr marL="342900" lvl="0" indent="-342900">
              <a:buFont typeface="+mj-lt"/>
              <a:buAutoNum type="alphaUcPeriod"/>
            </a:pPr>
            <a:r>
              <a:rPr lang="en-GB" dirty="0">
                <a:solidFill>
                  <a:schemeClr val="tx1"/>
                </a:solidFill>
              </a:rPr>
              <a:t>Protamine </a:t>
            </a:r>
            <a:r>
              <a:rPr lang="en-GB" dirty="0" err="1">
                <a:solidFill>
                  <a:schemeClr val="tx1"/>
                </a:solidFill>
              </a:rPr>
              <a:t>sulfate</a:t>
            </a:r>
            <a:endParaRPr lang="en-GB" dirty="0">
              <a:solidFill>
                <a:schemeClr val="tx1"/>
              </a:solidFill>
            </a:endParaRPr>
          </a:p>
        </p:txBody>
      </p:sp>
      <p:sp>
        <p:nvSpPr>
          <p:cNvPr id="13" name="Rectangle 12"/>
          <p:cNvSpPr/>
          <p:nvPr/>
        </p:nvSpPr>
        <p:spPr>
          <a:xfrm>
            <a:off x="1199851" y="4461018"/>
            <a:ext cx="10122569"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r>
              <a:rPr lang="en-GB" dirty="0">
                <a:solidFill>
                  <a:schemeClr val="tx1"/>
                </a:solidFill>
              </a:rPr>
              <a:t/>
            </a:r>
            <a:br>
              <a:rPr lang="en-GB" dirty="0">
                <a:solidFill>
                  <a:schemeClr val="tx1"/>
                </a:solidFill>
              </a:rPr>
            </a:br>
            <a:r>
              <a:rPr lang="en-GB" sz="1600" dirty="0">
                <a:solidFill>
                  <a:schemeClr val="tx1"/>
                </a:solidFill>
              </a:rPr>
              <a:t>The antagonist to warfarin is vitamin K. This drug should be readily available to treat clients who have had an excessive dosage. Naloxone is the antagonist to the respiratory depressant effects of opioids. Enoxaparin is an anticoagulant used to treat or prevent deep vein thrombosis. Protamine </a:t>
            </a:r>
            <a:r>
              <a:rPr lang="en-GB" sz="1600" dirty="0" err="1">
                <a:solidFill>
                  <a:schemeClr val="tx1"/>
                </a:solidFill>
              </a:rPr>
              <a:t>sulfate</a:t>
            </a:r>
            <a:r>
              <a:rPr lang="en-GB" sz="1600" dirty="0">
                <a:solidFill>
                  <a:schemeClr val="tx1"/>
                </a:solidFill>
              </a:rPr>
              <a:t> is the antagonist to heparin.</a:t>
            </a:r>
          </a:p>
        </p:txBody>
      </p:sp>
    </p:spTree>
    <p:extLst>
      <p:ext uri="{BB962C8B-B14F-4D97-AF65-F5344CB8AC3E}">
        <p14:creationId xmlns:p14="http://schemas.microsoft.com/office/powerpoint/2010/main" val="259488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receiving heparin to treat a deep vein thrombosis. The nurse should monitor which laboratory result to assist in evaluating the efficacy of the drug?</a:t>
            </a:r>
          </a:p>
          <a:p>
            <a:pPr lvl="0"/>
            <a:endParaRPr lang="en-GB" dirty="0">
              <a:solidFill>
                <a:schemeClr val="tx1"/>
              </a:solidFill>
            </a:endParaRPr>
          </a:p>
          <a:p>
            <a:pPr marL="342900" lvl="0" indent="-342900">
              <a:buFont typeface="+mj-lt"/>
              <a:buAutoNum type="alphaUcPeriod"/>
            </a:pPr>
            <a:r>
              <a:rPr lang="en-GB" dirty="0">
                <a:solidFill>
                  <a:schemeClr val="tx1"/>
                </a:solidFill>
              </a:rPr>
              <a:t>Partial thromboplastin </a:t>
            </a:r>
            <a:r>
              <a:rPr lang="en-GB" dirty="0" smtClean="0">
                <a:solidFill>
                  <a:schemeClr val="tx1"/>
                </a:solidFill>
              </a:rPr>
              <a:t>time</a:t>
            </a:r>
            <a:endParaRPr lang="en-GB" dirty="0">
              <a:solidFill>
                <a:schemeClr val="tx1"/>
              </a:solidFill>
            </a:endParaRPr>
          </a:p>
          <a:p>
            <a:pPr marL="342900" lvl="0" indent="-342900">
              <a:buFont typeface="+mj-lt"/>
              <a:buAutoNum type="alphaUcPeriod"/>
            </a:pPr>
            <a:r>
              <a:rPr lang="en-GB" dirty="0">
                <a:solidFill>
                  <a:schemeClr val="tx1"/>
                </a:solidFill>
              </a:rPr>
              <a:t>Platelet </a:t>
            </a:r>
            <a:r>
              <a:rPr lang="en-GB" dirty="0" smtClean="0">
                <a:solidFill>
                  <a:schemeClr val="tx1"/>
                </a:solidFill>
              </a:rPr>
              <a:t>count</a:t>
            </a:r>
            <a:endParaRPr lang="en-GB" dirty="0">
              <a:solidFill>
                <a:schemeClr val="tx1"/>
              </a:solidFill>
            </a:endParaRPr>
          </a:p>
          <a:p>
            <a:pPr marL="342900" lvl="0" indent="-342900">
              <a:buFont typeface="+mj-lt"/>
              <a:buAutoNum type="alphaUcPeriod"/>
            </a:pPr>
            <a:r>
              <a:rPr lang="en-GB" dirty="0">
                <a:solidFill>
                  <a:schemeClr val="tx1"/>
                </a:solidFill>
              </a:rPr>
              <a:t>Prothrombin </a:t>
            </a:r>
            <a:r>
              <a:rPr lang="en-GB" dirty="0" smtClean="0">
                <a:solidFill>
                  <a:schemeClr val="tx1"/>
                </a:solidFill>
              </a:rPr>
              <a:t>time</a:t>
            </a:r>
            <a:endParaRPr lang="en-GB" dirty="0">
              <a:solidFill>
                <a:schemeClr val="tx1"/>
              </a:solidFill>
            </a:endParaRPr>
          </a:p>
          <a:p>
            <a:pPr marL="342900" lvl="0" indent="-342900">
              <a:buFont typeface="+mj-lt"/>
              <a:buAutoNum type="alphaUcPeriod"/>
            </a:pPr>
            <a:r>
              <a:rPr lang="en-GB" dirty="0">
                <a:solidFill>
                  <a:schemeClr val="tx1"/>
                </a:solidFill>
              </a:rPr>
              <a:t>Serum levels of protamine </a:t>
            </a:r>
            <a:r>
              <a:rPr lang="en-GB" dirty="0" err="1">
                <a:solidFill>
                  <a:schemeClr val="tx1"/>
                </a:solidFill>
              </a:rPr>
              <a:t>sulfate</a:t>
            </a:r>
            <a:endParaRPr lang="en-GB" dirty="0">
              <a:solidFill>
                <a:schemeClr val="tx1"/>
              </a:solidFill>
            </a:endParaRPr>
          </a:p>
        </p:txBody>
      </p:sp>
      <p:sp>
        <p:nvSpPr>
          <p:cNvPr id="13" name="Rectangle 12"/>
          <p:cNvSpPr/>
          <p:nvPr/>
        </p:nvSpPr>
        <p:spPr>
          <a:xfrm>
            <a:off x="792132" y="4333311"/>
            <a:ext cx="10785321"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nurse should monitor the partial thromboplastin time to evaluate the efficacy of heparin. The platelet count does not monitor heparin efficacy. A client who is taking warfarin should have the prothrombin time monitored. Protamine </a:t>
            </a:r>
            <a:r>
              <a:rPr lang="en-GB" sz="1600" dirty="0" err="1">
                <a:solidFill>
                  <a:schemeClr val="tx1"/>
                </a:solidFill>
              </a:rPr>
              <a:t>sulfate</a:t>
            </a:r>
            <a:r>
              <a:rPr lang="en-GB" sz="1600" dirty="0">
                <a:solidFill>
                  <a:schemeClr val="tx1"/>
                </a:solidFill>
              </a:rPr>
              <a:t> levels do not monitor efficacy of heparin.</a:t>
            </a:r>
          </a:p>
        </p:txBody>
      </p:sp>
    </p:spTree>
    <p:extLst>
      <p:ext uri="{BB962C8B-B14F-4D97-AF65-F5344CB8AC3E}">
        <p14:creationId xmlns:p14="http://schemas.microsoft.com/office/powerpoint/2010/main" val="200053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assisting with evaluating the effectiveness of the drug amiodarone. Which client statement best indicates the drug has been effective?</a:t>
            </a:r>
          </a:p>
          <a:p>
            <a:pPr lvl="0"/>
            <a:endParaRPr lang="en-GB" dirty="0">
              <a:solidFill>
                <a:schemeClr val="tx1"/>
              </a:solidFill>
            </a:endParaRPr>
          </a:p>
          <a:p>
            <a:pPr marL="342900" lvl="0" indent="-342900">
              <a:buFont typeface="+mj-lt"/>
              <a:buAutoNum type="alphaUcPeriod"/>
            </a:pPr>
            <a:r>
              <a:rPr lang="en-GB" dirty="0">
                <a:solidFill>
                  <a:schemeClr val="tx1"/>
                </a:solidFill>
              </a:rPr>
              <a:t>“I do not notice as many irregular heartbeats as before I started taking this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have not had as many spells of angina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have not had as much swelling in my ankles lately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“My doctor told me my cholesterol levels were getting better every visit.”</a:t>
            </a:r>
          </a:p>
        </p:txBody>
      </p:sp>
      <p:sp>
        <p:nvSpPr>
          <p:cNvPr id="13" name="Rectangle 12"/>
          <p:cNvSpPr/>
          <p:nvPr/>
        </p:nvSpPr>
        <p:spPr>
          <a:xfrm>
            <a:off x="586098" y="4537962"/>
            <a:ext cx="1119739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Amiodarone is the first choice drugs to treat ventricular dysrhythmias. It will not reduce angina spells, reduce ankle swelling, or improve cholesterol levels.</a:t>
            </a:r>
          </a:p>
        </p:txBody>
      </p:sp>
    </p:spTree>
    <p:extLst>
      <p:ext uri="{BB962C8B-B14F-4D97-AF65-F5344CB8AC3E}">
        <p14:creationId xmlns:p14="http://schemas.microsoft.com/office/powerpoint/2010/main" val="135288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taking long-term steroids also has ranitidine prescribed. The nurse provides which explanation as to why these drugs are given together?</a:t>
            </a:r>
          </a:p>
          <a:p>
            <a:pPr lvl="0"/>
            <a:endParaRPr lang="en-GB" dirty="0">
              <a:solidFill>
                <a:schemeClr val="tx1"/>
              </a:solidFill>
            </a:endParaRPr>
          </a:p>
          <a:p>
            <a:pPr marL="342900" lvl="0" indent="-342900">
              <a:buFont typeface="+mj-lt"/>
              <a:buAutoNum type="alphaUcPeriod"/>
            </a:pPr>
            <a:r>
              <a:rPr lang="en-GB" dirty="0">
                <a:solidFill>
                  <a:schemeClr val="tx1"/>
                </a:solidFill>
              </a:rPr>
              <a:t>Ranitidine reduces the risk of ulcers associated with steroids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Ranitidine decreases the risk of infection associated with steroids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Ranitidine decreases blood sugar elevations associated with steroids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Ranitidine reduces sodium retention associated with steroid usage.</a:t>
            </a:r>
          </a:p>
        </p:txBody>
      </p:sp>
      <p:sp>
        <p:nvSpPr>
          <p:cNvPr id="13" name="Rectangle 12"/>
          <p:cNvSpPr/>
          <p:nvPr/>
        </p:nvSpPr>
        <p:spPr>
          <a:xfrm>
            <a:off x="1304125" y="4399462"/>
            <a:ext cx="991402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Ranitidine reduces the risk of ulcers associated with steroids. It does not decrease the risk of infection or reduce sodium retention. Ranitidine does not affect blood sugar changes associated with steroids.</a:t>
            </a:r>
          </a:p>
        </p:txBody>
      </p:sp>
    </p:spTree>
    <p:extLst>
      <p:ext uri="{BB962C8B-B14F-4D97-AF65-F5344CB8AC3E}">
        <p14:creationId xmlns:p14="http://schemas.microsoft.com/office/powerpoint/2010/main" val="62047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arrives to the emergency department experiencing diabetic ketoacidosis (DKA). The healthcare provider prescribes an insulin intravenous drip. The nurse locates which type of insulin for the registered nurse to mix into the intravenous fluids?</a:t>
            </a:r>
          </a:p>
          <a:p>
            <a:pPr lvl="0"/>
            <a:endParaRPr lang="en-GB" dirty="0">
              <a:solidFill>
                <a:schemeClr val="tx1"/>
              </a:solidFill>
            </a:endParaRPr>
          </a:p>
          <a:p>
            <a:pPr marL="342900" lvl="0" indent="-342900">
              <a:buFont typeface="+mj-lt"/>
              <a:buAutoNum type="alphaUcPeriod"/>
            </a:pPr>
            <a:r>
              <a:rPr lang="en-GB" dirty="0" smtClean="0">
                <a:solidFill>
                  <a:schemeClr val="tx1"/>
                </a:solidFill>
              </a:rPr>
              <a:t>Regular</a:t>
            </a:r>
            <a:endParaRPr lang="en-GB" dirty="0">
              <a:solidFill>
                <a:schemeClr val="tx1"/>
              </a:solidFill>
            </a:endParaRPr>
          </a:p>
          <a:p>
            <a:pPr marL="342900" lvl="0" indent="-342900">
              <a:buFont typeface="+mj-lt"/>
              <a:buAutoNum type="alphaUcPeriod"/>
            </a:pPr>
            <a:r>
              <a:rPr lang="en-GB" dirty="0" err="1" smtClean="0">
                <a:solidFill>
                  <a:schemeClr val="tx1"/>
                </a:solidFill>
              </a:rPr>
              <a:t>Isophane</a:t>
            </a:r>
            <a:endParaRPr lang="en-GB" dirty="0">
              <a:solidFill>
                <a:schemeClr val="tx1"/>
              </a:solidFill>
            </a:endParaRPr>
          </a:p>
          <a:p>
            <a:pPr marL="342900" lvl="0" indent="-342900">
              <a:buFont typeface="+mj-lt"/>
              <a:buAutoNum type="alphaUcPeriod"/>
            </a:pPr>
            <a:r>
              <a:rPr lang="en-GB" dirty="0" smtClean="0">
                <a:solidFill>
                  <a:schemeClr val="tx1"/>
                </a:solidFill>
              </a:rPr>
              <a:t>Glargine</a:t>
            </a:r>
            <a:endParaRPr lang="en-GB" dirty="0">
              <a:solidFill>
                <a:schemeClr val="tx1"/>
              </a:solidFill>
            </a:endParaRPr>
          </a:p>
          <a:p>
            <a:pPr marL="342900" lvl="0" indent="-342900">
              <a:buFont typeface="+mj-lt"/>
              <a:buAutoNum type="alphaUcPeriod"/>
            </a:pPr>
            <a:r>
              <a:rPr lang="en-GB" dirty="0" err="1">
                <a:solidFill>
                  <a:schemeClr val="tx1"/>
                </a:solidFill>
              </a:rPr>
              <a:t>Detemir</a:t>
            </a:r>
            <a:endParaRPr lang="en-GB" dirty="0">
              <a:solidFill>
                <a:schemeClr val="tx1"/>
              </a:solidFill>
            </a:endParaRPr>
          </a:p>
        </p:txBody>
      </p:sp>
      <p:sp>
        <p:nvSpPr>
          <p:cNvPr id="13" name="Rectangle 12"/>
          <p:cNvSpPr/>
          <p:nvPr/>
        </p:nvSpPr>
        <p:spPr>
          <a:xfrm>
            <a:off x="985716" y="4588654"/>
            <a:ext cx="10550839"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nurse should locate regular insulin for the registered nurse to mix into the intravenous fluids. Glargine and </a:t>
            </a:r>
            <a:r>
              <a:rPr lang="en-GB" sz="1600" dirty="0" err="1">
                <a:solidFill>
                  <a:schemeClr val="tx1"/>
                </a:solidFill>
              </a:rPr>
              <a:t>detemir</a:t>
            </a:r>
            <a:r>
              <a:rPr lang="en-GB" sz="1600" dirty="0">
                <a:solidFill>
                  <a:schemeClr val="tx1"/>
                </a:solidFill>
              </a:rPr>
              <a:t> are long-acting insulin. </a:t>
            </a:r>
            <a:r>
              <a:rPr lang="en-GB" sz="1600" dirty="0" err="1">
                <a:solidFill>
                  <a:schemeClr val="tx1"/>
                </a:solidFill>
              </a:rPr>
              <a:t>Isophane</a:t>
            </a:r>
            <a:r>
              <a:rPr lang="en-GB" sz="1600" dirty="0">
                <a:solidFill>
                  <a:schemeClr val="tx1"/>
                </a:solidFill>
              </a:rPr>
              <a:t> is intermediate-acting insulin. The client experiencing DKA requires lowering of the blood sugar, so administration of the regular insulin is required.</a:t>
            </a:r>
          </a:p>
        </p:txBody>
      </p:sp>
    </p:spTree>
    <p:extLst>
      <p:ext uri="{BB962C8B-B14F-4D97-AF65-F5344CB8AC3E}">
        <p14:creationId xmlns:p14="http://schemas.microsoft.com/office/powerpoint/2010/main" val="350739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using </a:t>
            </a:r>
            <a:r>
              <a:rPr lang="en-GB" dirty="0" err="1">
                <a:solidFill>
                  <a:schemeClr val="tx1"/>
                </a:solidFill>
              </a:rPr>
              <a:t>bimatoprost</a:t>
            </a:r>
            <a:r>
              <a:rPr lang="en-GB" dirty="0">
                <a:solidFill>
                  <a:schemeClr val="tx1"/>
                </a:solidFill>
              </a:rPr>
              <a:t> eye drops for several months. Which change is the nurse most likely to note with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The iris has become browner in </a:t>
            </a:r>
            <a:r>
              <a:rPr lang="en-GB" dirty="0" err="1">
                <a:solidFill>
                  <a:schemeClr val="tx1"/>
                </a:solidFill>
              </a:rPr>
              <a:t>color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pupils are dilated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eyelash hairs are missing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pupils do not accommodate.</a:t>
            </a:r>
          </a:p>
        </p:txBody>
      </p:sp>
      <p:sp>
        <p:nvSpPr>
          <p:cNvPr id="13" name="Rectangle 12"/>
          <p:cNvSpPr/>
          <p:nvPr/>
        </p:nvSpPr>
        <p:spPr>
          <a:xfrm>
            <a:off x="449740" y="4333311"/>
            <a:ext cx="1147010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Long-term use of </a:t>
            </a:r>
            <a:r>
              <a:rPr lang="en-GB" dirty="0" err="1">
                <a:solidFill>
                  <a:schemeClr val="tx1"/>
                </a:solidFill>
              </a:rPr>
              <a:t>bimatoprost</a:t>
            </a:r>
            <a:r>
              <a:rPr lang="en-GB" dirty="0">
                <a:solidFill>
                  <a:schemeClr val="tx1"/>
                </a:solidFill>
              </a:rPr>
              <a:t> to treat glaucoma can cause the iris to form increased brown pigmentation. The pupils do not dilate and their ability to accommodate does not change. Eyelash hairs actually have increased growth.</a:t>
            </a:r>
          </a:p>
        </p:txBody>
      </p:sp>
    </p:spTree>
    <p:extLst>
      <p:ext uri="{BB962C8B-B14F-4D97-AF65-F5344CB8AC3E}">
        <p14:creationId xmlns:p14="http://schemas.microsoft.com/office/powerpoint/2010/main" val="47050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child has swallowed medication he found in his grandmother’s purse. The grandmother had several tablets of </a:t>
            </a:r>
            <a:r>
              <a:rPr lang="en-GB" dirty="0" err="1">
                <a:solidFill>
                  <a:schemeClr val="tx1"/>
                </a:solidFill>
              </a:rPr>
              <a:t>pyridostigmine</a:t>
            </a:r>
            <a:r>
              <a:rPr lang="en-GB" dirty="0">
                <a:solidFill>
                  <a:schemeClr val="tx1"/>
                </a:solidFill>
              </a:rPr>
              <a:t> bromide she had been taking to treat myasthenia gravis. The nurse should observe for which indication of toxicity from this medication?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Bradycardia</a:t>
            </a:r>
            <a:endParaRPr lang="en-GB" dirty="0">
              <a:solidFill>
                <a:schemeClr val="tx1"/>
              </a:solidFill>
            </a:endParaRPr>
          </a:p>
          <a:p>
            <a:pPr marL="342900" lvl="0" indent="-342900">
              <a:buFont typeface="+mj-lt"/>
              <a:buAutoNum type="alphaUcPeriod"/>
            </a:pPr>
            <a:r>
              <a:rPr lang="en-GB" dirty="0">
                <a:solidFill>
                  <a:schemeClr val="tx1"/>
                </a:solidFill>
              </a:rPr>
              <a:t>Dry </a:t>
            </a:r>
            <a:r>
              <a:rPr lang="en-GB" dirty="0" smtClean="0">
                <a:solidFill>
                  <a:schemeClr val="tx1"/>
                </a:solidFill>
              </a:rPr>
              <a:t>eyes</a:t>
            </a:r>
            <a:endParaRPr lang="en-GB" dirty="0">
              <a:solidFill>
                <a:schemeClr val="tx1"/>
              </a:solidFill>
            </a:endParaRPr>
          </a:p>
          <a:p>
            <a:pPr marL="342900" lvl="0" indent="-342900">
              <a:buFont typeface="+mj-lt"/>
              <a:buAutoNum type="alphaUcPeriod"/>
            </a:pPr>
            <a:r>
              <a:rPr lang="en-GB" dirty="0" smtClean="0">
                <a:solidFill>
                  <a:schemeClr val="tx1"/>
                </a:solidFill>
              </a:rPr>
              <a:t>Constipation</a:t>
            </a:r>
            <a:endParaRPr lang="en-GB" dirty="0">
              <a:solidFill>
                <a:schemeClr val="tx1"/>
              </a:solidFill>
            </a:endParaRPr>
          </a:p>
          <a:p>
            <a:pPr marL="342900" lvl="0" indent="-342900">
              <a:buFont typeface="+mj-lt"/>
              <a:buAutoNum type="alphaUcPeriod"/>
            </a:pPr>
            <a:r>
              <a:rPr lang="en-GB" dirty="0">
                <a:solidFill>
                  <a:schemeClr val="tx1"/>
                </a:solidFill>
              </a:rPr>
              <a:t>Hypertension</a:t>
            </a:r>
          </a:p>
        </p:txBody>
      </p:sp>
      <p:sp>
        <p:nvSpPr>
          <p:cNvPr id="13" name="Rectangle 12"/>
          <p:cNvSpPr/>
          <p:nvPr/>
        </p:nvSpPr>
        <p:spPr>
          <a:xfrm>
            <a:off x="1737262" y="4748809"/>
            <a:ext cx="90477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The child should be observed for bradycardia, </a:t>
            </a:r>
            <a:r>
              <a:rPr lang="en-GB" dirty="0" err="1">
                <a:solidFill>
                  <a:schemeClr val="tx1"/>
                </a:solidFill>
              </a:rPr>
              <a:t>diarrhea</a:t>
            </a:r>
            <a:r>
              <a:rPr lang="en-GB" dirty="0">
                <a:solidFill>
                  <a:schemeClr val="tx1"/>
                </a:solidFill>
              </a:rPr>
              <a:t>, hypotension, and lacrimation as signs of medication excess (cholinergic crisis</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06058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01305"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will be administering an intramuscular injection of iron to a client who experienced a postpartum blood loss and is refusing a blood transfusion, citing religious objections. Which action should the nurse take when administering this medication?</a:t>
            </a:r>
          </a:p>
          <a:p>
            <a:pPr lvl="0"/>
            <a:endParaRPr lang="en-GB" dirty="0">
              <a:solidFill>
                <a:schemeClr val="tx1"/>
              </a:solidFill>
            </a:endParaRPr>
          </a:p>
          <a:p>
            <a:pPr marL="342900" lvl="0" indent="-342900">
              <a:buFont typeface="+mj-lt"/>
              <a:buAutoNum type="alphaUcPeriod"/>
            </a:pPr>
            <a:r>
              <a:rPr lang="en-GB" dirty="0">
                <a:solidFill>
                  <a:schemeClr val="tx1"/>
                </a:solidFill>
              </a:rPr>
              <a:t>Use the Z-track method of administration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the deltoid muscle to avoid exposure of the gluteal </a:t>
            </a:r>
            <a:r>
              <a:rPr lang="en-GB" dirty="0" smtClean="0">
                <a:solidFill>
                  <a:schemeClr val="tx1"/>
                </a:solidFill>
              </a:rPr>
              <a:t>area</a:t>
            </a:r>
            <a:endParaRPr lang="en-GB" dirty="0">
              <a:solidFill>
                <a:schemeClr val="tx1"/>
              </a:solidFill>
            </a:endParaRPr>
          </a:p>
          <a:p>
            <a:pPr marL="342900" lvl="0" indent="-342900">
              <a:buFont typeface="+mj-lt"/>
              <a:buAutoNum type="alphaUcPeriod"/>
            </a:pPr>
            <a:r>
              <a:rPr lang="en-GB" dirty="0">
                <a:solidFill>
                  <a:schemeClr val="tx1"/>
                </a:solidFill>
              </a:rPr>
              <a:t>After the injection, massage the injection site to enhance absorption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Inject some of the medication subcutaneously to avoid skin stains.</a:t>
            </a:r>
          </a:p>
        </p:txBody>
      </p:sp>
      <p:sp>
        <p:nvSpPr>
          <p:cNvPr id="13" name="Rectangle 12"/>
          <p:cNvSpPr/>
          <p:nvPr/>
        </p:nvSpPr>
        <p:spPr>
          <a:xfrm>
            <a:off x="775529" y="4461018"/>
            <a:ext cx="10818528"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algn="ctr"/>
            <a:r>
              <a:rPr lang="en-GB" b="1" dirty="0">
                <a:solidFill>
                  <a:schemeClr val="tx1"/>
                </a:solidFill>
              </a:rPr>
              <a:t>Rationale:</a:t>
            </a:r>
            <a:br>
              <a:rPr lang="en-GB" b="1" dirty="0">
                <a:solidFill>
                  <a:schemeClr val="tx1"/>
                </a:solidFill>
              </a:rPr>
            </a:br>
            <a:r>
              <a:rPr lang="en-GB" sz="1600" dirty="0">
                <a:solidFill>
                  <a:schemeClr val="tx1"/>
                </a:solidFill>
              </a:rPr>
              <a:t>The nurse should use the Z-track method to administer the medication into the deep gluteal muscles. The deltoid site is not of adequate size, and dark iron stains would be more visible. The nurse should not massage the injection site because this can cause the dark iron liquid to become closer to the skin. The nurse should avoid injecting the dark iron liquid into the subcutaneous tissue to avoid iron stains under the skin</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76954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At 1900, the nurse has received change of shift report regarding a 3-year-old child who is hospitalized for observation after swallowing his older sister’s dose of phenytoin. During the “recommendation” section of the report, the off-going nurse states “You’ll need to continue monitoring his gait. So far it has been normal.” The nurse is monitoring for which adverse drug effect?</a:t>
            </a:r>
          </a:p>
          <a:p>
            <a:pPr lvl="0"/>
            <a:endParaRPr lang="en-GB" dirty="0">
              <a:solidFill>
                <a:schemeClr val="tx1"/>
              </a:solidFill>
            </a:endParaRPr>
          </a:p>
          <a:p>
            <a:pPr marL="342900" lvl="0" indent="-342900">
              <a:buFont typeface="+mj-lt"/>
              <a:buAutoNum type="alphaUcPeriod"/>
            </a:pPr>
            <a:r>
              <a:rPr lang="en-GB" dirty="0" smtClean="0">
                <a:solidFill>
                  <a:schemeClr val="tx1"/>
                </a:solidFill>
              </a:rPr>
              <a:t>Ataxia</a:t>
            </a:r>
            <a:endParaRPr lang="en-GB" dirty="0">
              <a:solidFill>
                <a:schemeClr val="tx1"/>
              </a:solidFill>
            </a:endParaRPr>
          </a:p>
          <a:p>
            <a:pPr marL="342900" lvl="0" indent="-342900">
              <a:buFont typeface="+mj-lt"/>
              <a:buAutoNum type="alphaUcPeriod"/>
            </a:pPr>
            <a:r>
              <a:rPr lang="en-GB" dirty="0" smtClean="0">
                <a:solidFill>
                  <a:schemeClr val="tx1"/>
                </a:solidFill>
              </a:rPr>
              <a:t>Nystagmus</a:t>
            </a:r>
            <a:endParaRPr lang="en-GB" dirty="0">
              <a:solidFill>
                <a:schemeClr val="tx1"/>
              </a:solidFill>
            </a:endParaRPr>
          </a:p>
          <a:p>
            <a:pPr marL="342900" lvl="0" indent="-342900">
              <a:buFont typeface="+mj-lt"/>
              <a:buAutoNum type="alphaUcPeriod"/>
            </a:pPr>
            <a:r>
              <a:rPr lang="en-GB" dirty="0">
                <a:solidFill>
                  <a:schemeClr val="tx1"/>
                </a:solidFill>
              </a:rPr>
              <a:t>Gingival </a:t>
            </a:r>
            <a:r>
              <a:rPr lang="en-GB" dirty="0" smtClean="0">
                <a:solidFill>
                  <a:schemeClr val="tx1"/>
                </a:solidFill>
              </a:rPr>
              <a:t>hyperplasia</a:t>
            </a:r>
            <a:endParaRPr lang="en-GB" dirty="0">
              <a:solidFill>
                <a:schemeClr val="tx1"/>
              </a:solidFill>
            </a:endParaRPr>
          </a:p>
          <a:p>
            <a:pPr marL="342900" lvl="0" indent="-342900">
              <a:buFont typeface="+mj-lt"/>
              <a:buAutoNum type="alphaUcPeriod"/>
            </a:pPr>
            <a:r>
              <a:rPr lang="en-GB" dirty="0">
                <a:solidFill>
                  <a:schemeClr val="tx1"/>
                </a:solidFill>
              </a:rPr>
              <a:t>Paradoxical excitement</a:t>
            </a:r>
          </a:p>
        </p:txBody>
      </p:sp>
      <p:sp>
        <p:nvSpPr>
          <p:cNvPr id="13" name="Rectangle 12"/>
          <p:cNvSpPr/>
          <p:nvPr/>
        </p:nvSpPr>
        <p:spPr>
          <a:xfrm>
            <a:off x="909374" y="5032327"/>
            <a:ext cx="10550839"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400" dirty="0">
                <a:solidFill>
                  <a:schemeClr val="tx1"/>
                </a:solidFill>
              </a:rPr>
              <a:t>The nurse is monitoring for ataxia, or unsteady gait, which is a sign of an adverse reaction. Nystagmus is uncoordinated eye movement which would not be detected by only observing the gait. Gingival hyperplasia is gum overgrowth. Paradoxical excitement would not be detected by only observing the gait.</a:t>
            </a:r>
          </a:p>
        </p:txBody>
      </p:sp>
    </p:spTree>
    <p:extLst>
      <p:ext uri="{BB962C8B-B14F-4D97-AF65-F5344CB8AC3E}">
        <p14:creationId xmlns:p14="http://schemas.microsoft.com/office/powerpoint/2010/main" val="143520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who is taking prednisone to treat rheumatoid arthritis. The nurse expects which aspect of care to be emphasized with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Treating infections as soon as they </a:t>
            </a:r>
            <a:r>
              <a:rPr lang="en-GB" dirty="0" smtClean="0">
                <a:solidFill>
                  <a:schemeClr val="tx1"/>
                </a:solidFill>
              </a:rPr>
              <a:t>occur</a:t>
            </a:r>
            <a:endParaRPr lang="en-GB" dirty="0">
              <a:solidFill>
                <a:schemeClr val="tx1"/>
              </a:solidFill>
            </a:endParaRPr>
          </a:p>
          <a:p>
            <a:pPr marL="342900" lvl="0" indent="-342900">
              <a:buFont typeface="+mj-lt"/>
              <a:buAutoNum type="alphaUcPeriod"/>
            </a:pPr>
            <a:r>
              <a:rPr lang="en-GB" dirty="0">
                <a:solidFill>
                  <a:schemeClr val="tx1"/>
                </a:solidFill>
              </a:rPr>
              <a:t>Reducing the dose of </a:t>
            </a:r>
            <a:r>
              <a:rPr lang="en-GB" dirty="0" smtClean="0">
                <a:solidFill>
                  <a:schemeClr val="tx1"/>
                </a:solidFill>
              </a:rPr>
              <a:t>insulin</a:t>
            </a:r>
            <a:endParaRPr lang="en-GB" dirty="0">
              <a:solidFill>
                <a:schemeClr val="tx1"/>
              </a:solidFill>
            </a:endParaRPr>
          </a:p>
          <a:p>
            <a:pPr marL="342900" lvl="0" indent="-342900">
              <a:buFont typeface="+mj-lt"/>
              <a:buAutoNum type="alphaUcPeriod"/>
            </a:pPr>
            <a:r>
              <a:rPr lang="en-GB" dirty="0">
                <a:solidFill>
                  <a:schemeClr val="tx1"/>
                </a:solidFill>
              </a:rPr>
              <a:t>Monitoring for </a:t>
            </a:r>
            <a:r>
              <a:rPr lang="en-GB" dirty="0" err="1" smtClean="0">
                <a:solidFill>
                  <a:schemeClr val="tx1"/>
                </a:solidFill>
              </a:rPr>
              <a:t>hyperkalemia</a:t>
            </a:r>
            <a:endParaRPr lang="en-GB" dirty="0">
              <a:solidFill>
                <a:schemeClr val="tx1"/>
              </a:solidFill>
            </a:endParaRPr>
          </a:p>
          <a:p>
            <a:pPr marL="342900" lvl="0" indent="-342900">
              <a:buFont typeface="+mj-lt"/>
              <a:buAutoNum type="alphaUcPeriod"/>
            </a:pPr>
            <a:r>
              <a:rPr lang="en-GB" dirty="0">
                <a:solidFill>
                  <a:schemeClr val="tx1"/>
                </a:solidFill>
              </a:rPr>
              <a:t>Monitoring for substance abuse</a:t>
            </a:r>
          </a:p>
        </p:txBody>
      </p:sp>
      <p:sp>
        <p:nvSpPr>
          <p:cNvPr id="13" name="Rectangle 12"/>
          <p:cNvSpPr/>
          <p:nvPr/>
        </p:nvSpPr>
        <p:spPr>
          <a:xfrm>
            <a:off x="909374" y="4252251"/>
            <a:ext cx="10550838"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 client with rheumatoid arthritis will be taking prednisone chronically. Prednisone masks early signs of an infection, so any infection needs to be treated as soon as possible. Prednisone increases the blood sugar, often requiring an increased dose of insulin. </a:t>
            </a:r>
            <a:r>
              <a:rPr lang="en-GB" sz="1600" dirty="0" err="1">
                <a:solidFill>
                  <a:schemeClr val="tx1"/>
                </a:solidFill>
              </a:rPr>
              <a:t>Hypokalemia</a:t>
            </a:r>
            <a:r>
              <a:rPr lang="en-GB" sz="1600" dirty="0">
                <a:solidFill>
                  <a:schemeClr val="tx1"/>
                </a:solidFill>
              </a:rPr>
              <a:t>, rather than </a:t>
            </a:r>
            <a:r>
              <a:rPr lang="en-GB" sz="1600" dirty="0" err="1">
                <a:solidFill>
                  <a:schemeClr val="tx1"/>
                </a:solidFill>
              </a:rPr>
              <a:t>hyperkalemia</a:t>
            </a:r>
            <a:r>
              <a:rPr lang="en-GB" sz="1600" dirty="0">
                <a:solidFill>
                  <a:schemeClr val="tx1"/>
                </a:solidFill>
              </a:rPr>
              <a:t>, is common with prednisone. Prednisone is not associated with substance abuse.</a:t>
            </a:r>
          </a:p>
        </p:txBody>
      </p:sp>
    </p:spTree>
    <p:extLst>
      <p:ext uri="{BB962C8B-B14F-4D97-AF65-F5344CB8AC3E}">
        <p14:creationId xmlns:p14="http://schemas.microsoft.com/office/powerpoint/2010/main" val="177066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a long-term care facility and the nurse and a new employee are conducting medication reconciliation. The nurses note that oxybutynin has been prescribed. The nurse realizes the new employee understands the drug effect if the new employee explains that this medication is prescribed to treat which condition?</a:t>
            </a:r>
          </a:p>
          <a:p>
            <a:pPr lvl="0"/>
            <a:endParaRPr lang="en-GB" dirty="0">
              <a:solidFill>
                <a:schemeClr val="tx1"/>
              </a:solidFill>
            </a:endParaRPr>
          </a:p>
          <a:p>
            <a:pPr marL="342900" lvl="0" indent="-342900">
              <a:buFont typeface="+mj-lt"/>
              <a:buAutoNum type="alphaUcPeriod"/>
            </a:pPr>
            <a:r>
              <a:rPr lang="en-GB" dirty="0">
                <a:solidFill>
                  <a:schemeClr val="tx1"/>
                </a:solidFill>
              </a:rPr>
              <a:t>Overactive </a:t>
            </a:r>
            <a:r>
              <a:rPr lang="en-GB" dirty="0" smtClean="0">
                <a:solidFill>
                  <a:schemeClr val="tx1"/>
                </a:solidFill>
              </a:rPr>
              <a:t>bladder</a:t>
            </a:r>
            <a:endParaRPr lang="en-GB" dirty="0">
              <a:solidFill>
                <a:schemeClr val="tx1"/>
              </a:solidFill>
            </a:endParaRPr>
          </a:p>
          <a:p>
            <a:pPr marL="342900" lvl="0" indent="-342900">
              <a:buFont typeface="+mj-lt"/>
              <a:buAutoNum type="alphaUcPeriod"/>
            </a:pPr>
            <a:r>
              <a:rPr lang="en-GB" dirty="0" smtClean="0">
                <a:solidFill>
                  <a:schemeClr val="tx1"/>
                </a:solidFill>
              </a:rPr>
              <a:t>Pain</a:t>
            </a:r>
            <a:endParaRPr lang="en-GB" dirty="0">
              <a:solidFill>
                <a:schemeClr val="tx1"/>
              </a:solidFill>
            </a:endParaRPr>
          </a:p>
          <a:p>
            <a:pPr marL="342900" lvl="0" indent="-342900">
              <a:buFont typeface="+mj-lt"/>
              <a:buAutoNum type="alphaUcPeriod"/>
            </a:pPr>
            <a:r>
              <a:rPr lang="en-GB" dirty="0" smtClean="0">
                <a:solidFill>
                  <a:schemeClr val="tx1"/>
                </a:solidFill>
              </a:rPr>
              <a:t>Depression</a:t>
            </a:r>
            <a:endParaRPr lang="en-GB" dirty="0">
              <a:solidFill>
                <a:schemeClr val="tx1"/>
              </a:solidFill>
            </a:endParaRPr>
          </a:p>
          <a:p>
            <a:pPr marL="342900" lvl="0" indent="-342900">
              <a:buFont typeface="+mj-lt"/>
              <a:buAutoNum type="alphaUcPeriod"/>
            </a:pPr>
            <a:r>
              <a:rPr lang="en-GB" dirty="0">
                <a:solidFill>
                  <a:schemeClr val="tx1"/>
                </a:solidFill>
              </a:rPr>
              <a:t>Chronic anxiety</a:t>
            </a:r>
          </a:p>
        </p:txBody>
      </p:sp>
      <p:sp>
        <p:nvSpPr>
          <p:cNvPr id="13" name="Rectangle 12"/>
          <p:cNvSpPr/>
          <p:nvPr/>
        </p:nvSpPr>
        <p:spPr>
          <a:xfrm>
            <a:off x="909374" y="4726702"/>
            <a:ext cx="10550838"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br>
              <a:rPr lang="en-GB" b="1" dirty="0">
                <a:solidFill>
                  <a:schemeClr val="tx1"/>
                </a:solidFill>
              </a:rPr>
            </a:br>
            <a:r>
              <a:rPr lang="en-GB" sz="1600" dirty="0">
                <a:solidFill>
                  <a:schemeClr val="tx1"/>
                </a:solidFill>
              </a:rPr>
              <a:t>Oxybutynin is prescribed to treat an overactive bladder. There are several other drugs which could be confused with this drug due to the look alike/sound alike issue. Oxycodone is a drug used to treat clients with chronic pain. Bupropion is a drug used to treat clients with depression. </a:t>
            </a:r>
            <a:r>
              <a:rPr lang="en-GB" sz="1600" dirty="0" err="1">
                <a:solidFill>
                  <a:schemeClr val="tx1"/>
                </a:solidFill>
              </a:rPr>
              <a:t>Buspirone</a:t>
            </a:r>
            <a:r>
              <a:rPr lang="en-GB" sz="1600" dirty="0">
                <a:solidFill>
                  <a:schemeClr val="tx1"/>
                </a:solidFill>
              </a:rPr>
              <a:t> is a drug used to treat anxiety.</a:t>
            </a:r>
          </a:p>
        </p:txBody>
      </p:sp>
    </p:spTree>
    <p:extLst>
      <p:ext uri="{BB962C8B-B14F-4D97-AF65-F5344CB8AC3E}">
        <p14:creationId xmlns:p14="http://schemas.microsoft.com/office/powerpoint/2010/main" val="172040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taking lithium carbonate to treat symptoms of the manic phase of bipolar disorder. The nurse is monitoring for which early manifestation of lithium toxicity?</a:t>
            </a:r>
          </a:p>
          <a:p>
            <a:pPr lvl="0"/>
            <a:endParaRPr lang="en-GB" dirty="0">
              <a:solidFill>
                <a:schemeClr val="tx1"/>
              </a:solidFill>
            </a:endParaRPr>
          </a:p>
          <a:p>
            <a:pPr marL="342900" lvl="0" indent="-342900">
              <a:buFont typeface="+mj-lt"/>
              <a:buAutoNum type="alphaUcPeriod"/>
            </a:pPr>
            <a:r>
              <a:rPr lang="en-GB" dirty="0" err="1" smtClean="0">
                <a:solidFill>
                  <a:schemeClr val="tx1"/>
                </a:solidFill>
              </a:rPr>
              <a:t>Diarrhea</a:t>
            </a:r>
            <a:endParaRPr lang="en-GB" dirty="0">
              <a:solidFill>
                <a:schemeClr val="tx1"/>
              </a:solidFill>
            </a:endParaRPr>
          </a:p>
          <a:p>
            <a:pPr marL="342900" lvl="0" indent="-342900">
              <a:buFont typeface="+mj-lt"/>
              <a:buAutoNum type="alphaUcPeriod"/>
            </a:pPr>
            <a:r>
              <a:rPr lang="en-GB" dirty="0" smtClean="0">
                <a:solidFill>
                  <a:schemeClr val="tx1"/>
                </a:solidFill>
              </a:rPr>
              <a:t>Fever</a:t>
            </a:r>
            <a:endParaRPr lang="en-GB" dirty="0">
              <a:solidFill>
                <a:schemeClr val="tx1"/>
              </a:solidFill>
            </a:endParaRPr>
          </a:p>
          <a:p>
            <a:pPr marL="342900" lvl="0" indent="-342900">
              <a:buFont typeface="+mj-lt"/>
              <a:buAutoNum type="alphaUcPeriod"/>
            </a:pPr>
            <a:r>
              <a:rPr lang="en-GB" dirty="0">
                <a:solidFill>
                  <a:schemeClr val="tx1"/>
                </a:solidFill>
              </a:rPr>
              <a:t>Weight </a:t>
            </a:r>
            <a:r>
              <a:rPr lang="en-GB" dirty="0" smtClean="0">
                <a:solidFill>
                  <a:schemeClr val="tx1"/>
                </a:solidFill>
              </a:rPr>
              <a:t>loss</a:t>
            </a:r>
            <a:endParaRPr lang="en-GB" dirty="0">
              <a:solidFill>
                <a:schemeClr val="tx1"/>
              </a:solidFill>
            </a:endParaRPr>
          </a:p>
          <a:p>
            <a:pPr marL="342900" lvl="0" indent="-342900">
              <a:buFont typeface="+mj-lt"/>
              <a:buAutoNum type="alphaUcPeriod"/>
            </a:pPr>
            <a:r>
              <a:rPr lang="en-GB" dirty="0">
                <a:solidFill>
                  <a:schemeClr val="tx1"/>
                </a:solidFill>
              </a:rPr>
              <a:t>Hypernatremia</a:t>
            </a:r>
          </a:p>
        </p:txBody>
      </p:sp>
      <p:sp>
        <p:nvSpPr>
          <p:cNvPr id="13" name="Rectangle 12"/>
          <p:cNvSpPr/>
          <p:nvPr/>
        </p:nvSpPr>
        <p:spPr>
          <a:xfrm>
            <a:off x="1083403" y="4399462"/>
            <a:ext cx="10202779"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The nurse is monitoring for </a:t>
            </a:r>
            <a:r>
              <a:rPr lang="en-GB" dirty="0" err="1">
                <a:solidFill>
                  <a:schemeClr val="tx1"/>
                </a:solidFill>
              </a:rPr>
              <a:t>diarrhea</a:t>
            </a:r>
            <a:r>
              <a:rPr lang="en-GB" dirty="0">
                <a:solidFill>
                  <a:schemeClr val="tx1"/>
                </a:solidFill>
              </a:rPr>
              <a:t>, an early manifestation of lithium toxicity. Fever is not associated with lithium toxicity. The client may gain weight when taking lithium. Hyponatremia can increase lithium levels; lithium does not cause hypernatremia.</a:t>
            </a:r>
          </a:p>
        </p:txBody>
      </p:sp>
    </p:spTree>
    <p:extLst>
      <p:ext uri="{BB962C8B-B14F-4D97-AF65-F5344CB8AC3E}">
        <p14:creationId xmlns:p14="http://schemas.microsoft.com/office/powerpoint/2010/main" val="364596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7790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prescribed </a:t>
            </a:r>
            <a:r>
              <a:rPr lang="en-GB" dirty="0" err="1">
                <a:solidFill>
                  <a:schemeClr val="tx1"/>
                </a:solidFill>
              </a:rPr>
              <a:t>pregabalin</a:t>
            </a:r>
            <a:r>
              <a:rPr lang="en-GB" dirty="0">
                <a:solidFill>
                  <a:schemeClr val="tx1"/>
                </a:solidFill>
              </a:rPr>
              <a:t>. Which outcome(s) should the nurse anticipate a client to experience?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A decrease in joint pain resulting from </a:t>
            </a:r>
            <a:r>
              <a:rPr lang="en-GB" dirty="0" smtClean="0">
                <a:solidFill>
                  <a:schemeClr val="tx1"/>
                </a:solidFill>
              </a:rPr>
              <a:t>osteoarthritis</a:t>
            </a:r>
            <a:endParaRPr lang="en-GB" dirty="0">
              <a:solidFill>
                <a:schemeClr val="tx1"/>
              </a:solidFill>
            </a:endParaRPr>
          </a:p>
          <a:p>
            <a:pPr marL="342900" lvl="0" indent="-342900">
              <a:buFont typeface="+mj-lt"/>
              <a:buAutoNum type="alphaUcPeriod"/>
            </a:pPr>
            <a:r>
              <a:rPr lang="en-GB" dirty="0">
                <a:solidFill>
                  <a:schemeClr val="tx1"/>
                </a:solidFill>
              </a:rPr>
              <a:t>Elevated mood with improved responsiveness to </a:t>
            </a:r>
            <a:r>
              <a:rPr lang="en-GB" dirty="0" smtClean="0">
                <a:solidFill>
                  <a:schemeClr val="tx1"/>
                </a:solidFill>
              </a:rPr>
              <a:t>family</a:t>
            </a:r>
            <a:endParaRPr lang="en-GB" dirty="0">
              <a:solidFill>
                <a:schemeClr val="tx1"/>
              </a:solidFill>
            </a:endParaRPr>
          </a:p>
          <a:p>
            <a:pPr marL="342900" lvl="0" indent="-342900">
              <a:buFont typeface="+mj-lt"/>
              <a:buAutoNum type="alphaUcPeriod"/>
            </a:pPr>
            <a:r>
              <a:rPr lang="en-GB" dirty="0">
                <a:solidFill>
                  <a:schemeClr val="tx1"/>
                </a:solidFill>
              </a:rPr>
              <a:t>Decrease of inflammation in all major </a:t>
            </a:r>
            <a:r>
              <a:rPr lang="en-GB" dirty="0" smtClean="0">
                <a:solidFill>
                  <a:schemeClr val="tx1"/>
                </a:solidFill>
              </a:rPr>
              <a:t>joints</a:t>
            </a:r>
            <a:endParaRPr lang="en-GB" dirty="0">
              <a:solidFill>
                <a:schemeClr val="tx1"/>
              </a:solidFill>
            </a:endParaRPr>
          </a:p>
          <a:p>
            <a:pPr marL="342900" lvl="0" indent="-342900">
              <a:buFont typeface="+mj-lt"/>
              <a:buAutoNum type="alphaUcPeriod"/>
            </a:pPr>
            <a:r>
              <a:rPr lang="en-GB" dirty="0">
                <a:solidFill>
                  <a:schemeClr val="tx1"/>
                </a:solidFill>
              </a:rPr>
              <a:t>Improved range of motion during physical therapy </a:t>
            </a:r>
            <a:r>
              <a:rPr lang="en-GB" dirty="0" smtClean="0">
                <a:solidFill>
                  <a:schemeClr val="tx1"/>
                </a:solidFill>
              </a:rPr>
              <a:t>exercises</a:t>
            </a:r>
            <a:endParaRPr lang="en-GB" dirty="0">
              <a:solidFill>
                <a:schemeClr val="tx1"/>
              </a:solidFill>
            </a:endParaRPr>
          </a:p>
          <a:p>
            <a:pPr marL="342900" lvl="0" indent="-342900">
              <a:buFont typeface="+mj-lt"/>
              <a:buAutoNum type="alphaUcPeriod"/>
            </a:pPr>
            <a:r>
              <a:rPr lang="en-GB" dirty="0">
                <a:solidFill>
                  <a:schemeClr val="tx1"/>
                </a:solidFill>
              </a:rPr>
              <a:t>Decrease in the pre-prandial blood sugar level</a:t>
            </a:r>
          </a:p>
        </p:txBody>
      </p:sp>
      <p:sp>
        <p:nvSpPr>
          <p:cNvPr id="13" name="Rectangle 12"/>
          <p:cNvSpPr/>
          <p:nvPr/>
        </p:nvSpPr>
        <p:spPr>
          <a:xfrm>
            <a:off x="5828604" y="5262458"/>
            <a:ext cx="920445"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 and D</a:t>
            </a:r>
            <a:endParaRPr lang="en-GB" dirty="0">
              <a:solidFill>
                <a:schemeClr val="tx1"/>
              </a:solidFill>
            </a:endParaRPr>
          </a:p>
        </p:txBody>
      </p:sp>
    </p:spTree>
    <p:extLst>
      <p:ext uri="{BB962C8B-B14F-4D97-AF65-F5344CB8AC3E}">
        <p14:creationId xmlns:p14="http://schemas.microsoft.com/office/powerpoint/2010/main" val="234754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2250545"/>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sublingual </a:t>
            </a:r>
            <a:r>
              <a:rPr lang="en-GB" dirty="0" err="1">
                <a:solidFill>
                  <a:schemeClr val="tx1"/>
                </a:solidFill>
              </a:rPr>
              <a:t>nitroglycerine</a:t>
            </a:r>
            <a:r>
              <a:rPr lang="en-GB" dirty="0">
                <a:solidFill>
                  <a:schemeClr val="tx1"/>
                </a:solidFill>
              </a:rPr>
              <a:t> tablets prescribed to treat angina. The nurse realizes the client requires further education if the client makes which statements?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“I will need to replace the </a:t>
            </a:r>
            <a:r>
              <a:rPr lang="en-GB" dirty="0" err="1">
                <a:solidFill>
                  <a:schemeClr val="tx1"/>
                </a:solidFill>
              </a:rPr>
              <a:t>nitroglycerine</a:t>
            </a:r>
            <a:r>
              <a:rPr lang="en-GB" dirty="0">
                <a:solidFill>
                  <a:schemeClr val="tx1"/>
                </a:solidFill>
              </a:rPr>
              <a:t> tablets in a year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stop taking </a:t>
            </a:r>
            <a:r>
              <a:rPr lang="en-GB" dirty="0" err="1">
                <a:solidFill>
                  <a:schemeClr val="tx1"/>
                </a:solidFill>
              </a:rPr>
              <a:t>nitroglycerine</a:t>
            </a:r>
            <a:r>
              <a:rPr lang="en-GB" dirty="0">
                <a:solidFill>
                  <a:schemeClr val="tx1"/>
                </a:solidFill>
              </a:rPr>
              <a:t> tablets if I develop a headache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am worried I might become addicted to these tablets if I take them often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I feel dizzy when I take these, I should sit down or lie down until I feel better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I know I am going to do an activity that normally causes angina, I take a tablet before that activity.”</a:t>
            </a:r>
          </a:p>
        </p:txBody>
      </p:sp>
      <p:sp>
        <p:nvSpPr>
          <p:cNvPr id="13" name="Rectangle 12"/>
          <p:cNvSpPr/>
          <p:nvPr/>
        </p:nvSpPr>
        <p:spPr>
          <a:xfrm>
            <a:off x="5828604" y="5262458"/>
            <a:ext cx="113851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 B and C</a:t>
            </a:r>
            <a:endParaRPr lang="en-GB" dirty="0">
              <a:solidFill>
                <a:schemeClr val="tx1"/>
              </a:solidFill>
            </a:endParaRPr>
          </a:p>
        </p:txBody>
      </p:sp>
    </p:spTree>
    <p:extLst>
      <p:ext uri="{BB962C8B-B14F-4D97-AF65-F5344CB8AC3E}">
        <p14:creationId xmlns:p14="http://schemas.microsoft.com/office/powerpoint/2010/main" val="288062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in the rehabilitation facility with newly diagnosed Parkinson’s disease (PD) has levodopa-carbidopa prescribed. During the care planning session for this client, the nurse discusses which aspects with the other members of the healthcare team? (Select all that apply</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Ask the dietician to increase the amounts of foods high in vitamin B6</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physical therapy assistant to help the client avoid sudden position changes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Remind others on the team that this medication should relieve all symptoms of PD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evening shift nurses to give the last dose earlier in the day if the client has insomnia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nursing assistants to report drowsiness if it interferes with activities or becomes unsafe.</a:t>
            </a:r>
          </a:p>
        </p:txBody>
      </p:sp>
      <p:sp>
        <p:nvSpPr>
          <p:cNvPr id="13" name="Rectangle 12"/>
          <p:cNvSpPr/>
          <p:nvPr/>
        </p:nvSpPr>
        <p:spPr>
          <a:xfrm>
            <a:off x="5828604" y="5502158"/>
            <a:ext cx="1132105"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B, D and E</a:t>
            </a:r>
            <a:endParaRPr lang="en-GB" dirty="0">
              <a:solidFill>
                <a:schemeClr val="tx1"/>
              </a:solidFill>
            </a:endParaRPr>
          </a:p>
        </p:txBody>
      </p:sp>
    </p:spTree>
    <p:extLst>
      <p:ext uri="{BB962C8B-B14F-4D97-AF65-F5344CB8AC3E}">
        <p14:creationId xmlns:p14="http://schemas.microsoft.com/office/powerpoint/2010/main" val="420813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orders 1000 mL of 0.45% lactated ringers to run over 8 hours. The drop factor is 15 </a:t>
            </a:r>
            <a:r>
              <a:rPr lang="en-GB" dirty="0" err="1">
                <a:solidFill>
                  <a:schemeClr val="tx1"/>
                </a:solidFill>
              </a:rPr>
              <a:t>gtt</a:t>
            </a:r>
            <a:r>
              <a:rPr lang="en-GB" dirty="0">
                <a:solidFill>
                  <a:schemeClr val="tx1"/>
                </a:solidFill>
              </a:rPr>
              <a:t>/</a:t>
            </a:r>
            <a:r>
              <a:rPr lang="en-GB" dirty="0" err="1">
                <a:solidFill>
                  <a:schemeClr val="tx1"/>
                </a:solidFill>
              </a:rPr>
              <a:t>mL.</a:t>
            </a:r>
            <a:r>
              <a:rPr lang="en-GB" dirty="0">
                <a:solidFill>
                  <a:schemeClr val="tx1"/>
                </a:solidFill>
              </a:rPr>
              <a:t> The nurse plans to adjust the flow rate to how many </a:t>
            </a:r>
            <a:r>
              <a:rPr lang="en-GB" dirty="0" err="1">
                <a:solidFill>
                  <a:schemeClr val="tx1"/>
                </a:solidFill>
              </a:rPr>
              <a:t>gtt</a:t>
            </a:r>
            <a:r>
              <a:rPr lang="en-GB" dirty="0">
                <a:solidFill>
                  <a:schemeClr val="tx1"/>
                </a:solidFill>
              </a:rPr>
              <a:t>/min? (Round to the nearest whole number.)</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31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30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29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32 </a:t>
            </a:r>
            <a:r>
              <a:rPr lang="en-GB" dirty="0" err="1">
                <a:solidFill>
                  <a:schemeClr val="tx1"/>
                </a:solidFill>
              </a:rPr>
              <a:t>gtt</a:t>
            </a:r>
            <a:r>
              <a:rPr lang="en-GB" dirty="0">
                <a:solidFill>
                  <a:schemeClr val="tx1"/>
                </a:solidFill>
              </a:rPr>
              <a:t>/min</a:t>
            </a:r>
          </a:p>
        </p:txBody>
      </p:sp>
      <p:sp>
        <p:nvSpPr>
          <p:cNvPr id="13" name="Rectangle 12"/>
          <p:cNvSpPr/>
          <p:nvPr/>
        </p:nvSpPr>
        <p:spPr>
          <a:xfrm>
            <a:off x="5828604" y="5262458"/>
            <a:ext cx="31771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a:t>
            </a:r>
            <a:endParaRPr lang="en-GB" dirty="0">
              <a:solidFill>
                <a:schemeClr val="tx1"/>
              </a:solidFill>
            </a:endParaRPr>
          </a:p>
        </p:txBody>
      </p:sp>
    </p:spTree>
    <p:extLst>
      <p:ext uri="{BB962C8B-B14F-4D97-AF65-F5344CB8AC3E}">
        <p14:creationId xmlns:p14="http://schemas.microsoft.com/office/powerpoint/2010/main" val="54251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orders 1000 mL of 0.45% lactated ringers to run over 8 hours. The drop factor is 15 </a:t>
            </a:r>
            <a:r>
              <a:rPr lang="en-GB" dirty="0" err="1">
                <a:solidFill>
                  <a:schemeClr val="tx1"/>
                </a:solidFill>
              </a:rPr>
              <a:t>gtt</a:t>
            </a:r>
            <a:r>
              <a:rPr lang="en-GB" dirty="0">
                <a:solidFill>
                  <a:schemeClr val="tx1"/>
                </a:solidFill>
              </a:rPr>
              <a:t>/</a:t>
            </a:r>
            <a:r>
              <a:rPr lang="en-GB" dirty="0" err="1">
                <a:solidFill>
                  <a:schemeClr val="tx1"/>
                </a:solidFill>
              </a:rPr>
              <a:t>mL.</a:t>
            </a:r>
            <a:r>
              <a:rPr lang="en-GB" dirty="0">
                <a:solidFill>
                  <a:schemeClr val="tx1"/>
                </a:solidFill>
              </a:rPr>
              <a:t> The nurse plans to adjust the flow rate to how many </a:t>
            </a:r>
            <a:r>
              <a:rPr lang="en-GB" dirty="0" err="1">
                <a:solidFill>
                  <a:schemeClr val="tx1"/>
                </a:solidFill>
              </a:rPr>
              <a:t>gtt</a:t>
            </a:r>
            <a:r>
              <a:rPr lang="en-GB" dirty="0">
                <a:solidFill>
                  <a:schemeClr val="tx1"/>
                </a:solidFill>
              </a:rPr>
              <a:t>/min? (Round to the nearest whole number.)</a:t>
            </a:r>
          </a:p>
          <a:p>
            <a:pPr lvl="0"/>
            <a:endParaRPr lang="en-GB" dirty="0">
              <a:solidFill>
                <a:schemeClr val="tx1"/>
              </a:solidFill>
            </a:endParaRPr>
          </a:p>
          <a:p>
            <a:pPr marL="342900" lvl="0" indent="-342900">
              <a:buFont typeface="+mj-lt"/>
              <a:buAutoNum type="alphaUcPeriod"/>
            </a:pPr>
            <a:r>
              <a:rPr lang="en-GB" dirty="0">
                <a:solidFill>
                  <a:schemeClr val="tx1"/>
                </a:solidFill>
              </a:rPr>
              <a:t>31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30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29 </a:t>
            </a:r>
            <a:r>
              <a:rPr lang="en-GB" dirty="0" err="1" smtClean="0">
                <a:solidFill>
                  <a:schemeClr val="tx1"/>
                </a:solidFill>
              </a:rPr>
              <a:t>gtt</a:t>
            </a:r>
            <a:r>
              <a:rPr lang="en-GB" dirty="0" smtClean="0">
                <a:solidFill>
                  <a:schemeClr val="tx1"/>
                </a:solidFill>
              </a:rPr>
              <a:t>/min</a:t>
            </a:r>
            <a:endParaRPr lang="en-GB" dirty="0">
              <a:solidFill>
                <a:schemeClr val="tx1"/>
              </a:solidFill>
            </a:endParaRPr>
          </a:p>
          <a:p>
            <a:pPr marL="342900" lvl="0" indent="-342900">
              <a:buFont typeface="+mj-lt"/>
              <a:buAutoNum type="alphaUcPeriod"/>
            </a:pPr>
            <a:r>
              <a:rPr lang="en-GB" dirty="0">
                <a:solidFill>
                  <a:schemeClr val="tx1"/>
                </a:solidFill>
              </a:rPr>
              <a:t>32 </a:t>
            </a:r>
            <a:r>
              <a:rPr lang="en-GB" dirty="0" err="1">
                <a:solidFill>
                  <a:schemeClr val="tx1"/>
                </a:solidFill>
              </a:rPr>
              <a:t>gtt</a:t>
            </a:r>
            <a:r>
              <a:rPr lang="en-GB" dirty="0">
                <a:solidFill>
                  <a:schemeClr val="tx1"/>
                </a:solidFill>
              </a:rPr>
              <a:t>/min</a:t>
            </a:r>
          </a:p>
        </p:txBody>
      </p:sp>
      <p:sp>
        <p:nvSpPr>
          <p:cNvPr id="13" name="Rectangle 12"/>
          <p:cNvSpPr/>
          <p:nvPr/>
        </p:nvSpPr>
        <p:spPr>
          <a:xfrm>
            <a:off x="309515" y="4512615"/>
            <a:ext cx="1148614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First convert the 8 hours to minutes (8 hours × 60 minutes/hour = 480 minutes). Then use the formula below to determine the </a:t>
            </a:r>
            <a:r>
              <a:rPr lang="en-GB" sz="1600" dirty="0" err="1">
                <a:solidFill>
                  <a:schemeClr val="tx1"/>
                </a:solidFill>
              </a:rPr>
              <a:t>gtt</a:t>
            </a:r>
            <a:r>
              <a:rPr lang="en-GB" sz="1600" dirty="0">
                <a:solidFill>
                  <a:schemeClr val="tx1"/>
                </a:solidFill>
              </a:rPr>
              <a:t>/min. Finally, round to the nearest whole number. Total volume in mL × </a:t>
            </a:r>
            <a:r>
              <a:rPr lang="en-GB" sz="1600" dirty="0" err="1">
                <a:solidFill>
                  <a:schemeClr val="tx1"/>
                </a:solidFill>
              </a:rPr>
              <a:t>gtt</a:t>
            </a:r>
            <a:r>
              <a:rPr lang="en-GB" sz="1600" dirty="0">
                <a:solidFill>
                  <a:schemeClr val="tx1"/>
                </a:solidFill>
              </a:rPr>
              <a:t> factor = flow rate in </a:t>
            </a:r>
            <a:r>
              <a:rPr lang="en-GB" sz="1600" dirty="0" err="1">
                <a:solidFill>
                  <a:schemeClr val="tx1"/>
                </a:solidFill>
              </a:rPr>
              <a:t>gtt</a:t>
            </a:r>
            <a:r>
              <a:rPr lang="en-GB" sz="1600" dirty="0">
                <a:solidFill>
                  <a:schemeClr val="tx1"/>
                </a:solidFill>
              </a:rPr>
              <a:t>/min. Time in minutes: (1000 mL × 15 </a:t>
            </a:r>
            <a:r>
              <a:rPr lang="en-GB" sz="1600" dirty="0" err="1">
                <a:solidFill>
                  <a:schemeClr val="tx1"/>
                </a:solidFill>
              </a:rPr>
              <a:t>gtt</a:t>
            </a:r>
            <a:r>
              <a:rPr lang="en-GB" sz="1600" dirty="0">
                <a:solidFill>
                  <a:schemeClr val="tx1"/>
                </a:solidFill>
              </a:rPr>
              <a:t>/mL)/480 minutes = 15,000/480 = 31.2 or 31 </a:t>
            </a:r>
            <a:r>
              <a:rPr lang="en-GB" sz="1600" dirty="0" err="1">
                <a:solidFill>
                  <a:schemeClr val="tx1"/>
                </a:solidFill>
              </a:rPr>
              <a:t>gtt</a:t>
            </a:r>
            <a:r>
              <a:rPr lang="en-GB" sz="1600" dirty="0">
                <a:solidFill>
                  <a:schemeClr val="tx1"/>
                </a:solidFill>
              </a:rPr>
              <a:t>/min</a:t>
            </a:r>
          </a:p>
        </p:txBody>
      </p:sp>
    </p:spTree>
    <p:extLst>
      <p:ext uri="{BB962C8B-B14F-4D97-AF65-F5344CB8AC3E}">
        <p14:creationId xmlns:p14="http://schemas.microsoft.com/office/powerpoint/2010/main" val="345404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1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7372" y="475086"/>
            <a:ext cx="3847528" cy="707886"/>
          </a:xfrm>
          <a:prstGeom prst="rect">
            <a:avLst/>
          </a:prstGeom>
          <a:noFill/>
        </p:spPr>
        <p:txBody>
          <a:bodyPr wrap="none" lIns="91440" tIns="45720" rIns="91440" bIns="45720">
            <a:spAutoFit/>
          </a:bodyPr>
          <a:lstStyle/>
          <a:p>
            <a:pPr algn="ct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rPr>
              <a:t>Pharmacology</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2</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3"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prepares to administer ophthalmic drops to a client before cataract surgery. List the steps in the order they should be implemented from first step to final step. Arrange the sequence options in the correct order by assigning each option a number</a:t>
            </a:r>
            <a:r>
              <a:rPr lang="en-GB" dirty="0" smtClean="0">
                <a:solidFill>
                  <a:schemeClr val="tx1"/>
                </a:solidFill>
              </a:rPr>
              <a:t>.</a:t>
            </a:r>
          </a:p>
          <a:p>
            <a:pPr lvl="0"/>
            <a:endParaRPr lang="en-GB" dirty="0" smtClean="0">
              <a:solidFill>
                <a:schemeClr val="tx1"/>
              </a:solidFill>
            </a:endParaRPr>
          </a:p>
          <a:p>
            <a:pPr marL="360363" lvl="0"/>
            <a:r>
              <a:rPr lang="en-GB" dirty="0" smtClean="0">
                <a:solidFill>
                  <a:schemeClr val="tx1"/>
                </a:solidFill>
              </a:rPr>
              <a:t>Step 1</a:t>
            </a:r>
          </a:p>
          <a:p>
            <a:pPr marL="360363" lvl="0"/>
            <a:endParaRPr lang="en-GB" dirty="0" smtClean="0">
              <a:solidFill>
                <a:schemeClr val="tx1"/>
              </a:solidFill>
            </a:endParaRPr>
          </a:p>
          <a:p>
            <a:pPr marL="360363" lvl="0"/>
            <a:r>
              <a:rPr lang="en-GB" dirty="0" smtClean="0">
                <a:solidFill>
                  <a:schemeClr val="tx1"/>
                </a:solidFill>
              </a:rPr>
              <a:t>Step 2</a:t>
            </a:r>
          </a:p>
          <a:p>
            <a:pPr marL="360363" lvl="0"/>
            <a:endParaRPr lang="en-GB" dirty="0" smtClean="0">
              <a:solidFill>
                <a:schemeClr val="tx1"/>
              </a:solidFill>
            </a:endParaRPr>
          </a:p>
          <a:p>
            <a:pPr marL="360363" lvl="0"/>
            <a:r>
              <a:rPr lang="en-GB" dirty="0" smtClean="0">
                <a:solidFill>
                  <a:schemeClr val="tx1"/>
                </a:solidFill>
              </a:rPr>
              <a:t>Step 3</a:t>
            </a:r>
          </a:p>
          <a:p>
            <a:pPr marL="360363" lvl="0"/>
            <a:endParaRPr lang="en-GB" dirty="0" smtClean="0">
              <a:solidFill>
                <a:schemeClr val="tx1"/>
              </a:solidFill>
            </a:endParaRPr>
          </a:p>
          <a:p>
            <a:pPr marL="360363" lvl="0"/>
            <a:r>
              <a:rPr lang="en-GB" dirty="0" smtClean="0">
                <a:solidFill>
                  <a:schemeClr val="tx1"/>
                </a:solidFill>
              </a:rPr>
              <a:t>Step 4</a:t>
            </a:r>
            <a:endParaRPr lang="en-GB" dirty="0">
              <a:solidFill>
                <a:schemeClr val="tx1"/>
              </a:solidFill>
            </a:endParaRPr>
          </a:p>
        </p:txBody>
      </p:sp>
      <p:sp>
        <p:nvSpPr>
          <p:cNvPr id="18" name="Rectangle 17"/>
          <p:cNvSpPr/>
          <p:nvPr/>
        </p:nvSpPr>
        <p:spPr>
          <a:xfrm>
            <a:off x="4128180" y="5477976"/>
            <a:ext cx="366202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Step 1-B, Step 2-C, Step 3-D, Step 4-A</a:t>
            </a:r>
            <a:endParaRPr lang="en-GB"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949211520"/>
              </p:ext>
            </p:extLst>
          </p:nvPr>
        </p:nvGraphicFramePr>
        <p:xfrm>
          <a:off x="2626802" y="3013984"/>
          <a:ext cx="7049857" cy="1828800"/>
        </p:xfrm>
        <a:graphic>
          <a:graphicData uri="http://schemas.openxmlformats.org/drawingml/2006/table">
            <a:tbl>
              <a:tblPr firstRow="1" bandRow="1">
                <a:tableStyleId>{5C22544A-7EE6-4342-B048-85BDC9FD1C3A}</a:tableStyleId>
              </a:tblPr>
              <a:tblGrid>
                <a:gridCol w="7049857">
                  <a:extLst>
                    <a:ext uri="{9D8B030D-6E8A-4147-A177-3AD203B41FA5}">
                      <a16:colId xmlns:a16="http://schemas.microsoft.com/office/drawing/2014/main" val="1898125928"/>
                    </a:ext>
                  </a:extLst>
                </a:gridCol>
              </a:tblGrid>
              <a:tr h="162138">
                <a:tc>
                  <a:txBody>
                    <a:bodyPr/>
                    <a:lstStyle/>
                    <a:p>
                      <a:r>
                        <a:rPr lang="en-GB" sz="1800" dirty="0" smtClean="0"/>
                        <a:t>Select from the options</a:t>
                      </a:r>
                      <a:endParaRPr lang="en-US" sz="1800" dirty="0"/>
                    </a:p>
                  </a:txBody>
                  <a:tcPr>
                    <a:solidFill>
                      <a:schemeClr val="tx1"/>
                    </a:solidFill>
                  </a:tcPr>
                </a:tc>
                <a:extLst>
                  <a:ext uri="{0D108BD9-81ED-4DB2-BD59-A6C34878D82A}">
                    <a16:rowId xmlns:a16="http://schemas.microsoft.com/office/drawing/2014/main" val="441840804"/>
                  </a:ext>
                </a:extLst>
              </a:tr>
              <a:tr h="162138">
                <a:tc>
                  <a:txBody>
                    <a:bodyPr/>
                    <a:lstStyle/>
                    <a:p>
                      <a:r>
                        <a:rPr lang="en-GB" sz="1800" dirty="0" smtClean="0"/>
                        <a:t>A. Ask the client to close eye gently</a:t>
                      </a:r>
                      <a:endParaRPr lang="en-US" sz="1800" dirty="0"/>
                    </a:p>
                  </a:txBody>
                  <a:tcPr/>
                </a:tc>
                <a:extLst>
                  <a:ext uri="{0D108BD9-81ED-4DB2-BD59-A6C34878D82A}">
                    <a16:rowId xmlns:a16="http://schemas.microsoft.com/office/drawing/2014/main" val="3093021357"/>
                  </a:ext>
                </a:extLst>
              </a:tr>
              <a:tr h="162138">
                <a:tc>
                  <a:txBody>
                    <a:bodyPr/>
                    <a:lstStyle/>
                    <a:p>
                      <a:r>
                        <a:rPr lang="en-GB" sz="1800" dirty="0" smtClean="0"/>
                        <a:t>B. Wash hands and apply clean gloves</a:t>
                      </a:r>
                      <a:endParaRPr lang="en-US" sz="1800" dirty="0"/>
                    </a:p>
                  </a:txBody>
                  <a:tcPr/>
                </a:tc>
                <a:extLst>
                  <a:ext uri="{0D108BD9-81ED-4DB2-BD59-A6C34878D82A}">
                    <a16:rowId xmlns:a16="http://schemas.microsoft.com/office/drawing/2014/main" val="4272670767"/>
                  </a:ext>
                </a:extLst>
              </a:tr>
              <a:tr h="162138">
                <a:tc>
                  <a:txBody>
                    <a:bodyPr/>
                    <a:lstStyle/>
                    <a:p>
                      <a:r>
                        <a:rPr lang="en-GB" sz="1800" dirty="0" smtClean="0"/>
                        <a:t>C. Pace the dominant hand on the client’s forehead</a:t>
                      </a:r>
                      <a:endParaRPr lang="en-US" sz="1800" dirty="0"/>
                    </a:p>
                  </a:txBody>
                  <a:tcPr/>
                </a:tc>
                <a:extLst>
                  <a:ext uri="{0D108BD9-81ED-4DB2-BD59-A6C34878D82A}">
                    <a16:rowId xmlns:a16="http://schemas.microsoft.com/office/drawing/2014/main" val="1790891074"/>
                  </a:ext>
                </a:extLst>
              </a:tr>
              <a:tr h="162138">
                <a:tc>
                  <a:txBody>
                    <a:bodyPr/>
                    <a:lstStyle/>
                    <a:p>
                      <a:r>
                        <a:rPr lang="en-GB" sz="1800" dirty="0" smtClean="0"/>
                        <a:t>D. Drop prescribed number of drops into the conjunctival</a:t>
                      </a:r>
                      <a:r>
                        <a:rPr lang="en-GB" sz="1800" baseline="0" dirty="0" smtClean="0"/>
                        <a:t> sac</a:t>
                      </a:r>
                      <a:endParaRPr lang="en-US" sz="1800" dirty="0"/>
                    </a:p>
                  </a:txBody>
                  <a:tcPr/>
                </a:tc>
                <a:extLst>
                  <a:ext uri="{0D108BD9-81ED-4DB2-BD59-A6C34878D82A}">
                    <a16:rowId xmlns:a16="http://schemas.microsoft.com/office/drawing/2014/main" val="2929581215"/>
                  </a:ext>
                </a:extLst>
              </a:tr>
            </a:tbl>
          </a:graphicData>
        </a:graphic>
      </p:graphicFrame>
    </p:spTree>
    <p:extLst>
      <p:ext uri="{BB962C8B-B14F-4D97-AF65-F5344CB8AC3E}">
        <p14:creationId xmlns:p14="http://schemas.microsoft.com/office/powerpoint/2010/main" val="21004865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1765" y="2772027"/>
            <a:ext cx="6266459"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normalizeH="0" baseline="0" noProof="0" dirty="0" smtClean="0">
                <a:ln w="22225">
                  <a:solidFill>
                    <a:schemeClr val="accent2"/>
                  </a:solidFill>
                  <a:prstDash val="solid"/>
                </a:ln>
                <a:uLnTx/>
                <a:uFillTx/>
                <a:latin typeface="Century Gothic" panose="020B0502020202020204"/>
                <a:ea typeface="+mn-ea"/>
                <a:cs typeface="+mn-cs"/>
              </a:rPr>
              <a:t>Med-</a:t>
            </a:r>
            <a:r>
              <a:rPr kumimoji="0" lang="en-GB" sz="5400" b="1" i="0" u="none" strike="noStrike" kern="1200" normalizeH="0" noProof="0" dirty="0" smtClean="0">
                <a:ln w="22225">
                  <a:solidFill>
                    <a:schemeClr val="accent2"/>
                  </a:solidFill>
                  <a:prstDash val="solid"/>
                </a:ln>
                <a:uLnTx/>
                <a:uFillTx/>
                <a:latin typeface="Century Gothic" panose="020B0502020202020204"/>
                <a:ea typeface="+mn-ea"/>
                <a:cs typeface="+mn-cs"/>
              </a:rPr>
              <a:t> Surge Part A</a:t>
            </a:r>
            <a:endParaRPr kumimoji="0" lang="en-US" sz="5400" b="1" i="0" u="none" strike="noStrike" kern="1200" normalizeH="0" baseline="0" noProof="0" dirty="0">
              <a:ln w="22225">
                <a:solidFill>
                  <a:schemeClr val="accent2"/>
                </a:solidFill>
                <a:prstDash val="solid"/>
              </a:ln>
              <a:uLnTx/>
              <a:uFillTx/>
              <a:latin typeface="Century Gothic" panose="020B0502020202020204"/>
              <a:ea typeface="+mn-ea"/>
              <a:cs typeface="+mn-cs"/>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Action Button: Home 5">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029874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 </a:t>
            </a:r>
            <a:r>
              <a:rPr lang="en-GB" dirty="0">
                <a:solidFill>
                  <a:schemeClr val="tx1"/>
                </a:solidFill>
              </a:rPr>
              <a:t>client in the second trimester of her pregnancy complains of urinary frequency and urgency. What action should the practical nurse (PN) take?</a:t>
            </a:r>
          </a:p>
          <a:p>
            <a:pPr lvl="0"/>
            <a:endParaRPr lang="en-GB" dirty="0" smtClean="0">
              <a:solidFill>
                <a:schemeClr val="tx1"/>
              </a:solidFill>
            </a:endParaRPr>
          </a:p>
          <a:p>
            <a:pPr marL="342900" lvl="0" indent="-342900">
              <a:buFont typeface="+mj-lt"/>
              <a:buAutoNum type="alphaUcPeriod"/>
            </a:pPr>
            <a:r>
              <a:rPr lang="en-GB" dirty="0" smtClean="0">
                <a:solidFill>
                  <a:schemeClr val="tx1"/>
                </a:solidFill>
              </a:rPr>
              <a:t>Advise </a:t>
            </a:r>
            <a:r>
              <a:rPr lang="en-GB" dirty="0">
                <a:solidFill>
                  <a:schemeClr val="tx1"/>
                </a:solidFill>
              </a:rPr>
              <a:t>the client that this is a normal finding for this stage of pregnancy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Refer the client to the healthcare provider to determine if she has a urinary tract infection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the client with detailed instructions on performing Kegel exercises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 for signs of pregnancy-induced hypertension</a:t>
            </a:r>
            <a:r>
              <a:rPr lang="en-GB" dirty="0" smtClean="0">
                <a:solidFill>
                  <a:schemeClr val="tx1"/>
                </a:solidFill>
              </a:rPr>
              <a:t>.</a:t>
            </a:r>
          </a:p>
        </p:txBody>
      </p:sp>
      <p:sp>
        <p:nvSpPr>
          <p:cNvPr id="18" name="Rectangle 17"/>
          <p:cNvSpPr/>
          <p:nvPr/>
        </p:nvSpPr>
        <p:spPr>
          <a:xfrm>
            <a:off x="1500846" y="4238966"/>
            <a:ext cx="917019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smtClean="0">
                <a:solidFill>
                  <a:schemeClr val="tx1"/>
                </a:solidFill>
              </a:rPr>
              <a:t>Rationale</a:t>
            </a:r>
          </a:p>
          <a:p>
            <a:pPr lvl="0"/>
            <a:r>
              <a:rPr lang="en-GB" dirty="0">
                <a:solidFill>
                  <a:schemeClr val="tx1"/>
                </a:solidFill>
              </a:rPr>
              <a:t>These are symptoms of a urinary tract infection (UTI), and the client should be referred for further evaluation. They are never a normal sign even when not pregnant. Kegel exercises strengthen muscles and has nothing to do with frequency or urgency. These symptoms are not related to hypertension.</a:t>
            </a:r>
          </a:p>
        </p:txBody>
      </p:sp>
    </p:spTree>
    <p:extLst>
      <p:ext uri="{BB962C8B-B14F-4D97-AF65-F5344CB8AC3E}">
        <p14:creationId xmlns:p14="http://schemas.microsoft.com/office/powerpoint/2010/main" val="9108557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While assisting with the daily bed bath of older adult, who is restrained because of attempts to self-harm, the unlicensed assistive personnel (UAP) reports to the practical nurse (PN) that there are several areas of dry, itchy skin on the client’s arms and legs. What action should the PN direct the UAP to implement?</a:t>
            </a:r>
          </a:p>
          <a:p>
            <a:pPr lvl="0"/>
            <a:endParaRPr lang="en-GB" dirty="0">
              <a:solidFill>
                <a:schemeClr val="tx1"/>
              </a:solidFill>
            </a:endParaRPr>
          </a:p>
          <a:p>
            <a:pPr marL="342900" lvl="0" indent="-342900">
              <a:buFont typeface="+mj-lt"/>
              <a:buAutoNum type="alphaUcPeriod"/>
            </a:pPr>
            <a:r>
              <a:rPr lang="en-GB" dirty="0">
                <a:solidFill>
                  <a:schemeClr val="tx1"/>
                </a:solidFill>
              </a:rPr>
              <a:t>Group of answer </a:t>
            </a:r>
            <a:r>
              <a:rPr lang="en-GB" dirty="0" smtClean="0">
                <a:solidFill>
                  <a:schemeClr val="tx1"/>
                </a:solidFill>
              </a:rPr>
              <a:t>choices</a:t>
            </a:r>
            <a:endParaRPr lang="en-GB" dirty="0">
              <a:solidFill>
                <a:schemeClr val="tx1"/>
              </a:solidFill>
            </a:endParaRPr>
          </a:p>
          <a:p>
            <a:pPr marL="342900" lvl="0" indent="-342900">
              <a:buFont typeface="+mj-lt"/>
              <a:buAutoNum type="alphaUcPeriod"/>
            </a:pPr>
            <a:r>
              <a:rPr lang="en-GB" dirty="0">
                <a:solidFill>
                  <a:schemeClr val="tx1"/>
                </a:solidFill>
              </a:rPr>
              <a:t>Decrease bathing frequency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Perform range of </a:t>
            </a:r>
            <a:r>
              <a:rPr lang="en-GB" dirty="0" smtClean="0">
                <a:solidFill>
                  <a:schemeClr val="tx1"/>
                </a:solidFill>
              </a:rPr>
              <a:t>motion</a:t>
            </a:r>
            <a:endParaRPr lang="en-GB" dirty="0">
              <a:solidFill>
                <a:schemeClr val="tx1"/>
              </a:solidFill>
            </a:endParaRPr>
          </a:p>
          <a:p>
            <a:pPr marL="342900" lvl="0" indent="-342900">
              <a:buFont typeface="+mj-lt"/>
              <a:buAutoNum type="alphaUcPeriod"/>
            </a:pPr>
            <a:r>
              <a:rPr lang="en-GB" dirty="0">
                <a:solidFill>
                  <a:schemeClr val="tx1"/>
                </a:solidFill>
              </a:rPr>
              <a:t>Apply a heating pad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Remove the restraints.</a:t>
            </a:r>
            <a:endParaRPr lang="en-GB" dirty="0" smtClean="0">
              <a:solidFill>
                <a:schemeClr val="tx1"/>
              </a:solidFill>
            </a:endParaRPr>
          </a:p>
        </p:txBody>
      </p:sp>
      <p:sp>
        <p:nvSpPr>
          <p:cNvPr id="18" name="Rectangle 17"/>
          <p:cNvSpPr/>
          <p:nvPr/>
        </p:nvSpPr>
        <p:spPr>
          <a:xfrm>
            <a:off x="2006349" y="4889529"/>
            <a:ext cx="8356887"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sz="1400" dirty="0">
                <a:solidFill>
                  <a:schemeClr val="tx1"/>
                </a:solidFill>
              </a:rPr>
              <a:t>Rationale</a:t>
            </a:r>
            <a:r>
              <a:rPr lang="en-GB" sz="1400" dirty="0" smtClean="0">
                <a:solidFill>
                  <a:schemeClr val="tx1"/>
                </a:solidFill>
              </a:rPr>
              <a:t>:</a:t>
            </a:r>
            <a:endParaRPr lang="en-GB" sz="1400" dirty="0">
              <a:solidFill>
                <a:schemeClr val="tx1"/>
              </a:solidFill>
            </a:endParaRPr>
          </a:p>
          <a:p>
            <a:pPr lvl="0"/>
            <a:r>
              <a:rPr lang="en-GB" sz="1400" dirty="0">
                <a:solidFill>
                  <a:schemeClr val="tx1"/>
                </a:solidFill>
              </a:rPr>
              <a:t>Pruritus, or itching, is a common dermatological problem among the older adult that can be precipitated by any circumstance that dries the skin, such as excessive bathing. Decreasing bath frequency is likely to reduce the dryness.</a:t>
            </a:r>
          </a:p>
        </p:txBody>
      </p:sp>
    </p:spTree>
    <p:extLst>
      <p:ext uri="{BB962C8B-B14F-4D97-AF65-F5344CB8AC3E}">
        <p14:creationId xmlns:p14="http://schemas.microsoft.com/office/powerpoint/2010/main" val="11413218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finding for a client with ongoing peritoneal dialysis requires an immediate discussion with the healthcare provider?</a:t>
            </a:r>
          </a:p>
          <a:p>
            <a:pPr lvl="0"/>
            <a:endParaRPr lang="en-GB" dirty="0">
              <a:solidFill>
                <a:schemeClr val="tx1"/>
              </a:solidFill>
            </a:endParaRPr>
          </a:p>
          <a:p>
            <a:pPr marL="342900" indent="-342900">
              <a:buFont typeface="+mj-lt"/>
              <a:buAutoNum type="alphaUcPeriod"/>
            </a:pPr>
            <a:r>
              <a:rPr lang="en-GB" dirty="0">
                <a:solidFill>
                  <a:schemeClr val="tx1"/>
                </a:solidFill>
              </a:rPr>
              <a:t>The dialysate outflow is greater than the inflow.</a:t>
            </a:r>
          </a:p>
          <a:p>
            <a:pPr marL="342900" indent="-342900">
              <a:buFont typeface="+mj-lt"/>
              <a:buAutoNum type="alphaUcPeriod"/>
            </a:pPr>
            <a:r>
              <a:rPr lang="en-GB" dirty="0">
                <a:solidFill>
                  <a:schemeClr val="tx1"/>
                </a:solidFill>
              </a:rPr>
              <a:t>The </a:t>
            </a:r>
            <a:r>
              <a:rPr lang="en-GB" dirty="0" err="1">
                <a:solidFill>
                  <a:schemeClr val="tx1"/>
                </a:solidFill>
              </a:rPr>
              <a:t>color</a:t>
            </a:r>
            <a:r>
              <a:rPr lang="en-GB" dirty="0">
                <a:solidFill>
                  <a:schemeClr val="tx1"/>
                </a:solidFill>
              </a:rPr>
              <a:t> of the dialysate outflow is cloudy yellow.</a:t>
            </a:r>
          </a:p>
          <a:p>
            <a:pPr marL="342900" indent="-342900">
              <a:buFont typeface="+mj-lt"/>
              <a:buAutoNum type="alphaUcPeriod"/>
            </a:pPr>
            <a:r>
              <a:rPr lang="en-GB" dirty="0">
                <a:solidFill>
                  <a:schemeClr val="tx1"/>
                </a:solidFill>
              </a:rPr>
              <a:t>The inflow dialysate feels warm to the touch.</a:t>
            </a:r>
          </a:p>
          <a:p>
            <a:pPr marL="342900" indent="-342900">
              <a:buFont typeface="+mj-lt"/>
              <a:buAutoNum type="alphaUcPeriod"/>
            </a:pPr>
            <a:r>
              <a:rPr lang="en-GB" dirty="0">
                <a:solidFill>
                  <a:schemeClr val="tx1"/>
                </a:solidFill>
              </a:rPr>
              <a:t>The inflow dialysate contains potassium chloride</a:t>
            </a:r>
          </a:p>
        </p:txBody>
      </p:sp>
      <p:sp>
        <p:nvSpPr>
          <p:cNvPr id="18" name="Rectangle 17"/>
          <p:cNvSpPr/>
          <p:nvPr/>
        </p:nvSpPr>
        <p:spPr>
          <a:xfrm>
            <a:off x="1129972" y="4189450"/>
            <a:ext cx="9825021"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Opaque or cloudy dialysate outflow is an early sign of peritonitis. The nurse should obtain a specimen for culture, examine the client, and notify the healthcare provider. Options B and C are desired for a client undergoing peritoneal dialysis. Option D is commonly done to prevent </a:t>
            </a:r>
            <a:r>
              <a:rPr lang="en-GB" dirty="0" err="1">
                <a:solidFill>
                  <a:schemeClr val="tx1"/>
                </a:solidFill>
              </a:rPr>
              <a:t>hypokalemia</a:t>
            </a:r>
            <a:r>
              <a:rPr lang="en-GB" dirty="0">
                <a:solidFill>
                  <a:schemeClr val="tx1"/>
                </a:solidFill>
              </a:rPr>
              <a:t>.</a:t>
            </a:r>
          </a:p>
        </p:txBody>
      </p:sp>
    </p:spTree>
    <p:extLst>
      <p:ext uri="{BB962C8B-B14F-4D97-AF65-F5344CB8AC3E}">
        <p14:creationId xmlns:p14="http://schemas.microsoft.com/office/powerpoint/2010/main" val="29961564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adult client is admitted with a possible kidney </a:t>
            </a:r>
            <a:r>
              <a:rPr lang="en-GB" dirty="0" err="1">
                <a:solidFill>
                  <a:schemeClr val="tx1"/>
                </a:solidFill>
              </a:rPr>
              <a:t>tumor</a:t>
            </a:r>
            <a:r>
              <a:rPr lang="en-GB" dirty="0">
                <a:solidFill>
                  <a:schemeClr val="tx1"/>
                </a:solidFill>
              </a:rPr>
              <a:t> and is scheduled for an intravenous pyelogram (IVP) in the morning. The practical nurse (PN) should prepare the client before the IVP by implementing which protocol?</a:t>
            </a:r>
          </a:p>
          <a:p>
            <a:pPr lvl="0"/>
            <a:endParaRPr lang="en-GB" dirty="0">
              <a:solidFill>
                <a:schemeClr val="tx1"/>
              </a:solidFill>
            </a:endParaRPr>
          </a:p>
          <a:p>
            <a:pPr marL="342900" indent="-342900">
              <a:buFont typeface="+mj-lt"/>
              <a:buAutoNum type="alphaUcPeriod"/>
            </a:pPr>
            <a:r>
              <a:rPr lang="en-GB" dirty="0">
                <a:solidFill>
                  <a:schemeClr val="tx1"/>
                </a:solidFill>
              </a:rPr>
              <a:t>Nothing by mouth (NPO) after midnight.</a:t>
            </a:r>
          </a:p>
          <a:p>
            <a:pPr marL="342900" indent="-342900">
              <a:buFont typeface="+mj-lt"/>
              <a:buAutoNum type="alphaUcPeriod"/>
            </a:pPr>
            <a:r>
              <a:rPr lang="en-GB" dirty="0">
                <a:solidFill>
                  <a:schemeClr val="tx1"/>
                </a:solidFill>
              </a:rPr>
              <a:t>strain all urine for sediment</a:t>
            </a:r>
          </a:p>
          <a:p>
            <a:pPr marL="342900" indent="-342900">
              <a:buFont typeface="+mj-lt"/>
              <a:buAutoNum type="alphaUcPeriod"/>
            </a:pPr>
            <a:r>
              <a:rPr lang="en-GB" dirty="0">
                <a:solidFill>
                  <a:schemeClr val="tx1"/>
                </a:solidFill>
              </a:rPr>
              <a:t>Insert an indwelling catheter.</a:t>
            </a:r>
          </a:p>
          <a:p>
            <a:pPr marL="342900" indent="-342900">
              <a:buFont typeface="+mj-lt"/>
              <a:buAutoNum type="alphaUcPeriod"/>
            </a:pPr>
            <a:r>
              <a:rPr lang="en-GB" dirty="0">
                <a:solidFill>
                  <a:schemeClr val="tx1"/>
                </a:solidFill>
              </a:rPr>
              <a:t>Monitor for allergic responses to iodine.</a:t>
            </a:r>
          </a:p>
        </p:txBody>
      </p:sp>
      <p:sp>
        <p:nvSpPr>
          <p:cNvPr id="18" name="Rectangle 17"/>
          <p:cNvSpPr/>
          <p:nvPr/>
        </p:nvSpPr>
        <p:spPr>
          <a:xfrm>
            <a:off x="822036" y="4389505"/>
            <a:ext cx="10362969"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sz="1600" dirty="0">
                <a:solidFill>
                  <a:schemeClr val="tx1"/>
                </a:solidFill>
              </a:rPr>
              <a:t>Standard protocols for radiographic diagnostic tests, such as an intravenous pyelogram (IVP), indicate that the client should be NPO. Bowel evacuation and oral restrictions should be implemented at least 8 hours before (i.e., midnight) the IVP. Another reason for NPO is that surgery may be indicated following the diagnostic studies. Monitoring for a reaction to iodine should occur post-procedure</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5524115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statement by a client should indicate to the practical nurse (PN) that the client understands how HIV is transmitted</a:t>
            </a:r>
            <a:r>
              <a:rPr lang="en-GB" dirty="0" smtClean="0">
                <a:solidFill>
                  <a:schemeClr val="tx1"/>
                </a:solidFill>
              </a:rPr>
              <a:t>?</a:t>
            </a:r>
          </a:p>
          <a:p>
            <a:pPr lvl="0"/>
            <a:endParaRPr lang="en-GB" dirty="0">
              <a:solidFill>
                <a:schemeClr val="tx1"/>
              </a:solidFill>
            </a:endParaRPr>
          </a:p>
          <a:p>
            <a:pPr marL="342900" indent="-342900">
              <a:buFont typeface="+mj-lt"/>
              <a:buAutoNum type="alphaUcPeriod"/>
            </a:pPr>
            <a:r>
              <a:rPr lang="en-GB" dirty="0">
                <a:solidFill>
                  <a:schemeClr val="tx1"/>
                </a:solidFill>
              </a:rPr>
              <a:t>Anyone can contract HIV if high-risk </a:t>
            </a:r>
            <a:r>
              <a:rPr lang="en-GB" dirty="0" err="1">
                <a:solidFill>
                  <a:schemeClr val="tx1"/>
                </a:solidFill>
              </a:rPr>
              <a:t>behaviors</a:t>
            </a:r>
            <a:r>
              <a:rPr lang="en-GB" dirty="0">
                <a:solidFill>
                  <a:schemeClr val="tx1"/>
                </a:solidFill>
              </a:rPr>
              <a:t> are practiced.</a:t>
            </a:r>
          </a:p>
          <a:p>
            <a:pPr marL="342900" indent="-342900">
              <a:buFont typeface="+mj-lt"/>
              <a:buAutoNum type="alphaUcPeriod"/>
            </a:pPr>
            <a:r>
              <a:rPr lang="en-GB" dirty="0">
                <a:solidFill>
                  <a:schemeClr val="tx1"/>
                </a:solidFill>
              </a:rPr>
              <a:t>Condoms are the safest protection a couple can use to protect against HIV.</a:t>
            </a:r>
          </a:p>
          <a:p>
            <a:pPr marL="342900" indent="-342900">
              <a:buFont typeface="+mj-lt"/>
              <a:buAutoNum type="alphaUcPeriod"/>
            </a:pPr>
            <a:r>
              <a:rPr lang="en-GB" dirty="0">
                <a:solidFill>
                  <a:schemeClr val="tx1"/>
                </a:solidFill>
              </a:rPr>
              <a:t>Bathing and urination after sexual intercourse will wash away viruses or bacteria.</a:t>
            </a:r>
          </a:p>
          <a:p>
            <a:pPr marL="342900" indent="-342900">
              <a:buFont typeface="+mj-lt"/>
              <a:buAutoNum type="alphaUcPeriod"/>
            </a:pPr>
            <a:r>
              <a:rPr lang="en-GB" dirty="0">
                <a:solidFill>
                  <a:schemeClr val="tx1"/>
                </a:solidFill>
              </a:rPr>
              <a:t>Antiretroviral medications will eradicate the virus and prevent HIV AIDS if taken early.</a:t>
            </a:r>
          </a:p>
        </p:txBody>
      </p:sp>
      <p:sp>
        <p:nvSpPr>
          <p:cNvPr id="18" name="Rectangle 17"/>
          <p:cNvSpPr/>
          <p:nvPr/>
        </p:nvSpPr>
        <p:spPr>
          <a:xfrm>
            <a:off x="1255144" y="4327949"/>
            <a:ext cx="1001198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High-risk </a:t>
            </a:r>
            <a:r>
              <a:rPr lang="en-GB" dirty="0" err="1">
                <a:solidFill>
                  <a:schemeClr val="tx1"/>
                </a:solidFill>
              </a:rPr>
              <a:t>behavior</a:t>
            </a:r>
            <a:r>
              <a:rPr lang="en-GB" dirty="0">
                <a:solidFill>
                  <a:schemeClr val="tx1"/>
                </a:solidFill>
              </a:rPr>
              <a:t> by any individual will increase one’s chance of contracting HIV. Although using condoms decreases the risk of contracting an STD, only complete abstinence can provide an absolute guarantee of avoiding sexually transmitted HIV.</a:t>
            </a:r>
          </a:p>
        </p:txBody>
      </p:sp>
    </p:spTree>
    <p:extLst>
      <p:ext uri="{BB962C8B-B14F-4D97-AF65-F5344CB8AC3E}">
        <p14:creationId xmlns:p14="http://schemas.microsoft.com/office/powerpoint/2010/main" val="16882452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assessing a client’s oxygenation status. Which pulse oximeter finding is critical for the PN to report to the registered nurse (RN) or healthcare provider</a:t>
            </a:r>
            <a:r>
              <a:rPr lang="en-GB" dirty="0" smtClean="0">
                <a:solidFill>
                  <a:schemeClr val="tx1"/>
                </a:solidFill>
              </a:rPr>
              <a:t>?</a:t>
            </a:r>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88% saturation while sitting in a chair</a:t>
            </a:r>
          </a:p>
          <a:p>
            <a:pPr marL="342900" indent="-342900">
              <a:buFont typeface="+mj-lt"/>
              <a:buAutoNum type="alphaUcPeriod"/>
            </a:pPr>
            <a:r>
              <a:rPr lang="en-GB" dirty="0">
                <a:solidFill>
                  <a:schemeClr val="tx1"/>
                </a:solidFill>
              </a:rPr>
              <a:t>95% with 2 L oxygen per cannula</a:t>
            </a:r>
          </a:p>
          <a:p>
            <a:pPr marL="342900" indent="-342900">
              <a:buFont typeface="+mj-lt"/>
              <a:buAutoNum type="alphaUcPeriod"/>
            </a:pPr>
            <a:r>
              <a:rPr lang="en-GB" dirty="0">
                <a:solidFill>
                  <a:schemeClr val="tx1"/>
                </a:solidFill>
              </a:rPr>
              <a:t>93% while ambulating without oxygen</a:t>
            </a:r>
          </a:p>
          <a:p>
            <a:pPr marL="342900" indent="-342900">
              <a:buFont typeface="+mj-lt"/>
              <a:buAutoNum type="alphaUcPeriod"/>
            </a:pPr>
            <a:r>
              <a:rPr lang="en-GB" dirty="0">
                <a:solidFill>
                  <a:schemeClr val="tx1"/>
                </a:solidFill>
              </a:rPr>
              <a:t>94 % while arguing with a family member</a:t>
            </a:r>
          </a:p>
        </p:txBody>
      </p:sp>
      <p:sp>
        <p:nvSpPr>
          <p:cNvPr id="18" name="Rectangle 17"/>
          <p:cNvSpPr/>
          <p:nvPr/>
        </p:nvSpPr>
        <p:spPr>
          <a:xfrm>
            <a:off x="928805" y="4327949"/>
            <a:ext cx="996156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The reading of 88% saturation without exertion is well below the normal level of 94% and should be reported as soon as possible</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176954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female whose mother died of pancreatic cancer asks the practical nurse (PN) how she can avoid this disease. Which lifestyle change is most important for the PN to suggest to decrease the risk for developing pancreatic cancer?</a:t>
            </a:r>
          </a:p>
          <a:p>
            <a:pPr lvl="0"/>
            <a:endParaRPr lang="en-GB" dirty="0">
              <a:solidFill>
                <a:schemeClr val="tx1"/>
              </a:solidFill>
            </a:endParaRPr>
          </a:p>
          <a:p>
            <a:pPr marL="342900" indent="-342900">
              <a:buFont typeface="+mj-lt"/>
              <a:buAutoNum type="alphaUcPeriod"/>
            </a:pPr>
            <a:r>
              <a:rPr lang="en-GB" dirty="0">
                <a:solidFill>
                  <a:schemeClr val="tx1"/>
                </a:solidFill>
              </a:rPr>
              <a:t>Cease cigarette smoking.</a:t>
            </a:r>
          </a:p>
          <a:p>
            <a:pPr marL="342900" indent="-342900">
              <a:buFont typeface="+mj-lt"/>
              <a:buAutoNum type="alphaUcPeriod"/>
            </a:pPr>
            <a:r>
              <a:rPr lang="en-GB" dirty="0">
                <a:solidFill>
                  <a:schemeClr val="tx1"/>
                </a:solidFill>
              </a:rPr>
              <a:t>Eat a low-fat diet.</a:t>
            </a:r>
          </a:p>
          <a:p>
            <a:pPr marL="342900" indent="-342900">
              <a:buFont typeface="+mj-lt"/>
              <a:buAutoNum type="alphaUcPeriod"/>
            </a:pPr>
            <a:r>
              <a:rPr lang="en-GB" dirty="0">
                <a:solidFill>
                  <a:schemeClr val="tx1"/>
                </a:solidFill>
              </a:rPr>
              <a:t>Avoid drinking alcohol</a:t>
            </a:r>
          </a:p>
          <a:p>
            <a:pPr marL="342900" indent="-342900">
              <a:buFont typeface="+mj-lt"/>
              <a:buAutoNum type="alphaUcPeriod"/>
            </a:pPr>
            <a:r>
              <a:rPr lang="en-GB" dirty="0">
                <a:solidFill>
                  <a:schemeClr val="tx1"/>
                </a:solidFill>
              </a:rPr>
              <a:t>Decrease carbohydrate intake.</a:t>
            </a:r>
          </a:p>
        </p:txBody>
      </p:sp>
      <p:sp>
        <p:nvSpPr>
          <p:cNvPr id="18" name="Rectangle 17"/>
          <p:cNvSpPr/>
          <p:nvPr/>
        </p:nvSpPr>
        <p:spPr>
          <a:xfrm>
            <a:off x="826622" y="4604948"/>
            <a:ext cx="1022465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The incidence of pancreatic cancer is twice as high in smokers as in </a:t>
            </a:r>
            <a:r>
              <a:rPr lang="en-GB" dirty="0" err="1">
                <a:solidFill>
                  <a:schemeClr val="tx1"/>
                </a:solidFill>
              </a:rPr>
              <a:t>nonsmokers</a:t>
            </a:r>
            <a:r>
              <a:rPr lang="en-GB" dirty="0">
                <a:solidFill>
                  <a:schemeClr val="tx1"/>
                </a:solidFill>
              </a:rPr>
              <a:t>. Low-fat diet is for gallbladder disease and alcohol is related to liver disease</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7610712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in a long-term care facility reports to the practical nurse (PN) that he has not had a bowel movement in 2 days. Which intervention should the PN implement first?</a:t>
            </a:r>
          </a:p>
          <a:p>
            <a:pPr lvl="0"/>
            <a:endParaRPr lang="en-GB" dirty="0">
              <a:solidFill>
                <a:schemeClr val="tx1"/>
              </a:solidFill>
            </a:endParaRPr>
          </a:p>
          <a:p>
            <a:pPr marL="342900" indent="-342900">
              <a:buFont typeface="+mj-lt"/>
              <a:buAutoNum type="alphaUcPeriod"/>
            </a:pPr>
            <a:r>
              <a:rPr lang="en-GB" dirty="0">
                <a:solidFill>
                  <a:schemeClr val="tx1"/>
                </a:solidFill>
              </a:rPr>
              <a:t>Notify the healthcare provider and request a prescription for a large volume enema.</a:t>
            </a:r>
          </a:p>
          <a:p>
            <a:pPr marL="342900" indent="-342900">
              <a:buFont typeface="+mj-lt"/>
              <a:buAutoNum type="alphaUcPeriod"/>
            </a:pPr>
            <a:r>
              <a:rPr lang="en-GB" dirty="0">
                <a:solidFill>
                  <a:schemeClr val="tx1"/>
                </a:solidFill>
              </a:rPr>
              <a:t>Instruct the caregiver to offer a glass of warm prune juice at mealtimes.</a:t>
            </a:r>
          </a:p>
          <a:p>
            <a:pPr marL="342900" indent="-342900">
              <a:buFont typeface="+mj-lt"/>
              <a:buAutoNum type="alphaUcPeriod"/>
            </a:pPr>
            <a:r>
              <a:rPr lang="en-GB" dirty="0">
                <a:solidFill>
                  <a:schemeClr val="tx1"/>
                </a:solidFill>
              </a:rPr>
              <a:t>Review the client’s medical record to determine the client’s normal bowel pattern.</a:t>
            </a:r>
          </a:p>
          <a:p>
            <a:pPr marL="342900" indent="-342900">
              <a:buFont typeface="+mj-lt"/>
              <a:buAutoNum type="alphaUcPeriod"/>
            </a:pPr>
            <a:r>
              <a:rPr lang="en-GB" dirty="0">
                <a:solidFill>
                  <a:schemeClr val="tx1"/>
                </a:solidFill>
              </a:rPr>
              <a:t>Instruct the caregiver to increase the client’s fluids to five 8-ounce glasses/day.</a:t>
            </a:r>
          </a:p>
        </p:txBody>
      </p:sp>
      <p:sp>
        <p:nvSpPr>
          <p:cNvPr id="18" name="Rectangle 17"/>
          <p:cNvSpPr/>
          <p:nvPr/>
        </p:nvSpPr>
        <p:spPr>
          <a:xfrm>
            <a:off x="1500846" y="4466449"/>
            <a:ext cx="901050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This client may not routinely have a daily bowel movement, so the PN should first review this client’s normal bowel habits before attempting any intervention</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5540212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6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obtaining a lie–sit–stand blood pressure reading on a client. Which action is most important for the PN to implement</a:t>
            </a:r>
            <a:r>
              <a:rPr lang="en-GB" dirty="0" smtClean="0">
                <a:solidFill>
                  <a:schemeClr val="tx1"/>
                </a:solidFill>
              </a:rPr>
              <a:t>?</a:t>
            </a:r>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Stay with the client when standing.</a:t>
            </a:r>
          </a:p>
          <a:p>
            <a:pPr marL="342900" indent="-342900">
              <a:buFont typeface="+mj-lt"/>
              <a:buAutoNum type="alphaUcPeriod"/>
            </a:pPr>
            <a:r>
              <a:rPr lang="en-GB" dirty="0">
                <a:solidFill>
                  <a:schemeClr val="tx1"/>
                </a:solidFill>
              </a:rPr>
              <a:t>Record the finding on the graphic in the </a:t>
            </a:r>
            <a:r>
              <a:rPr lang="en-GB" dirty="0" err="1">
                <a:solidFill>
                  <a:schemeClr val="tx1"/>
                </a:solidFill>
              </a:rPr>
              <a:t>chartsheetthe</a:t>
            </a:r>
            <a:endParaRPr lang="en-GB" dirty="0">
              <a:solidFill>
                <a:schemeClr val="tx1"/>
              </a:solidFill>
            </a:endParaRPr>
          </a:p>
          <a:p>
            <a:pPr marL="342900" indent="-342900">
              <a:buFont typeface="+mj-lt"/>
              <a:buAutoNum type="alphaUcPeriod"/>
            </a:pPr>
            <a:r>
              <a:rPr lang="en-GB" dirty="0">
                <a:solidFill>
                  <a:schemeClr val="tx1"/>
                </a:solidFill>
              </a:rPr>
              <a:t>Keep the blood pressure cuff on the same arm.</a:t>
            </a:r>
          </a:p>
          <a:p>
            <a:pPr marL="342900" indent="-342900">
              <a:buFont typeface="+mj-lt"/>
              <a:buAutoNum type="alphaUcPeriod"/>
            </a:pPr>
            <a:r>
              <a:rPr lang="en-GB" dirty="0">
                <a:solidFill>
                  <a:schemeClr val="tx1"/>
                </a:solidFill>
              </a:rPr>
              <a:t>Record changes in the client’s pulse rate.</a:t>
            </a:r>
          </a:p>
        </p:txBody>
      </p:sp>
      <p:sp>
        <p:nvSpPr>
          <p:cNvPr id="18" name="Rectangle 17"/>
          <p:cNvSpPr/>
          <p:nvPr/>
        </p:nvSpPr>
        <p:spPr>
          <a:xfrm>
            <a:off x="1868578" y="4466449"/>
            <a:ext cx="863242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r>
              <a:rPr lang="en-GB" dirty="0" smtClean="0">
                <a:solidFill>
                  <a:schemeClr val="tx1"/>
                </a:solidFill>
              </a:rPr>
              <a:t>:</a:t>
            </a:r>
            <a:endParaRPr lang="en-GB" dirty="0">
              <a:solidFill>
                <a:schemeClr val="tx1"/>
              </a:solidFill>
            </a:endParaRPr>
          </a:p>
          <a:p>
            <a:pPr lvl="0"/>
            <a:r>
              <a:rPr lang="en-GB" dirty="0">
                <a:solidFill>
                  <a:schemeClr val="tx1"/>
                </a:solidFill>
              </a:rPr>
              <a:t>Although all of these measures are important, staying with the client when standing is most important because it helps to ensure client safety</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968679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When turning an immobile bedridden client, which action by the practical nurse (PN) best ensures client safety</a:t>
            </a:r>
            <a:r>
              <a:rPr lang="en-GB" dirty="0" smtClean="0">
                <a:solidFill>
                  <a:schemeClr val="tx1"/>
                </a:solidFill>
              </a:rPr>
              <a:t>?</a:t>
            </a:r>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Put the bed rails up on the opposite side.</a:t>
            </a:r>
          </a:p>
          <a:p>
            <a:pPr marL="342900" indent="-342900">
              <a:buFont typeface="+mj-lt"/>
              <a:buAutoNum type="alphaUcPeriod"/>
            </a:pPr>
            <a:r>
              <a:rPr lang="en-GB" dirty="0">
                <a:solidFill>
                  <a:schemeClr val="tx1"/>
                </a:solidFill>
              </a:rPr>
              <a:t>Securely grasp the client’s arm and leg.</a:t>
            </a:r>
          </a:p>
          <a:p>
            <a:pPr marL="342900" indent="-342900">
              <a:buFont typeface="+mj-lt"/>
              <a:buAutoNum type="alphaUcPeriod"/>
            </a:pPr>
            <a:r>
              <a:rPr lang="en-GB" dirty="0">
                <a:solidFill>
                  <a:schemeClr val="tx1"/>
                </a:solidFill>
              </a:rPr>
              <a:t>Correctly position and use a turn sheet.</a:t>
            </a:r>
          </a:p>
          <a:p>
            <a:pPr marL="342900" indent="-342900">
              <a:buFont typeface="+mj-lt"/>
              <a:buAutoNum type="alphaUcPeriod"/>
            </a:pPr>
            <a:r>
              <a:rPr lang="en-GB" dirty="0">
                <a:solidFill>
                  <a:schemeClr val="tx1"/>
                </a:solidFill>
              </a:rPr>
              <a:t>Lower the head of the client’s bed.</a:t>
            </a:r>
          </a:p>
        </p:txBody>
      </p:sp>
      <p:sp>
        <p:nvSpPr>
          <p:cNvPr id="18" name="Rectangle 17"/>
          <p:cNvSpPr/>
          <p:nvPr/>
        </p:nvSpPr>
        <p:spPr>
          <a:xfrm>
            <a:off x="2660546" y="4466449"/>
            <a:ext cx="704849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endParaRPr lang="en-GB" dirty="0">
              <a:solidFill>
                <a:schemeClr val="tx1"/>
              </a:solidFill>
            </a:endParaRPr>
          </a:p>
          <a:p>
            <a:pPr lvl="0" algn="ctr"/>
            <a:r>
              <a:rPr lang="en-GB" dirty="0">
                <a:solidFill>
                  <a:schemeClr val="tx1"/>
                </a:solidFill>
              </a:rPr>
              <a:t>Rationale:</a:t>
            </a:r>
          </a:p>
          <a:p>
            <a:pPr lvl="0"/>
            <a:r>
              <a:rPr lang="en-GB" dirty="0">
                <a:solidFill>
                  <a:schemeClr val="tx1"/>
                </a:solidFill>
              </a:rPr>
              <a:t>Bed rails should be up on the opposite side to ensure that the client does not fall out of bed.</a:t>
            </a:r>
          </a:p>
        </p:txBody>
      </p:sp>
    </p:spTree>
    <p:extLst>
      <p:ext uri="{BB962C8B-B14F-4D97-AF65-F5344CB8AC3E}">
        <p14:creationId xmlns:p14="http://schemas.microsoft.com/office/powerpoint/2010/main" val="22089367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observes that a client has removed the covering from an ice pack applied to the knee. What action should the PN take first</a:t>
            </a:r>
            <a:r>
              <a:rPr lang="en-GB" dirty="0" smtClean="0">
                <a:solidFill>
                  <a:schemeClr val="tx1"/>
                </a:solidFill>
              </a:rPr>
              <a:t>?</a:t>
            </a:r>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Observe the appearance of the skin under the ice pack.</a:t>
            </a:r>
          </a:p>
          <a:p>
            <a:pPr marL="342900" indent="-342900">
              <a:buFont typeface="+mj-lt"/>
              <a:buAutoNum type="alphaUcPeriod"/>
            </a:pPr>
            <a:r>
              <a:rPr lang="en-GB" dirty="0">
                <a:solidFill>
                  <a:schemeClr val="tx1"/>
                </a:solidFill>
              </a:rPr>
              <a:t>Instruct the client regarding the need of the covering</a:t>
            </a:r>
          </a:p>
          <a:p>
            <a:pPr marL="342900" indent="-342900">
              <a:buFont typeface="+mj-lt"/>
              <a:buAutoNum type="alphaUcPeriod"/>
            </a:pPr>
            <a:r>
              <a:rPr lang="en-GB" dirty="0">
                <a:solidFill>
                  <a:schemeClr val="tx1"/>
                </a:solidFill>
              </a:rPr>
              <a:t>Reapply the covering after filling with fresh ice.</a:t>
            </a:r>
          </a:p>
          <a:p>
            <a:pPr marL="342900" indent="-342900">
              <a:buFont typeface="+mj-lt"/>
              <a:buAutoNum type="alphaUcPeriod"/>
            </a:pPr>
            <a:r>
              <a:rPr lang="en-GB" dirty="0">
                <a:solidFill>
                  <a:schemeClr val="tx1"/>
                </a:solidFill>
              </a:rPr>
              <a:t>Ask the client how long the ice was applied to the skin.</a:t>
            </a:r>
          </a:p>
        </p:txBody>
      </p:sp>
      <p:sp>
        <p:nvSpPr>
          <p:cNvPr id="18" name="Rectangle 17"/>
          <p:cNvSpPr/>
          <p:nvPr/>
        </p:nvSpPr>
        <p:spPr>
          <a:xfrm>
            <a:off x="1369074" y="4466449"/>
            <a:ext cx="963143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first action taken by the PN should be to assess the skin for any possible thermal injury</a:t>
            </a:r>
            <a:r>
              <a:rPr lang="en-GB" b="1"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1207303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Urinary catheterization is prescribed for a postoperative female client who has been unable to void for 8 hours. The practical nurse (PN) inserts the catheter, but no urine is seen in the tubing. What action should the PN take next?</a:t>
            </a:r>
          </a:p>
          <a:p>
            <a:pPr lvl="0"/>
            <a:endParaRPr lang="en-GB" dirty="0">
              <a:solidFill>
                <a:schemeClr val="tx1"/>
              </a:solidFill>
            </a:endParaRPr>
          </a:p>
          <a:p>
            <a:pPr marL="342900" indent="-342900">
              <a:buFont typeface="+mj-lt"/>
              <a:buAutoNum type="alphaUcPeriod"/>
            </a:pPr>
            <a:r>
              <a:rPr lang="en-GB" dirty="0">
                <a:solidFill>
                  <a:schemeClr val="tx1"/>
                </a:solidFill>
              </a:rPr>
              <a:t>Leave the catheter in place and reattempt with another sterile catheter</a:t>
            </a:r>
          </a:p>
          <a:p>
            <a:pPr marL="342900" indent="-342900">
              <a:buFont typeface="+mj-lt"/>
              <a:buAutoNum type="alphaUcPeriod"/>
            </a:pPr>
            <a:r>
              <a:rPr lang="en-GB" dirty="0">
                <a:solidFill>
                  <a:schemeClr val="tx1"/>
                </a:solidFill>
              </a:rPr>
              <a:t>Clamp the catheter and recheck it in 60 minutes.</a:t>
            </a:r>
          </a:p>
          <a:p>
            <a:pPr marL="342900" indent="-342900">
              <a:buFont typeface="+mj-lt"/>
              <a:buAutoNum type="alphaUcPeriod"/>
            </a:pPr>
            <a:r>
              <a:rPr lang="en-GB" dirty="0">
                <a:solidFill>
                  <a:schemeClr val="tx1"/>
                </a:solidFill>
              </a:rPr>
              <a:t>Pull the catheter back 3 inches and redirect upward.</a:t>
            </a:r>
          </a:p>
          <a:p>
            <a:pPr marL="342900" indent="-342900">
              <a:buFont typeface="+mj-lt"/>
              <a:buAutoNum type="alphaUcPeriod"/>
            </a:pPr>
            <a:r>
              <a:rPr lang="en-GB" dirty="0">
                <a:solidFill>
                  <a:schemeClr val="tx1"/>
                </a:solidFill>
              </a:rPr>
              <a:t>Notify the healthcare provider of a possible obstruction.</a:t>
            </a:r>
          </a:p>
        </p:txBody>
      </p:sp>
      <p:sp>
        <p:nvSpPr>
          <p:cNvPr id="18" name="Rectangle 17"/>
          <p:cNvSpPr/>
          <p:nvPr/>
        </p:nvSpPr>
        <p:spPr>
          <a:xfrm>
            <a:off x="849745" y="4582049"/>
            <a:ext cx="10113819"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p>
          <a:p>
            <a:pPr lvl="0"/>
            <a:r>
              <a:rPr lang="en-GB" dirty="0">
                <a:solidFill>
                  <a:schemeClr val="tx1"/>
                </a:solidFill>
              </a:rPr>
              <a:t>It is likely that the first catheter is in the vagina, rather than the bladder. Leaving the first catheter in place will help locate the meatus when attempting the second catheterization. The client should have at least 240 mL after 8 hours.</a:t>
            </a:r>
          </a:p>
        </p:txBody>
      </p:sp>
    </p:spTree>
    <p:extLst>
      <p:ext uri="{BB962C8B-B14F-4D97-AF65-F5344CB8AC3E}">
        <p14:creationId xmlns:p14="http://schemas.microsoft.com/office/powerpoint/2010/main" val="2708235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finds a client crying behind a locked bathroom door. The client will not open the door. What action should the PN implement first</a:t>
            </a:r>
            <a:r>
              <a:rPr lang="en-GB" dirty="0" smtClean="0">
                <a:solidFill>
                  <a:schemeClr val="tx1"/>
                </a:solidFill>
              </a:rPr>
              <a:t>?</a:t>
            </a:r>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Talk to the client and attempt to find out why the client is crying.</a:t>
            </a:r>
          </a:p>
          <a:p>
            <a:pPr marL="342900" indent="-342900">
              <a:buFont typeface="+mj-lt"/>
              <a:buAutoNum type="alphaUcPeriod"/>
            </a:pPr>
            <a:r>
              <a:rPr lang="en-GB" dirty="0">
                <a:solidFill>
                  <a:schemeClr val="tx1"/>
                </a:solidFill>
              </a:rPr>
              <a:t>Instruct a UAP to stay and keep talking to the client.</a:t>
            </a:r>
          </a:p>
          <a:p>
            <a:pPr marL="342900" indent="-342900">
              <a:buFont typeface="+mj-lt"/>
              <a:buAutoNum type="alphaUcPeriod"/>
            </a:pPr>
            <a:r>
              <a:rPr lang="en-GB" dirty="0">
                <a:solidFill>
                  <a:schemeClr val="tx1"/>
                </a:solidFill>
              </a:rPr>
              <a:t>Allow the client to cry alone and leave the client in the bathroom.</a:t>
            </a:r>
          </a:p>
          <a:p>
            <a:pPr marL="342900" indent="-342900">
              <a:buFont typeface="+mj-lt"/>
              <a:buAutoNum type="alphaUcPeriod"/>
            </a:pPr>
            <a:r>
              <a:rPr lang="en-GB" dirty="0">
                <a:solidFill>
                  <a:schemeClr val="tx1"/>
                </a:solidFill>
              </a:rPr>
              <a:t>Sit quietly in the client s room until the client leaves the bathroom</a:t>
            </a:r>
          </a:p>
        </p:txBody>
      </p:sp>
      <p:sp>
        <p:nvSpPr>
          <p:cNvPr id="18" name="Rectangle 17"/>
          <p:cNvSpPr/>
          <p:nvPr/>
        </p:nvSpPr>
        <p:spPr>
          <a:xfrm>
            <a:off x="1485004" y="4411076"/>
            <a:ext cx="939957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a:t>
            </a:r>
          </a:p>
          <a:p>
            <a:pPr lvl="0"/>
            <a:r>
              <a:rPr lang="en-GB" dirty="0">
                <a:solidFill>
                  <a:schemeClr val="tx1"/>
                </a:solidFill>
              </a:rPr>
              <a:t>Rationale:</a:t>
            </a:r>
          </a:p>
          <a:p>
            <a:pPr lvl="0"/>
            <a:r>
              <a:rPr lang="en-GB" dirty="0">
                <a:solidFill>
                  <a:schemeClr val="tx1"/>
                </a:solidFill>
              </a:rPr>
              <a:t>The PN’s first concern should be for the client’s safety, so an immediate assessment of the client’s situation is needed. The PN should determine if the client’s safety is compromised and offer assistance, even if it is refused.</a:t>
            </a:r>
          </a:p>
        </p:txBody>
      </p:sp>
    </p:spTree>
    <p:extLst>
      <p:ext uri="{BB962C8B-B14F-4D97-AF65-F5344CB8AC3E}">
        <p14:creationId xmlns:p14="http://schemas.microsoft.com/office/powerpoint/2010/main" val="6801162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Ten minutes after signing an operative permit for a fractured hip, an older adult client states, “The aliens will be coming to get me soon!” and falls asleep. Which action should the practical nurse (PN) implement next?</a:t>
            </a:r>
          </a:p>
          <a:p>
            <a:pPr lvl="0"/>
            <a:endParaRPr lang="en-GB" dirty="0">
              <a:solidFill>
                <a:schemeClr val="tx1"/>
              </a:solidFill>
            </a:endParaRPr>
          </a:p>
          <a:p>
            <a:pPr marL="342900" indent="-342900">
              <a:buFont typeface="+mj-lt"/>
              <a:buAutoNum type="alphaUcPeriod"/>
            </a:pPr>
            <a:r>
              <a:rPr lang="en-GB" dirty="0">
                <a:solidFill>
                  <a:schemeClr val="tx1"/>
                </a:solidFill>
              </a:rPr>
              <a:t>Assess the client’s neurological status.</a:t>
            </a:r>
          </a:p>
          <a:p>
            <a:pPr marL="342900" indent="-342900">
              <a:buFont typeface="+mj-lt"/>
              <a:buAutoNum type="alphaUcPeriod"/>
            </a:pPr>
            <a:r>
              <a:rPr lang="en-GB" dirty="0">
                <a:solidFill>
                  <a:schemeClr val="tx1"/>
                </a:solidFill>
              </a:rPr>
              <a:t>Make the client comfortable and allow the client to sleep.</a:t>
            </a:r>
          </a:p>
          <a:p>
            <a:pPr marL="342900" indent="-342900">
              <a:buFont typeface="+mj-lt"/>
              <a:buAutoNum type="alphaUcPeriod"/>
            </a:pPr>
            <a:r>
              <a:rPr lang="en-GB" dirty="0">
                <a:solidFill>
                  <a:schemeClr val="tx1"/>
                </a:solidFill>
              </a:rPr>
              <a:t>Notify the surgeon about the comment.</a:t>
            </a:r>
          </a:p>
          <a:p>
            <a:pPr marL="342900" indent="-342900">
              <a:buFont typeface="+mj-lt"/>
              <a:buAutoNum type="alphaUcPeriod"/>
            </a:pPr>
            <a:r>
              <a:rPr lang="en-GB" dirty="0">
                <a:solidFill>
                  <a:schemeClr val="tx1"/>
                </a:solidFill>
              </a:rPr>
              <a:t>Ask the client’s family to </a:t>
            </a:r>
            <a:r>
              <a:rPr lang="en-GB" dirty="0" err="1">
                <a:solidFill>
                  <a:schemeClr val="tx1"/>
                </a:solidFill>
              </a:rPr>
              <a:t>cosign</a:t>
            </a:r>
            <a:r>
              <a:rPr lang="en-GB" dirty="0">
                <a:solidFill>
                  <a:schemeClr val="tx1"/>
                </a:solidFill>
              </a:rPr>
              <a:t> the operative permit.</a:t>
            </a:r>
          </a:p>
        </p:txBody>
      </p:sp>
      <p:sp>
        <p:nvSpPr>
          <p:cNvPr id="18" name="Rectangle 17"/>
          <p:cNvSpPr/>
          <p:nvPr/>
        </p:nvSpPr>
        <p:spPr>
          <a:xfrm>
            <a:off x="1495174" y="4512615"/>
            <a:ext cx="953192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r>
              <a:rPr lang="en-GB" dirty="0">
                <a:solidFill>
                  <a:schemeClr val="tx1"/>
                </a:solidFill>
              </a:rPr>
              <a:t>Rationale:</a:t>
            </a:r>
            <a:br>
              <a:rPr lang="en-GB" dirty="0">
                <a:solidFill>
                  <a:schemeClr val="tx1"/>
                </a:solidFill>
              </a:rPr>
            </a:br>
            <a:r>
              <a:rPr lang="en-GB" sz="1600" dirty="0">
                <a:solidFill>
                  <a:schemeClr val="tx1"/>
                </a:solidFill>
              </a:rPr>
              <a:t>This statement may indicate that the client is confused. A mentally competent individual must provide informed consent, so the PN should further assess the client’s neurological status to be sure the client understands and can legally provide consent for surgery.</a:t>
            </a:r>
          </a:p>
        </p:txBody>
      </p:sp>
    </p:spTree>
    <p:extLst>
      <p:ext uri="{BB962C8B-B14F-4D97-AF65-F5344CB8AC3E}">
        <p14:creationId xmlns:p14="http://schemas.microsoft.com/office/powerpoint/2010/main" val="1582874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34167" y="1934874"/>
            <a:ext cx="10550838"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reinforces instructions in the use of a gait belt to a caregiver whose spouse has right-sided weakness and needs assistance with ambulation. The caregiver-spouse performs a return demonstration of the skill. Which observation by the PN indicates that the caregiver-spouse has learned to perform this procedure correctly?</a:t>
            </a:r>
          </a:p>
          <a:p>
            <a:pPr lvl="0"/>
            <a:endParaRPr lang="en-GB" dirty="0">
              <a:solidFill>
                <a:schemeClr val="tx1"/>
              </a:solidFill>
            </a:endParaRPr>
          </a:p>
          <a:p>
            <a:pPr marL="342900" lvl="0" indent="-342900">
              <a:buFont typeface="+mj-lt"/>
              <a:buAutoNum type="alphaUcPeriod"/>
            </a:pPr>
            <a:r>
              <a:rPr lang="en-GB" dirty="0">
                <a:solidFill>
                  <a:schemeClr val="tx1"/>
                </a:solidFill>
              </a:rPr>
              <a:t>Standing on the spouse’s weak side, the caregiver provides security by holding the gait belt from the back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on the spouse’s strong side, the caregiver is ready to hold the gait belt if any evidence of weakness is observed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behind the spouse, the caregiver provides balance by holding both sides of the gait belt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slightly in front and to the right of the spouse, the caregiver guides the spouse forward by gently pulling on the gait belt.</a:t>
            </a:r>
            <a:endParaRPr lang="en-GB" dirty="0" smtClean="0">
              <a:solidFill>
                <a:schemeClr val="tx1"/>
              </a:solidFill>
            </a:endParaRPr>
          </a:p>
        </p:txBody>
      </p:sp>
      <p:sp>
        <p:nvSpPr>
          <p:cNvPr id="18" name="Rectangle 17"/>
          <p:cNvSpPr/>
          <p:nvPr/>
        </p:nvSpPr>
        <p:spPr>
          <a:xfrm>
            <a:off x="634167" y="5228083"/>
            <a:ext cx="10437091" cy="83099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sz="1600" dirty="0" smtClean="0">
                <a:solidFill>
                  <a:schemeClr val="tx1"/>
                </a:solidFill>
              </a:rPr>
              <a:t>                                                                                  </a:t>
            </a:r>
            <a:r>
              <a:rPr lang="en-GB" sz="1600" b="1" dirty="0" smtClean="0">
                <a:solidFill>
                  <a:schemeClr val="tx1"/>
                </a:solidFill>
              </a:rPr>
              <a:t>A</a:t>
            </a:r>
            <a:r>
              <a:rPr lang="en-GB" sz="1600" dirty="0" smtClean="0">
                <a:solidFill>
                  <a:schemeClr val="tx1"/>
                </a:solidFill>
              </a:rPr>
              <a:t> </a:t>
            </a:r>
            <a:r>
              <a:rPr lang="en-GB" sz="1600" b="1" dirty="0" smtClean="0">
                <a:solidFill>
                  <a:schemeClr val="tx1"/>
                </a:solidFill>
              </a:rPr>
              <a:t>Rationale</a:t>
            </a:r>
            <a:r>
              <a:rPr lang="en-GB" sz="1600" b="1" dirty="0">
                <a:solidFill>
                  <a:schemeClr val="tx1"/>
                </a:solidFill>
              </a:rPr>
              <a:t>:</a:t>
            </a:r>
            <a:r>
              <a:rPr lang="en-GB" sz="1600" dirty="0">
                <a:solidFill>
                  <a:schemeClr val="tx1"/>
                </a:solidFill>
              </a:rPr>
              <a:t/>
            </a:r>
            <a:br>
              <a:rPr lang="en-GB" sz="1600" dirty="0">
                <a:solidFill>
                  <a:schemeClr val="tx1"/>
                </a:solidFill>
              </a:rPr>
            </a:br>
            <a:r>
              <a:rPr lang="en-GB" sz="1600" dirty="0">
                <a:solidFill>
                  <a:schemeClr val="tx1"/>
                </a:solidFill>
              </a:rPr>
              <a:t>The spouse is most likely to lean toward the weak side and needs extra support on that side and from the back to prevent falling.</a:t>
            </a:r>
          </a:p>
        </p:txBody>
      </p:sp>
    </p:spTree>
    <p:extLst>
      <p:ext uri="{BB962C8B-B14F-4D97-AF65-F5344CB8AC3E}">
        <p14:creationId xmlns:p14="http://schemas.microsoft.com/office/powerpoint/2010/main" val="3002815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31280" y="2224905"/>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intervention is best for the practical nurse (PN) to implement when providing care for an older adult incontinent client who is at high risk for infection?</a:t>
            </a:r>
          </a:p>
          <a:p>
            <a:pPr lvl="0"/>
            <a:endParaRPr lang="en-GB" dirty="0">
              <a:solidFill>
                <a:schemeClr val="tx1"/>
              </a:solidFill>
            </a:endParaRPr>
          </a:p>
          <a:p>
            <a:pPr marL="342900" indent="-342900">
              <a:buFont typeface="+mj-lt"/>
              <a:buAutoNum type="alphaUcPeriod"/>
            </a:pPr>
            <a:r>
              <a:rPr lang="en-GB" dirty="0">
                <a:solidFill>
                  <a:schemeClr val="tx1"/>
                </a:solidFill>
              </a:rPr>
              <a:t>Initiate contact isolation measures.</a:t>
            </a:r>
          </a:p>
          <a:p>
            <a:pPr marL="342900" indent="-342900">
              <a:buFont typeface="+mj-lt"/>
              <a:buAutoNum type="alphaUcPeriod"/>
            </a:pPr>
            <a:r>
              <a:rPr lang="en-GB" dirty="0">
                <a:solidFill>
                  <a:schemeClr val="tx1"/>
                </a:solidFill>
              </a:rPr>
              <a:t>Maintain standard precautions.</a:t>
            </a:r>
          </a:p>
          <a:p>
            <a:pPr marL="342900" indent="-342900">
              <a:buFont typeface="+mj-lt"/>
              <a:buAutoNum type="alphaUcPeriod"/>
            </a:pPr>
            <a:r>
              <a:rPr lang="en-GB" dirty="0">
                <a:solidFill>
                  <a:schemeClr val="tx1"/>
                </a:solidFill>
              </a:rPr>
              <a:t>Insert an indwelling urinary catheter.</a:t>
            </a:r>
          </a:p>
          <a:p>
            <a:pPr marL="342900" indent="-342900">
              <a:buFont typeface="+mj-lt"/>
              <a:buAutoNum type="alphaUcPeriod"/>
            </a:pPr>
            <a:r>
              <a:rPr lang="en-GB" dirty="0">
                <a:solidFill>
                  <a:schemeClr val="tx1"/>
                </a:solidFill>
              </a:rPr>
              <a:t>Instruct the client in the use of adult diapers.</a:t>
            </a:r>
          </a:p>
        </p:txBody>
      </p:sp>
      <p:sp>
        <p:nvSpPr>
          <p:cNvPr id="18" name="Rectangle 17"/>
          <p:cNvSpPr/>
          <p:nvPr/>
        </p:nvSpPr>
        <p:spPr>
          <a:xfrm>
            <a:off x="2124386" y="4749964"/>
            <a:ext cx="812081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dirty="0">
                <a:solidFill>
                  <a:schemeClr val="tx1"/>
                </a:solidFill>
              </a:rPr>
              <a:t>The best action to decrease the risk of infection in vulnerable clients is handwashing.</a:t>
            </a:r>
          </a:p>
        </p:txBody>
      </p:sp>
    </p:spTree>
    <p:extLst>
      <p:ext uri="{BB962C8B-B14F-4D97-AF65-F5344CB8AC3E}">
        <p14:creationId xmlns:p14="http://schemas.microsoft.com/office/powerpoint/2010/main" val="2426090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31280" y="1934874"/>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whose BMI is 44 discusses with the practical nurse (PN) that the client plans to begin a long-term weight loss regimen. In addition to dietary changes, the plans include an intensive aerobic exercise program 3 to 4 times a week and stress management classes. After praising the client for these decisions, which information is most important for the PN to provide?</a:t>
            </a:r>
          </a:p>
          <a:p>
            <a:pPr lvl="0"/>
            <a:endParaRPr lang="en-GB" dirty="0">
              <a:solidFill>
                <a:schemeClr val="tx1"/>
              </a:solidFill>
            </a:endParaRPr>
          </a:p>
          <a:p>
            <a:pPr marL="342900" lvl="0" indent="-342900">
              <a:buFont typeface="+mj-lt"/>
              <a:buAutoNum type="alphaUcPeriod"/>
            </a:pPr>
            <a:r>
              <a:rPr lang="en-GB" dirty="0">
                <a:solidFill>
                  <a:schemeClr val="tx1"/>
                </a:solidFill>
              </a:rPr>
              <a:t>Inform the client that the exercise program could add to stress levels and increase eating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Advise the client to have a complete physical examination before beginning any exercise program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client that increased exercise helps to reduce stress, so there may not be a need to spend money on a stress management class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Let the client know to monitor weight loss regularly to provide a sense of accomplishment and motivation.</a:t>
            </a:r>
            <a:endParaRPr lang="en-GB" dirty="0" smtClean="0">
              <a:solidFill>
                <a:schemeClr val="tx1"/>
              </a:solidFill>
            </a:endParaRPr>
          </a:p>
        </p:txBody>
      </p:sp>
      <p:sp>
        <p:nvSpPr>
          <p:cNvPr id="18" name="Rectangle 17"/>
          <p:cNvSpPr/>
          <p:nvPr/>
        </p:nvSpPr>
        <p:spPr>
          <a:xfrm>
            <a:off x="423057" y="5313969"/>
            <a:ext cx="11167284" cy="80021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r>
              <a:rPr lang="en-GB" sz="1400" b="1" dirty="0" smtClean="0">
                <a:solidFill>
                  <a:schemeClr val="tx1"/>
                </a:solidFill>
              </a:rPr>
              <a:t>Rationale</a:t>
            </a:r>
            <a:r>
              <a:rPr lang="en-GB" sz="1400" b="1" dirty="0">
                <a:solidFill>
                  <a:schemeClr val="tx1"/>
                </a:solidFill>
              </a:rPr>
              <a:t>:</a:t>
            </a:r>
          </a:p>
          <a:p>
            <a:pPr lvl="0"/>
            <a:r>
              <a:rPr lang="en-GB" sz="1400" dirty="0">
                <a:solidFill>
                  <a:schemeClr val="tx1"/>
                </a:solidFill>
              </a:rPr>
              <a:t>The most important teaching is advising the client to have a complete physical examination to ensure fitness before beginning an exercise program. This might prevent chest pain, a myocardial infarction, or a stroke.</a:t>
            </a:r>
          </a:p>
        </p:txBody>
      </p:sp>
    </p:spTree>
    <p:extLst>
      <p:ext uri="{BB962C8B-B14F-4D97-AF65-F5344CB8AC3E}">
        <p14:creationId xmlns:p14="http://schemas.microsoft.com/office/powerpoint/2010/main" val="1924311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reviewing a care plan and determines that the goals were not met. Which action should the PN implement before reporting to the charge nurse?</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Evaluate which actions were not implemented.</a:t>
            </a:r>
          </a:p>
          <a:p>
            <a:pPr marL="342900" indent="-342900">
              <a:buFont typeface="+mj-lt"/>
              <a:buAutoNum type="alphaUcPeriod"/>
            </a:pPr>
            <a:r>
              <a:rPr lang="en-GB" dirty="0">
                <a:solidFill>
                  <a:schemeClr val="tx1"/>
                </a:solidFill>
              </a:rPr>
              <a:t>Suggest a new nursing diagnosis.</a:t>
            </a:r>
          </a:p>
          <a:p>
            <a:pPr marL="342900" indent="-342900">
              <a:buFont typeface="+mj-lt"/>
              <a:buAutoNum type="alphaUcPeriod"/>
            </a:pPr>
            <a:r>
              <a:rPr lang="en-GB" dirty="0">
                <a:solidFill>
                  <a:schemeClr val="tx1"/>
                </a:solidFill>
              </a:rPr>
              <a:t>Suggest additional nursing interventions to the plan.</a:t>
            </a:r>
          </a:p>
          <a:p>
            <a:pPr marL="342900" indent="-342900">
              <a:buFont typeface="+mj-lt"/>
              <a:buAutoNum type="alphaUcPeriod"/>
            </a:pPr>
            <a:r>
              <a:rPr lang="en-GB" dirty="0">
                <a:solidFill>
                  <a:schemeClr val="tx1"/>
                </a:solidFill>
              </a:rPr>
              <a:t>Notify the healthcare provider to make changes.</a:t>
            </a:r>
          </a:p>
        </p:txBody>
      </p:sp>
      <p:sp>
        <p:nvSpPr>
          <p:cNvPr id="18" name="Rectangle 17"/>
          <p:cNvSpPr/>
          <p:nvPr/>
        </p:nvSpPr>
        <p:spPr>
          <a:xfrm>
            <a:off x="797906" y="4807616"/>
            <a:ext cx="10793730"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sz="1400" b="1" dirty="0">
                <a:solidFill>
                  <a:schemeClr val="tx1"/>
                </a:solidFill>
              </a:rPr>
              <a:t>Rationale:</a:t>
            </a:r>
          </a:p>
          <a:p>
            <a:pPr lvl="0"/>
            <a:r>
              <a:rPr lang="en-GB" sz="1400" dirty="0">
                <a:solidFill>
                  <a:schemeClr val="tx1"/>
                </a:solidFill>
              </a:rPr>
              <a:t>First, the PN should review which actions, if any, in the original plan were not implemented to determine why the original plan did not produce the desired outcome. In collaboration with the RN, appropriate revisions can then be made. It may be necessary to collaborate with other members of the healthcare team to make changes, as determined by the RN</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2929283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2" y="407264"/>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83" y="1033024"/>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690792"/>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In completing a client’s preoperative routine, the practical nurse (PN) finds that the operative permit is not signed. The client begins to ask more questions about the surgical procedure. What action should the PN take next?</a:t>
            </a:r>
          </a:p>
          <a:p>
            <a:pPr lvl="0"/>
            <a:endParaRPr lang="en-GB" dirty="0">
              <a:solidFill>
                <a:schemeClr val="tx1"/>
              </a:solidFill>
            </a:endParaRPr>
          </a:p>
          <a:p>
            <a:pPr marL="342900" indent="-342900">
              <a:buFont typeface="+mj-lt"/>
              <a:buAutoNum type="alphaUcPeriod"/>
            </a:pPr>
            <a:r>
              <a:rPr lang="en-GB" dirty="0">
                <a:solidFill>
                  <a:schemeClr val="tx1"/>
                </a:solidFill>
              </a:rPr>
              <a:t>Answer the client’s questions about the surgery.</a:t>
            </a:r>
          </a:p>
          <a:p>
            <a:pPr marL="342900" indent="-342900">
              <a:buFont typeface="+mj-lt"/>
              <a:buAutoNum type="alphaUcPeriod"/>
            </a:pPr>
            <a:r>
              <a:rPr lang="en-GB" dirty="0">
                <a:solidFill>
                  <a:schemeClr val="tx1"/>
                </a:solidFill>
              </a:rPr>
              <a:t>Witness the client’s signature to the permit.</a:t>
            </a:r>
          </a:p>
          <a:p>
            <a:pPr marL="342900" indent="-342900">
              <a:buFont typeface="+mj-lt"/>
              <a:buAutoNum type="alphaUcPeriod"/>
            </a:pPr>
            <a:r>
              <a:rPr lang="en-GB" dirty="0">
                <a:solidFill>
                  <a:schemeClr val="tx1"/>
                </a:solidFill>
              </a:rPr>
              <a:t>Inform the charge nurse that the operative permit is not signed, and that the client has questions about the surgery.</a:t>
            </a:r>
          </a:p>
          <a:p>
            <a:pPr marL="342900" indent="-342900">
              <a:buFont typeface="+mj-lt"/>
              <a:buAutoNum type="alphaUcPeriod"/>
            </a:pPr>
            <a:r>
              <a:rPr lang="en-GB" dirty="0">
                <a:solidFill>
                  <a:schemeClr val="tx1"/>
                </a:solidFill>
              </a:rPr>
              <a:t>Reassure the client that the surgeon will answer any questions before the </a:t>
            </a:r>
            <a:r>
              <a:rPr lang="en-GB" dirty="0" err="1">
                <a:solidFill>
                  <a:schemeClr val="tx1"/>
                </a:solidFill>
              </a:rPr>
              <a:t>anesthesia</a:t>
            </a:r>
            <a:r>
              <a:rPr lang="en-GB" dirty="0">
                <a:solidFill>
                  <a:schemeClr val="tx1"/>
                </a:solidFill>
              </a:rPr>
              <a:t> is administered.</a:t>
            </a:r>
          </a:p>
        </p:txBody>
      </p:sp>
      <p:sp>
        <p:nvSpPr>
          <p:cNvPr id="18" name="Rectangle 17"/>
          <p:cNvSpPr/>
          <p:nvPr/>
        </p:nvSpPr>
        <p:spPr>
          <a:xfrm>
            <a:off x="1309091" y="4682706"/>
            <a:ext cx="9904093"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Rationale</a:t>
            </a:r>
            <a:r>
              <a:rPr lang="en-GB" dirty="0">
                <a:solidFill>
                  <a:schemeClr val="tx1"/>
                </a:solidFill>
              </a:rPr>
              <a:t>:</a:t>
            </a:r>
          </a:p>
          <a:p>
            <a:pPr lvl="0"/>
            <a:r>
              <a:rPr lang="en-GB" sz="1400" dirty="0">
                <a:solidFill>
                  <a:schemeClr val="tx1"/>
                </a:solidFill>
              </a:rPr>
              <a:t>The PN should inform the charge nurse, who in turn should notify the surgeon immediately that the permit is not signed. It is the surgeon’s responsibility to explain the procedure to the client and to obtain the client’s signature on the permit. Although the PN can witness an operative permit, the healthcare provider must first explain the procedure, including answering the client’s questions. The client’s questions should be addressed before the permit is signed</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10070221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In assessing a client for complications of total parenteral nutrition (TPN), it is most important for the practical nurse (PN) to monitor which laboratory value regularly?</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Glucose</a:t>
            </a:r>
          </a:p>
          <a:p>
            <a:pPr marL="342900" indent="-342900">
              <a:buFont typeface="+mj-lt"/>
              <a:buAutoNum type="alphaUcPeriod"/>
            </a:pPr>
            <a:r>
              <a:rPr lang="en-GB" dirty="0">
                <a:solidFill>
                  <a:schemeClr val="tx1"/>
                </a:solidFill>
              </a:rPr>
              <a:t>Calcium</a:t>
            </a:r>
          </a:p>
          <a:p>
            <a:pPr marL="342900" indent="-342900">
              <a:buFont typeface="+mj-lt"/>
              <a:buAutoNum type="alphaUcPeriod"/>
            </a:pPr>
            <a:r>
              <a:rPr lang="en-GB" dirty="0">
                <a:solidFill>
                  <a:schemeClr val="tx1"/>
                </a:solidFill>
              </a:rPr>
              <a:t>Albumin</a:t>
            </a:r>
          </a:p>
          <a:p>
            <a:pPr marL="342900" indent="-342900">
              <a:buFont typeface="+mj-lt"/>
              <a:buAutoNum type="alphaUcPeriod"/>
            </a:pPr>
            <a:r>
              <a:rPr lang="en-GB" dirty="0">
                <a:solidFill>
                  <a:schemeClr val="tx1"/>
                </a:solidFill>
              </a:rPr>
              <a:t>Alkaline phosphatase</a:t>
            </a:r>
          </a:p>
        </p:txBody>
      </p:sp>
      <p:sp>
        <p:nvSpPr>
          <p:cNvPr id="18" name="Rectangle 17"/>
          <p:cNvSpPr/>
          <p:nvPr/>
        </p:nvSpPr>
        <p:spPr>
          <a:xfrm>
            <a:off x="1659382" y="4823004"/>
            <a:ext cx="920351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dirty="0">
                <a:solidFill>
                  <a:schemeClr val="tx1"/>
                </a:solidFill>
              </a:rPr>
              <a:t>TPN solutions contain high concentrations of glucose, so blood glucose is often monitored as often as every 6 hours because of the risk for </a:t>
            </a:r>
            <a:r>
              <a:rPr lang="en-GB" dirty="0" err="1">
                <a:solidFill>
                  <a:schemeClr val="tx1"/>
                </a:solidFill>
              </a:rPr>
              <a:t>hyperglycemia</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645138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889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acting as a preceptor for another practical nurse (PN) who is being oriented to a renal unit. The new employee will be assigned to care for 1 client today. Which client is best to assign to the orienting nurse?</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A client who is receiving continuous ambulatory peritoneal dialysis</a:t>
            </a:r>
          </a:p>
          <a:p>
            <a:pPr marL="342900" indent="-342900">
              <a:buFont typeface="+mj-lt"/>
              <a:buAutoNum type="alphaUcPeriod"/>
            </a:pPr>
            <a:r>
              <a:rPr lang="en-GB" dirty="0">
                <a:solidFill>
                  <a:schemeClr val="tx1"/>
                </a:solidFill>
              </a:rPr>
              <a:t>A client who is 1 day postoperative after placement of an arteriovenous (AV) shunt</a:t>
            </a:r>
          </a:p>
          <a:p>
            <a:pPr marL="342900" indent="-342900">
              <a:buFont typeface="+mj-lt"/>
              <a:buAutoNum type="alphaUcPeriod"/>
            </a:pPr>
            <a:r>
              <a:rPr lang="en-GB" dirty="0">
                <a:solidFill>
                  <a:schemeClr val="tx1"/>
                </a:solidFill>
              </a:rPr>
              <a:t>A client with continuous bladder irrigation for </a:t>
            </a:r>
            <a:r>
              <a:rPr lang="en-GB" dirty="0" err="1">
                <a:solidFill>
                  <a:schemeClr val="tx1"/>
                </a:solidFill>
              </a:rPr>
              <a:t>hematuria</a:t>
            </a:r>
            <a:endParaRPr lang="en-GB" dirty="0">
              <a:solidFill>
                <a:schemeClr val="tx1"/>
              </a:solidFill>
            </a:endParaRPr>
          </a:p>
          <a:p>
            <a:pPr marL="342900" indent="-342900">
              <a:buFont typeface="+mj-lt"/>
              <a:buAutoNum type="alphaUcPeriod"/>
            </a:pPr>
            <a:r>
              <a:rPr lang="en-GB" dirty="0">
                <a:solidFill>
                  <a:schemeClr val="tx1"/>
                </a:solidFill>
              </a:rPr>
              <a:t>A client with renal calculi whose urine needs to be strained</a:t>
            </a:r>
          </a:p>
        </p:txBody>
      </p:sp>
      <p:sp>
        <p:nvSpPr>
          <p:cNvPr id="18" name="Rectangle 17"/>
          <p:cNvSpPr/>
          <p:nvPr/>
        </p:nvSpPr>
        <p:spPr>
          <a:xfrm>
            <a:off x="769141" y="4687779"/>
            <a:ext cx="10831304" cy="129266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p>
          <a:p>
            <a:pPr lvl="0"/>
            <a:r>
              <a:rPr lang="en-GB" sz="1400" dirty="0">
                <a:solidFill>
                  <a:schemeClr val="tx1"/>
                </a:solidFill>
              </a:rPr>
              <a:t>The client with renal calculi (kidney stones) is the most stable client for a PN who is being oriented. Straining urine and the administration of pain medication are tasks that can be safely performed with minimal risk of problems. Options A, B, and C require careful assessment from an experienced nurse because of the potential for significant complications.</a:t>
            </a:r>
          </a:p>
        </p:txBody>
      </p:sp>
    </p:spTree>
    <p:extLst>
      <p:ext uri="{BB962C8B-B14F-4D97-AF65-F5344CB8AC3E}">
        <p14:creationId xmlns:p14="http://schemas.microsoft.com/office/powerpoint/2010/main" val="3634304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reinforcing discharge instructions for a client diagnosed with </a:t>
            </a:r>
            <a:r>
              <a:rPr lang="en-GB" dirty="0" err="1">
                <a:solidFill>
                  <a:schemeClr val="tx1"/>
                </a:solidFill>
              </a:rPr>
              <a:t>Buerger’s</a:t>
            </a:r>
            <a:r>
              <a:rPr lang="en-GB" dirty="0">
                <a:solidFill>
                  <a:schemeClr val="tx1"/>
                </a:solidFill>
              </a:rPr>
              <a:t> disease (</a:t>
            </a:r>
            <a:r>
              <a:rPr lang="en-GB" dirty="0" err="1">
                <a:solidFill>
                  <a:schemeClr val="tx1"/>
                </a:solidFill>
              </a:rPr>
              <a:t>thromboangiitis</a:t>
            </a:r>
            <a:r>
              <a:rPr lang="en-GB" dirty="0">
                <a:solidFill>
                  <a:schemeClr val="tx1"/>
                </a:solidFill>
              </a:rPr>
              <a:t> obliterans). Which referral is most important for this client?</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12-step recovery program</a:t>
            </a:r>
          </a:p>
          <a:p>
            <a:pPr marL="342900" indent="-342900">
              <a:buFont typeface="+mj-lt"/>
              <a:buAutoNum type="alphaUcPeriod"/>
            </a:pPr>
            <a:r>
              <a:rPr lang="en-GB" dirty="0">
                <a:solidFill>
                  <a:schemeClr val="tx1"/>
                </a:solidFill>
              </a:rPr>
              <a:t>Genetic </a:t>
            </a:r>
            <a:r>
              <a:rPr lang="en-GB" dirty="0" err="1">
                <a:solidFill>
                  <a:schemeClr val="tx1"/>
                </a:solidFill>
              </a:rPr>
              <a:t>counseling</a:t>
            </a:r>
            <a:endParaRPr lang="en-GB" dirty="0">
              <a:solidFill>
                <a:schemeClr val="tx1"/>
              </a:solidFill>
            </a:endParaRPr>
          </a:p>
          <a:p>
            <a:pPr marL="342900" indent="-342900">
              <a:buFont typeface="+mj-lt"/>
              <a:buAutoNum type="alphaUcPeriod"/>
            </a:pPr>
            <a:r>
              <a:rPr lang="en-GB" dirty="0">
                <a:solidFill>
                  <a:schemeClr val="tx1"/>
                </a:solidFill>
              </a:rPr>
              <a:t>Clinical nutritionist</a:t>
            </a:r>
          </a:p>
          <a:p>
            <a:pPr marL="342900" indent="-342900">
              <a:buFont typeface="+mj-lt"/>
              <a:buAutoNum type="alphaUcPeriod"/>
            </a:pPr>
            <a:r>
              <a:rPr lang="en-GB" dirty="0">
                <a:solidFill>
                  <a:schemeClr val="tx1"/>
                </a:solidFill>
              </a:rPr>
              <a:t>Smoking cessation program</a:t>
            </a:r>
          </a:p>
        </p:txBody>
      </p:sp>
      <p:sp>
        <p:nvSpPr>
          <p:cNvPr id="18" name="Rectangle 17"/>
          <p:cNvSpPr/>
          <p:nvPr/>
        </p:nvSpPr>
        <p:spPr>
          <a:xfrm>
            <a:off x="943898" y="4824503"/>
            <a:ext cx="10258853"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p>
          <a:p>
            <a:pPr lvl="0"/>
            <a:r>
              <a:rPr lang="en-GB" sz="1400" dirty="0" err="1">
                <a:solidFill>
                  <a:schemeClr val="tx1"/>
                </a:solidFill>
              </a:rPr>
              <a:t>Buerger’s</a:t>
            </a:r>
            <a:r>
              <a:rPr lang="en-GB" sz="1400" dirty="0">
                <a:solidFill>
                  <a:schemeClr val="tx1"/>
                </a:solidFill>
              </a:rPr>
              <a:t> disease symptomatology is accentuated by smoking, and the priority is referral for smoking cessation, which is an effective means of controlling symptoms and disease progression.</a:t>
            </a:r>
          </a:p>
        </p:txBody>
      </p:sp>
    </p:spTree>
    <p:extLst>
      <p:ext uri="{BB962C8B-B14F-4D97-AF65-F5344CB8AC3E}">
        <p14:creationId xmlns:p14="http://schemas.microsoft.com/office/powerpoint/2010/main" val="1561040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95373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for acute renal failure secondary to diabetes and hypertension. Which test should the practical nurse (PN) review to determine the best indicator of adequate glomerular filtration?</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Blood urea nitrogen (BUN)</a:t>
            </a:r>
          </a:p>
          <a:p>
            <a:pPr marL="342900" indent="-342900">
              <a:buFont typeface="+mj-lt"/>
              <a:buAutoNum type="alphaUcPeriod"/>
            </a:pPr>
            <a:r>
              <a:rPr lang="en-GB" dirty="0">
                <a:solidFill>
                  <a:schemeClr val="tx1"/>
                </a:solidFill>
              </a:rPr>
              <a:t>Serum creatinine</a:t>
            </a:r>
          </a:p>
          <a:p>
            <a:pPr marL="342900" indent="-342900">
              <a:buFont typeface="+mj-lt"/>
              <a:buAutoNum type="alphaUcPeriod"/>
            </a:pPr>
            <a:r>
              <a:rPr lang="en-GB" dirty="0">
                <a:solidFill>
                  <a:schemeClr val="tx1"/>
                </a:solidFill>
              </a:rPr>
              <a:t>Sedimentation rate</a:t>
            </a:r>
          </a:p>
          <a:p>
            <a:pPr marL="342900" indent="-342900">
              <a:buFont typeface="+mj-lt"/>
              <a:buAutoNum type="alphaUcPeriod"/>
            </a:pPr>
            <a:r>
              <a:rPr lang="en-GB" dirty="0">
                <a:solidFill>
                  <a:schemeClr val="tx1"/>
                </a:solidFill>
              </a:rPr>
              <a:t>Urine specific gravity</a:t>
            </a:r>
          </a:p>
        </p:txBody>
      </p:sp>
      <p:sp>
        <p:nvSpPr>
          <p:cNvPr id="18" name="Rectangle 17"/>
          <p:cNvSpPr/>
          <p:nvPr/>
        </p:nvSpPr>
        <p:spPr>
          <a:xfrm>
            <a:off x="1112587" y="4557927"/>
            <a:ext cx="9921475" cy="129266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Serum creatinine is a product of muscle metabolism that is filtered by the glomerulus, and blood levels of this substance are not affected by dietary or fluid intake. An elevated creatinine level strongly indicates nephron loss, reducing filtration. The BUN can be elevated with dehydration and gastrointestinal bleeding, so it is not as specific to kidney function as the creatinine.</a:t>
            </a:r>
          </a:p>
        </p:txBody>
      </p:sp>
    </p:spTree>
    <p:extLst>
      <p:ext uri="{BB962C8B-B14F-4D97-AF65-F5344CB8AC3E}">
        <p14:creationId xmlns:p14="http://schemas.microsoft.com/office/powerpoint/2010/main" val="30563840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intervention should the practical nurse (PN) implement that is most appropriate for a client who is newly diagnosed with Cushing syndrome?</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Encourage adequate rest between activities.</a:t>
            </a:r>
          </a:p>
          <a:p>
            <a:pPr marL="342900" indent="-342900">
              <a:buFont typeface="+mj-lt"/>
              <a:buAutoNum type="alphaUcPeriod"/>
            </a:pPr>
            <a:r>
              <a:rPr lang="en-GB" dirty="0">
                <a:solidFill>
                  <a:schemeClr val="tx1"/>
                </a:solidFill>
              </a:rPr>
              <a:t>Monitor blood glucose levels as prescribed.</a:t>
            </a:r>
          </a:p>
          <a:p>
            <a:pPr marL="342900" indent="-342900">
              <a:buFont typeface="+mj-lt"/>
              <a:buAutoNum type="alphaUcPeriod"/>
            </a:pPr>
            <a:r>
              <a:rPr lang="en-GB" dirty="0">
                <a:solidFill>
                  <a:schemeClr val="tx1"/>
                </a:solidFill>
              </a:rPr>
              <a:t>Increase intake of fluids high in potassium.</a:t>
            </a:r>
          </a:p>
          <a:p>
            <a:pPr marL="342900" indent="-342900">
              <a:buFont typeface="+mj-lt"/>
              <a:buAutoNum type="alphaUcPeriod"/>
            </a:pPr>
            <a:r>
              <a:rPr lang="en-GB" dirty="0">
                <a:solidFill>
                  <a:schemeClr val="tx1"/>
                </a:solidFill>
              </a:rPr>
              <a:t>Offer the client a sodium-enriched menu.</a:t>
            </a:r>
          </a:p>
        </p:txBody>
      </p:sp>
      <p:sp>
        <p:nvSpPr>
          <p:cNvPr id="18" name="Rectangle 17"/>
          <p:cNvSpPr/>
          <p:nvPr/>
        </p:nvSpPr>
        <p:spPr>
          <a:xfrm>
            <a:off x="951345" y="4823004"/>
            <a:ext cx="1009572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US" b="1" dirty="0">
                <a:solidFill>
                  <a:schemeClr val="tx1"/>
                </a:solidFill>
              </a:rPr>
              <a:t>Rationale:</a:t>
            </a:r>
            <a:r>
              <a:rPr lang="en-US" dirty="0">
                <a:solidFill>
                  <a:schemeClr val="tx1"/>
                </a:solidFill>
              </a:rPr>
              <a:t/>
            </a:r>
            <a:br>
              <a:rPr lang="en-US" dirty="0">
                <a:solidFill>
                  <a:schemeClr val="tx1"/>
                </a:solidFill>
              </a:rPr>
            </a:br>
            <a:r>
              <a:rPr lang="en-US" dirty="0">
                <a:solidFill>
                  <a:schemeClr val="tx1"/>
                </a:solidFill>
              </a:rPr>
              <a:t>In Cushing syndrome, hyperglycemia is the response of adrenal cortex hypersecretion of glucocorticoids. Monitoring serum glucose levels can screen for the onset of </a:t>
            </a:r>
            <a:r>
              <a:rPr lang="en-US" dirty="0" smtClean="0">
                <a:solidFill>
                  <a:schemeClr val="tx1"/>
                </a:solidFill>
              </a:rPr>
              <a:t>diabetes</a:t>
            </a:r>
            <a:r>
              <a:rPr lang="en-US" b="1"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242681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847865"/>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type 2 diabetes mellitus is admitted for treatment of an ulcer on the heel of the left foot that has not healed with conventional wound care. The practical nurse (PN) observes that the entire left foot is pale in </a:t>
            </a:r>
            <a:r>
              <a:rPr lang="en-GB" dirty="0" err="1">
                <a:solidFill>
                  <a:schemeClr val="tx1"/>
                </a:solidFill>
              </a:rPr>
              <a:t>color</a:t>
            </a:r>
            <a:r>
              <a:rPr lang="en-GB" dirty="0">
                <a:solidFill>
                  <a:schemeClr val="tx1"/>
                </a:solidFill>
              </a:rPr>
              <a:t> than the right foot. Which additional symptom should the PN expect to find?</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The client will state that the left foot is usually warm.</a:t>
            </a:r>
          </a:p>
          <a:p>
            <a:pPr marL="342900" indent="-342900">
              <a:buFont typeface="+mj-lt"/>
              <a:buAutoNum type="alphaUcPeriod"/>
            </a:pPr>
            <a:r>
              <a:rPr lang="en-GB" dirty="0">
                <a:solidFill>
                  <a:schemeClr val="tx1"/>
                </a:solidFill>
              </a:rPr>
              <a:t>Pedal pulses will be weak or absent in the left foot.</a:t>
            </a:r>
          </a:p>
          <a:p>
            <a:pPr marL="342900" indent="-342900">
              <a:buFont typeface="+mj-lt"/>
              <a:buAutoNum type="alphaUcPeriod"/>
            </a:pPr>
            <a:r>
              <a:rPr lang="en-GB" dirty="0">
                <a:solidFill>
                  <a:schemeClr val="tx1"/>
                </a:solidFill>
              </a:rPr>
              <a:t>Flexion and extension of the left foot will be limited.</a:t>
            </a:r>
          </a:p>
          <a:p>
            <a:pPr marL="342900" indent="-342900">
              <a:buFont typeface="+mj-lt"/>
              <a:buAutoNum type="alphaUcPeriod"/>
            </a:pPr>
            <a:r>
              <a:rPr lang="en-GB" dirty="0">
                <a:solidFill>
                  <a:schemeClr val="tx1"/>
                </a:solidFill>
              </a:rPr>
              <a:t>Capillary refill of the client’s left toes will be brisk.</a:t>
            </a:r>
          </a:p>
        </p:txBody>
      </p:sp>
      <p:sp>
        <p:nvSpPr>
          <p:cNvPr id="18" name="Rectangle 17"/>
          <p:cNvSpPr/>
          <p:nvPr/>
        </p:nvSpPr>
        <p:spPr>
          <a:xfrm>
            <a:off x="1078858" y="4823005"/>
            <a:ext cx="9988934" cy="129266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sz="1400" dirty="0">
                <a:solidFill>
                  <a:schemeClr val="tx1"/>
                </a:solidFill>
              </a:rPr>
              <a:t>Symptoms associated with decreased blood supply are weak or absent pedal and </a:t>
            </a:r>
            <a:r>
              <a:rPr lang="en-GB" sz="1400" dirty="0" err="1">
                <a:solidFill>
                  <a:schemeClr val="tx1"/>
                </a:solidFill>
              </a:rPr>
              <a:t>tibial</a:t>
            </a:r>
            <a:r>
              <a:rPr lang="en-GB" sz="1400" dirty="0">
                <a:solidFill>
                  <a:schemeClr val="tx1"/>
                </a:solidFill>
              </a:rPr>
              <a:t> pulses. The client with diabetes experiences vascular scarring as a result of atherosclerotic changes in the peripheral vessels. This results in compromised perfusion to the dependent extremities, which further delays wound healing in the affected foot.</a:t>
            </a:r>
          </a:p>
        </p:txBody>
      </p:sp>
    </p:spTree>
    <p:extLst>
      <p:ext uri="{BB962C8B-B14F-4D97-AF65-F5344CB8AC3E}">
        <p14:creationId xmlns:p14="http://schemas.microsoft.com/office/powerpoint/2010/main" val="13666576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48421"/>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had a </a:t>
            </a:r>
            <a:r>
              <a:rPr lang="en-GB" dirty="0" err="1">
                <a:solidFill>
                  <a:schemeClr val="tx1"/>
                </a:solidFill>
              </a:rPr>
              <a:t>hemiarthroplasty</a:t>
            </a:r>
            <a:r>
              <a:rPr lang="en-GB" dirty="0">
                <a:solidFill>
                  <a:schemeClr val="tx1"/>
                </a:solidFill>
              </a:rPr>
              <a:t> of the left hip yesterday because of a fracture resulting from a fall. Which instruction should the practical nurse (PN) reinforce while reviewing methods to reduce the risk of hip dislocation with the client?</a:t>
            </a:r>
          </a:p>
          <a:p>
            <a:pPr lvl="0"/>
            <a:endParaRPr lang="en-GB" dirty="0">
              <a:solidFill>
                <a:schemeClr val="tx1"/>
              </a:solidFill>
            </a:endParaRPr>
          </a:p>
          <a:p>
            <a:pPr lvl="0"/>
            <a:endParaRPr lang="en-GB" dirty="0">
              <a:solidFill>
                <a:schemeClr val="tx1"/>
              </a:solidFill>
            </a:endParaRPr>
          </a:p>
          <a:p>
            <a:pPr marL="342900" indent="-342900">
              <a:buFont typeface="+mj-lt"/>
              <a:buAutoNum type="alphaUcPeriod"/>
            </a:pPr>
            <a:r>
              <a:rPr lang="en-GB" dirty="0">
                <a:solidFill>
                  <a:schemeClr val="tx1"/>
                </a:solidFill>
              </a:rPr>
              <a:t>Tell client to place a pillow between knees while lying in bed.</a:t>
            </a:r>
          </a:p>
          <a:p>
            <a:pPr marL="342900" indent="-342900">
              <a:buFont typeface="+mj-lt"/>
              <a:buAutoNum type="alphaUcPeriod"/>
            </a:pPr>
            <a:r>
              <a:rPr lang="en-GB" dirty="0">
                <a:solidFill>
                  <a:schemeClr val="tx1"/>
                </a:solidFill>
              </a:rPr>
              <a:t>Inform client not to bend at the waist for 8 weeks.</a:t>
            </a:r>
          </a:p>
          <a:p>
            <a:pPr marL="342900" indent="-342900">
              <a:buFont typeface="+mj-lt"/>
              <a:buAutoNum type="alphaUcPeriod"/>
            </a:pPr>
            <a:r>
              <a:rPr lang="en-GB" dirty="0">
                <a:solidFill>
                  <a:schemeClr val="tx1"/>
                </a:solidFill>
              </a:rPr>
              <a:t>Instruct client to use walker to get out of bed and ask for assistance when walking.</a:t>
            </a:r>
          </a:p>
          <a:p>
            <a:pPr marL="342900" indent="-342900">
              <a:buFont typeface="+mj-lt"/>
              <a:buAutoNum type="alphaUcPeriod"/>
            </a:pPr>
            <a:r>
              <a:rPr lang="en-GB" dirty="0">
                <a:solidFill>
                  <a:schemeClr val="tx1"/>
                </a:solidFill>
              </a:rPr>
              <a:t>Advise client to take pain medicine 30 minutes after physical therapy sessions.</a:t>
            </a:r>
          </a:p>
        </p:txBody>
      </p:sp>
      <p:sp>
        <p:nvSpPr>
          <p:cNvPr id="18" name="Rectangle 17"/>
          <p:cNvSpPr/>
          <p:nvPr/>
        </p:nvSpPr>
        <p:spPr>
          <a:xfrm>
            <a:off x="1048870" y="4720684"/>
            <a:ext cx="9968371" cy="129266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client’s affected hip joint following a </a:t>
            </a:r>
            <a:r>
              <a:rPr lang="en-GB" sz="1400" dirty="0" err="1">
                <a:solidFill>
                  <a:schemeClr val="tx1"/>
                </a:solidFill>
              </a:rPr>
              <a:t>hemiarthroplasty</a:t>
            </a:r>
            <a:r>
              <a:rPr lang="en-GB" sz="1400" dirty="0">
                <a:solidFill>
                  <a:schemeClr val="tx1"/>
                </a:solidFill>
              </a:rPr>
              <a:t> (partial hip replacement) is at risk of dislocation for 6 months to a year following the procedure. Hip precautions to prevent dislocation include placing a pillow between the knees to maintain abduction of the hips</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3254077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method is the most accurate for the practical nurse (PN) to use to confirm the placement location of an enteral feeding tube?</a:t>
            </a:r>
          </a:p>
          <a:p>
            <a:pPr lvl="0"/>
            <a:endParaRPr lang="en-GB" dirty="0">
              <a:solidFill>
                <a:schemeClr val="tx1"/>
              </a:solidFill>
            </a:endParaRPr>
          </a:p>
          <a:p>
            <a:pPr marL="342900" indent="-342900">
              <a:buFont typeface="+mj-lt"/>
              <a:buAutoNum type="alphaUcPeriod"/>
            </a:pPr>
            <a:r>
              <a:rPr lang="en-GB" dirty="0">
                <a:solidFill>
                  <a:schemeClr val="tx1"/>
                </a:solidFill>
              </a:rPr>
              <a:t>Aspiration of gastric contents followed by testing for a pH level of 4.</a:t>
            </a:r>
          </a:p>
          <a:p>
            <a:pPr marL="342900" indent="-342900">
              <a:buFont typeface="+mj-lt"/>
              <a:buAutoNum type="alphaUcPeriod"/>
            </a:pPr>
            <a:r>
              <a:rPr lang="en-GB" dirty="0">
                <a:solidFill>
                  <a:schemeClr val="tx1"/>
                </a:solidFill>
              </a:rPr>
              <a:t>Report from the radiologist of portable X-ray taken after the tube was inserted.</a:t>
            </a:r>
          </a:p>
          <a:p>
            <a:pPr marL="342900" indent="-342900">
              <a:buFont typeface="+mj-lt"/>
              <a:buAutoNum type="alphaUcPeriod"/>
            </a:pPr>
            <a:r>
              <a:rPr lang="en-GB" dirty="0">
                <a:solidFill>
                  <a:schemeClr val="tx1"/>
                </a:solidFill>
              </a:rPr>
              <a:t>Auscultation of air injected into the tube that is heard over the stomach.</a:t>
            </a:r>
          </a:p>
          <a:p>
            <a:pPr marL="342900" indent="-342900">
              <a:buFont typeface="+mj-lt"/>
              <a:buAutoNum type="alphaUcPeriod"/>
            </a:pPr>
            <a:r>
              <a:rPr lang="en-GB" dirty="0">
                <a:solidFill>
                  <a:schemeClr val="tx1"/>
                </a:solidFill>
              </a:rPr>
              <a:t>Visual inspection of the tube after placement to determine actual length inserted.</a:t>
            </a:r>
          </a:p>
        </p:txBody>
      </p:sp>
      <p:sp>
        <p:nvSpPr>
          <p:cNvPr id="18" name="Rectangle 17"/>
          <p:cNvSpPr/>
          <p:nvPr/>
        </p:nvSpPr>
        <p:spPr>
          <a:xfrm>
            <a:off x="581891" y="4859175"/>
            <a:ext cx="1076685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p>
          <a:p>
            <a:pPr lvl="0"/>
            <a:r>
              <a:rPr lang="en-GB" dirty="0">
                <a:solidFill>
                  <a:schemeClr val="tx1"/>
                </a:solidFill>
              </a:rPr>
              <a:t>The report from the radiologist of the X-ray will confirm the specific location of an enteral feeding tube</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4980145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reviewing preoperative instructions with a 14-year-old client scheduled for surgery to correct a spinal curvature. Which demonstration by the client is the best indication that learning has taken place?</a:t>
            </a:r>
          </a:p>
          <a:p>
            <a:pPr lvl="0"/>
            <a:endParaRPr lang="en-GB" dirty="0">
              <a:solidFill>
                <a:schemeClr val="tx1"/>
              </a:solidFill>
            </a:endParaRPr>
          </a:p>
          <a:p>
            <a:pPr marL="342900" indent="-342900">
              <a:buFont typeface="+mj-lt"/>
              <a:buAutoNum type="alphaUcPeriod"/>
            </a:pPr>
            <a:r>
              <a:rPr lang="en-GB" dirty="0">
                <a:solidFill>
                  <a:schemeClr val="tx1"/>
                </a:solidFill>
              </a:rPr>
              <a:t>The client has had surgery before and knows what to expect afterward.</a:t>
            </a:r>
          </a:p>
          <a:p>
            <a:pPr marL="342900" indent="-342900">
              <a:buFont typeface="+mj-lt"/>
              <a:buAutoNum type="alphaUcPeriod"/>
            </a:pPr>
            <a:r>
              <a:rPr lang="en-GB" dirty="0">
                <a:solidFill>
                  <a:schemeClr val="tx1"/>
                </a:solidFill>
              </a:rPr>
              <a:t>The client has read all the teaching booklets provided before surgery.</a:t>
            </a:r>
          </a:p>
          <a:p>
            <a:pPr marL="342900" indent="-342900">
              <a:buFont typeface="+mj-lt"/>
              <a:buAutoNum type="alphaUcPeriod"/>
            </a:pPr>
            <a:r>
              <a:rPr lang="en-GB" dirty="0">
                <a:solidFill>
                  <a:schemeClr val="tx1"/>
                </a:solidFill>
              </a:rPr>
              <a:t>The client will rely on things other people have shared for postop care after back surgery.</a:t>
            </a:r>
          </a:p>
          <a:p>
            <a:pPr marL="342900" indent="-342900">
              <a:buFont typeface="+mj-lt"/>
              <a:buAutoNum type="alphaUcPeriod"/>
            </a:pPr>
            <a:r>
              <a:rPr lang="en-GB" dirty="0">
                <a:solidFill>
                  <a:schemeClr val="tx1"/>
                </a:solidFill>
              </a:rPr>
              <a:t>The client shows the PN the method of turning that will be used after surgery.</a:t>
            </a:r>
          </a:p>
        </p:txBody>
      </p:sp>
      <p:sp>
        <p:nvSpPr>
          <p:cNvPr id="18" name="Rectangle 17"/>
          <p:cNvSpPr/>
          <p:nvPr/>
        </p:nvSpPr>
        <p:spPr>
          <a:xfrm>
            <a:off x="1324942" y="4792432"/>
            <a:ext cx="971970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Outcome of learning is best demonstrated when the client not only verbalizes an understanding but can also provide a return demonstration.</a:t>
            </a:r>
          </a:p>
        </p:txBody>
      </p:sp>
    </p:spTree>
    <p:extLst>
      <p:ext uri="{BB962C8B-B14F-4D97-AF65-F5344CB8AC3E}">
        <p14:creationId xmlns:p14="http://schemas.microsoft.com/office/powerpoint/2010/main" val="17463229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87925"/>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hospital after injury in a motor vehicle collision and has the right knee in skeletal traction. The practical nurse (PN) reviews the plan of care and identifies the patient is at risk for skin breakdown due to immobility related to traction. Which nursing intervention should the PN implement for this concern?</a:t>
            </a:r>
          </a:p>
          <a:p>
            <a:pPr lvl="0"/>
            <a:endParaRPr lang="en-GB" dirty="0">
              <a:solidFill>
                <a:schemeClr val="tx1"/>
              </a:solidFill>
            </a:endParaRPr>
          </a:p>
          <a:p>
            <a:pPr marL="342900" indent="-342900">
              <a:buFont typeface="+mj-lt"/>
              <a:buAutoNum type="alphaUcPeriod"/>
            </a:pPr>
            <a:r>
              <a:rPr lang="en-GB" dirty="0">
                <a:solidFill>
                  <a:schemeClr val="tx1"/>
                </a:solidFill>
              </a:rPr>
              <a:t>Turn the client for back care while suspending traction.</a:t>
            </a:r>
          </a:p>
          <a:p>
            <a:pPr marL="342900" indent="-342900">
              <a:buFont typeface="+mj-lt"/>
              <a:buAutoNum type="alphaUcPeriod"/>
            </a:pPr>
            <a:r>
              <a:rPr lang="en-GB" dirty="0">
                <a:solidFill>
                  <a:schemeClr val="tx1"/>
                </a:solidFill>
              </a:rPr>
              <a:t>Release the traction every 4 hours to provide skin care.</a:t>
            </a:r>
          </a:p>
          <a:p>
            <a:pPr marL="342900" indent="-342900">
              <a:buFont typeface="+mj-lt"/>
              <a:buAutoNum type="alphaUcPeriod"/>
            </a:pPr>
            <a:r>
              <a:rPr lang="en-GB" dirty="0">
                <a:solidFill>
                  <a:schemeClr val="tx1"/>
                </a:solidFill>
              </a:rPr>
              <a:t>Provide back and skin care while maintaining the traction.</a:t>
            </a:r>
          </a:p>
          <a:p>
            <a:pPr marL="342900" indent="-342900">
              <a:buFont typeface="+mj-lt"/>
              <a:buAutoNum type="alphaUcPeriod"/>
            </a:pPr>
            <a:r>
              <a:rPr lang="en-GB" dirty="0">
                <a:solidFill>
                  <a:schemeClr val="tx1"/>
                </a:solidFill>
              </a:rPr>
              <a:t>Give back care after the client is released from traction</a:t>
            </a:r>
          </a:p>
        </p:txBody>
      </p:sp>
      <p:sp>
        <p:nvSpPr>
          <p:cNvPr id="18" name="Rectangle 17"/>
          <p:cNvSpPr/>
          <p:nvPr/>
        </p:nvSpPr>
        <p:spPr>
          <a:xfrm>
            <a:off x="826622" y="4745921"/>
            <a:ext cx="10550838"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Rationale</a:t>
            </a:r>
            <a:r>
              <a:rPr lang="en-GB" dirty="0">
                <a:solidFill>
                  <a:schemeClr val="tx1"/>
                </a:solidFill>
              </a:rPr>
              <a:t>:</a:t>
            </a:r>
          </a:p>
          <a:p>
            <a:pPr lvl="0"/>
            <a:r>
              <a:rPr lang="en-GB" sz="1400" dirty="0">
                <a:solidFill>
                  <a:schemeClr val="tx1"/>
                </a:solidFill>
              </a:rPr>
              <a:t>Back and skin care is performed while traction is left intact, which is the correct intervention for maintaining skin integrity. Maintaining skin integrity and providing back care is difficult when a client is in traction, but it cannot be delayed until the client is removed from traction. The practical nurse (PN) should never release the traction, either by removing or by suspending the weights.</a:t>
            </a:r>
          </a:p>
        </p:txBody>
      </p:sp>
    </p:spTree>
    <p:extLst>
      <p:ext uri="{BB962C8B-B14F-4D97-AF65-F5344CB8AC3E}">
        <p14:creationId xmlns:p14="http://schemas.microsoft.com/office/powerpoint/2010/main" val="3173582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adult client recently admitted to the hospital for a new-onset cardiac dysrhythmia. The nurse expects the plan of care to focus on which potential problem?</a:t>
            </a:r>
          </a:p>
          <a:p>
            <a:pPr lvl="0"/>
            <a:endParaRPr lang="en-GB" dirty="0">
              <a:solidFill>
                <a:schemeClr val="tx1"/>
              </a:solidFill>
            </a:endParaRPr>
          </a:p>
          <a:p>
            <a:pPr marL="342900" indent="-342900">
              <a:buFont typeface="+mj-lt"/>
              <a:buAutoNum type="alphaUcPeriod"/>
            </a:pPr>
            <a:r>
              <a:rPr lang="en-GB" dirty="0">
                <a:solidFill>
                  <a:schemeClr val="tx1"/>
                </a:solidFill>
              </a:rPr>
              <a:t>Anxiety related to fear of recurrent </a:t>
            </a:r>
            <a:r>
              <a:rPr lang="en-GB" dirty="0" err="1">
                <a:solidFill>
                  <a:schemeClr val="tx1"/>
                </a:solidFill>
              </a:rPr>
              <a:t>anginal</a:t>
            </a:r>
            <a:r>
              <a:rPr lang="en-GB" dirty="0">
                <a:solidFill>
                  <a:schemeClr val="tx1"/>
                </a:solidFill>
              </a:rPr>
              <a:t> episodes</a:t>
            </a:r>
          </a:p>
          <a:p>
            <a:pPr marL="342900" indent="-342900">
              <a:buFont typeface="+mj-lt"/>
              <a:buAutoNum type="alphaUcPeriod"/>
            </a:pPr>
            <a:r>
              <a:rPr lang="en-GB" dirty="0" err="1">
                <a:solidFill>
                  <a:schemeClr val="tx1"/>
                </a:solidFill>
              </a:rPr>
              <a:t>Diarrhea</a:t>
            </a:r>
            <a:r>
              <a:rPr lang="en-GB" dirty="0">
                <a:solidFill>
                  <a:schemeClr val="tx1"/>
                </a:solidFill>
              </a:rPr>
              <a:t> related to medication side effects</a:t>
            </a:r>
          </a:p>
          <a:p>
            <a:pPr marL="342900" indent="-342900">
              <a:buFont typeface="+mj-lt"/>
              <a:buAutoNum type="alphaUcPeriod"/>
            </a:pPr>
            <a:r>
              <a:rPr lang="en-GB" dirty="0">
                <a:solidFill>
                  <a:schemeClr val="tx1"/>
                </a:solidFill>
              </a:rPr>
              <a:t>Altered nutrition related to high serum lipid levels</a:t>
            </a:r>
          </a:p>
          <a:p>
            <a:pPr marL="342900" indent="-342900">
              <a:buFont typeface="+mj-lt"/>
              <a:buAutoNum type="alphaUcPeriod"/>
            </a:pPr>
            <a:r>
              <a:rPr lang="en-GB" dirty="0">
                <a:solidFill>
                  <a:schemeClr val="tx1"/>
                </a:solidFill>
              </a:rPr>
              <a:t>Risk for injury related to syncope and confusion</a:t>
            </a:r>
          </a:p>
        </p:txBody>
      </p:sp>
      <p:sp>
        <p:nvSpPr>
          <p:cNvPr id="18" name="Rectangle 17"/>
          <p:cNvSpPr/>
          <p:nvPr/>
        </p:nvSpPr>
        <p:spPr>
          <a:xfrm>
            <a:off x="984089" y="4684505"/>
            <a:ext cx="1017847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With the onset of a </a:t>
            </a:r>
            <a:r>
              <a:rPr lang="en-GB" dirty="0" err="1">
                <a:solidFill>
                  <a:schemeClr val="tx1"/>
                </a:solidFill>
              </a:rPr>
              <a:t>tachycardic</a:t>
            </a:r>
            <a:r>
              <a:rPr lang="en-GB" dirty="0">
                <a:solidFill>
                  <a:schemeClr val="tx1"/>
                </a:solidFill>
              </a:rPr>
              <a:t> or bradycardic dysrhythmia, cardiac output is compromised, placing an older adult client at risk for confusion, syncope, and falls.</a:t>
            </a:r>
          </a:p>
        </p:txBody>
      </p:sp>
    </p:spTree>
    <p:extLst>
      <p:ext uri="{BB962C8B-B14F-4D97-AF65-F5344CB8AC3E}">
        <p14:creationId xmlns:p14="http://schemas.microsoft.com/office/powerpoint/2010/main" val="33806859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8"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889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adult client who is unresponsive following a cerebral vascular accident (CVA) is receiving bolus enteral feedings through a gastrostomy tube. What is the best position in which the practical nurse (PN) should place the client for administration of the bolus tube feedings?</a:t>
            </a:r>
          </a:p>
          <a:p>
            <a:pPr lvl="0"/>
            <a:endParaRPr lang="en-GB" dirty="0">
              <a:solidFill>
                <a:schemeClr val="tx1"/>
              </a:solidFill>
            </a:endParaRPr>
          </a:p>
          <a:p>
            <a:pPr marL="342900" indent="-342900">
              <a:buFont typeface="+mj-lt"/>
              <a:buAutoNum type="alphaUcPeriod"/>
            </a:pPr>
            <a:r>
              <a:rPr lang="en-GB" dirty="0">
                <a:solidFill>
                  <a:schemeClr val="tx1"/>
                </a:solidFill>
              </a:rPr>
              <a:t>Fowler</a:t>
            </a:r>
          </a:p>
          <a:p>
            <a:pPr marL="342900" indent="-342900">
              <a:buFont typeface="+mj-lt"/>
              <a:buAutoNum type="alphaUcPeriod"/>
            </a:pPr>
            <a:r>
              <a:rPr lang="en-GB" dirty="0">
                <a:solidFill>
                  <a:schemeClr val="tx1"/>
                </a:solidFill>
              </a:rPr>
              <a:t>Prone</a:t>
            </a:r>
          </a:p>
          <a:p>
            <a:pPr marL="342900" indent="-342900">
              <a:buFont typeface="+mj-lt"/>
              <a:buAutoNum type="alphaUcPeriod"/>
            </a:pPr>
            <a:r>
              <a:rPr lang="en-GB" dirty="0">
                <a:solidFill>
                  <a:schemeClr val="tx1"/>
                </a:solidFill>
              </a:rPr>
              <a:t>Modified left lateral recumbent</a:t>
            </a:r>
          </a:p>
          <a:p>
            <a:pPr marL="342900" indent="-342900">
              <a:buFont typeface="+mj-lt"/>
              <a:buAutoNum type="alphaUcPeriod"/>
            </a:pPr>
            <a:r>
              <a:rPr lang="en-GB" dirty="0">
                <a:solidFill>
                  <a:schemeClr val="tx1"/>
                </a:solidFill>
              </a:rPr>
              <a:t>Supine</a:t>
            </a:r>
          </a:p>
        </p:txBody>
      </p:sp>
      <p:sp>
        <p:nvSpPr>
          <p:cNvPr id="18" name="Rectangle 17"/>
          <p:cNvSpPr/>
          <p:nvPr/>
        </p:nvSpPr>
        <p:spPr>
          <a:xfrm>
            <a:off x="983632" y="4564213"/>
            <a:ext cx="10236817" cy="150810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p>
          <a:p>
            <a:pPr lvl="0"/>
            <a:r>
              <a:rPr lang="en-GB" sz="1400" dirty="0">
                <a:solidFill>
                  <a:schemeClr val="tx1"/>
                </a:solidFill>
              </a:rPr>
              <a:t>The client should be positioned in a semi-sitting (Fowler) position during feeding to decrease the occurrence of aspiration. A gastrostomy tube, known as a percutaneous endoscopic gastrostomy (PEG) tube because of placement by a percutaneous endoscopic gastrostomy procedure, is inserted directly into the stomach through an incision in the abdomen for long-term administration of nutrition and hydration in the debilitated client</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1612085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62-year-old female who lives alone tripped on a rug in her home and fractured her hip at the proximal end of the femur. Which predisposing factor should the practical nurse (PN) identify that most likely contributed to the fracture?</a:t>
            </a:r>
          </a:p>
          <a:p>
            <a:pPr lvl="0"/>
            <a:endParaRPr lang="en-GB" dirty="0">
              <a:solidFill>
                <a:schemeClr val="tx1"/>
              </a:solidFill>
            </a:endParaRPr>
          </a:p>
          <a:p>
            <a:pPr marL="342900" indent="-342900">
              <a:buFont typeface="+mj-lt"/>
              <a:buAutoNum type="alphaUcPeriod"/>
            </a:pPr>
            <a:r>
              <a:rPr lang="en-GB" dirty="0">
                <a:solidFill>
                  <a:schemeClr val="tx1"/>
                </a:solidFill>
              </a:rPr>
              <a:t>Renal </a:t>
            </a:r>
            <a:r>
              <a:rPr lang="en-GB" dirty="0" err="1">
                <a:solidFill>
                  <a:schemeClr val="tx1"/>
                </a:solidFill>
              </a:rPr>
              <a:t>osteodystrophy</a:t>
            </a:r>
            <a:r>
              <a:rPr lang="en-GB" dirty="0">
                <a:solidFill>
                  <a:schemeClr val="tx1"/>
                </a:solidFill>
              </a:rPr>
              <a:t> resulting from chronic kidney disease (CKD)</a:t>
            </a:r>
          </a:p>
          <a:p>
            <a:pPr marL="342900" indent="-342900">
              <a:buFont typeface="+mj-lt"/>
              <a:buAutoNum type="alphaUcPeriod"/>
            </a:pPr>
            <a:r>
              <a:rPr lang="en-GB" dirty="0">
                <a:solidFill>
                  <a:schemeClr val="tx1"/>
                </a:solidFill>
              </a:rPr>
              <a:t>Failing eyesight resulting in an unsafe environment</a:t>
            </a:r>
          </a:p>
          <a:p>
            <a:pPr marL="342900" indent="-342900">
              <a:buFont typeface="+mj-lt"/>
              <a:buAutoNum type="alphaUcPeriod"/>
            </a:pPr>
            <a:r>
              <a:rPr lang="en-GB" dirty="0">
                <a:solidFill>
                  <a:schemeClr val="tx1"/>
                </a:solidFill>
              </a:rPr>
              <a:t>Osteoporosis resulting from declining hormone levels</a:t>
            </a:r>
          </a:p>
          <a:p>
            <a:pPr marL="342900" indent="-342900">
              <a:buFont typeface="+mj-lt"/>
              <a:buAutoNum type="alphaUcPeriod"/>
            </a:pPr>
            <a:r>
              <a:rPr lang="en-GB" dirty="0">
                <a:solidFill>
                  <a:schemeClr val="tx1"/>
                </a:solidFill>
              </a:rPr>
              <a:t>Cerebral vessel changes causing transient ischemic attacks</a:t>
            </a:r>
          </a:p>
        </p:txBody>
      </p:sp>
      <p:sp>
        <p:nvSpPr>
          <p:cNvPr id="18" name="Rectangle 17"/>
          <p:cNvSpPr/>
          <p:nvPr/>
        </p:nvSpPr>
        <p:spPr>
          <a:xfrm>
            <a:off x="1302017" y="4884560"/>
            <a:ext cx="9765552"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most common cause of a fractured hip in older adult females is osteoporosis, resulting from reduced calcium in the bones as a result of hormonal changes in the </a:t>
            </a:r>
            <a:r>
              <a:rPr lang="en-GB" sz="1400" dirty="0" err="1">
                <a:solidFill>
                  <a:schemeClr val="tx1"/>
                </a:solidFill>
              </a:rPr>
              <a:t>perimenopausal</a:t>
            </a:r>
            <a:r>
              <a:rPr lang="en-GB" sz="1400" dirty="0">
                <a:solidFill>
                  <a:schemeClr val="tx1"/>
                </a:solidFill>
              </a:rPr>
              <a:t> years</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9755068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When reviewing the laboratory findings of a client at 16 weeks’ gestation, the practical nurse (PN) determines that the alpha-fetoprotein (AFP) level is elevated. What information is most important for the PN to use when interpreting this finding?</a:t>
            </a:r>
          </a:p>
          <a:p>
            <a:pPr lvl="0"/>
            <a:endParaRPr lang="en-GB" dirty="0">
              <a:solidFill>
                <a:schemeClr val="tx1"/>
              </a:solidFill>
            </a:endParaRPr>
          </a:p>
          <a:p>
            <a:pPr marL="342900" indent="-342900">
              <a:buFont typeface="+mj-lt"/>
              <a:buAutoNum type="alphaUcPeriod"/>
            </a:pPr>
            <a:r>
              <a:rPr lang="en-GB" dirty="0">
                <a:solidFill>
                  <a:schemeClr val="tx1"/>
                </a:solidFill>
              </a:rPr>
              <a:t>Maternal age</a:t>
            </a:r>
          </a:p>
          <a:p>
            <a:pPr marL="342900" indent="-342900">
              <a:buFont typeface="+mj-lt"/>
              <a:buAutoNum type="alphaUcPeriod"/>
            </a:pPr>
            <a:r>
              <a:rPr lang="en-GB" dirty="0">
                <a:solidFill>
                  <a:schemeClr val="tx1"/>
                </a:solidFill>
              </a:rPr>
              <a:t>Gestational age</a:t>
            </a:r>
          </a:p>
          <a:p>
            <a:pPr marL="342900" indent="-342900">
              <a:buFont typeface="+mj-lt"/>
              <a:buAutoNum type="alphaUcPeriod"/>
            </a:pPr>
            <a:r>
              <a:rPr lang="en-GB" dirty="0">
                <a:solidFill>
                  <a:schemeClr val="tx1"/>
                </a:solidFill>
              </a:rPr>
              <a:t>Urine protein</a:t>
            </a:r>
          </a:p>
          <a:p>
            <a:pPr marL="342900" indent="-342900">
              <a:buFont typeface="+mj-lt"/>
              <a:buAutoNum type="alphaUcPeriod"/>
            </a:pPr>
            <a:r>
              <a:rPr lang="en-GB" dirty="0">
                <a:solidFill>
                  <a:schemeClr val="tx1"/>
                </a:solidFill>
              </a:rPr>
              <a:t>Parity</a:t>
            </a:r>
          </a:p>
        </p:txBody>
      </p:sp>
      <p:sp>
        <p:nvSpPr>
          <p:cNvPr id="18" name="Rectangle 17"/>
          <p:cNvSpPr/>
          <p:nvPr/>
        </p:nvSpPr>
        <p:spPr>
          <a:xfrm>
            <a:off x="1215670" y="4857928"/>
            <a:ext cx="9938246"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a:t>
            </a:r>
          </a:p>
          <a:p>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Correct interpretation of the concentration of AFP requires precise knowledge of gestational age. High levels after 15 weeks’ gestation can indicate a neural tube defect such as </a:t>
            </a:r>
            <a:r>
              <a:rPr lang="en-GB" sz="1400" dirty="0" err="1">
                <a:solidFill>
                  <a:schemeClr val="tx1"/>
                </a:solidFill>
              </a:rPr>
              <a:t>spina</a:t>
            </a:r>
            <a:r>
              <a:rPr lang="en-GB" sz="1400" dirty="0">
                <a:solidFill>
                  <a:schemeClr val="tx1"/>
                </a:solidFill>
              </a:rPr>
              <a:t> bifida or anencephaly</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117983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889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assisting the healthcare provider with an </a:t>
            </a:r>
            <a:r>
              <a:rPr lang="en-GB" dirty="0" err="1">
                <a:solidFill>
                  <a:schemeClr val="tx1"/>
                </a:solidFill>
              </a:rPr>
              <a:t>amniotomy</a:t>
            </a:r>
            <a:r>
              <a:rPr lang="en-GB" dirty="0">
                <a:solidFill>
                  <a:schemeClr val="tx1"/>
                </a:solidFill>
              </a:rPr>
              <a:t> of a </a:t>
            </a:r>
            <a:r>
              <a:rPr lang="en-GB" dirty="0" err="1">
                <a:solidFill>
                  <a:schemeClr val="tx1"/>
                </a:solidFill>
              </a:rPr>
              <a:t>laboring</a:t>
            </a:r>
            <a:r>
              <a:rPr lang="en-GB" dirty="0">
                <a:solidFill>
                  <a:schemeClr val="tx1"/>
                </a:solidFill>
              </a:rPr>
              <a:t> client. Immediately after the procedure is completed, what is the most important information for the PN to obtain?</a:t>
            </a:r>
          </a:p>
          <a:p>
            <a:pPr lvl="0"/>
            <a:endParaRPr lang="en-GB" dirty="0">
              <a:solidFill>
                <a:schemeClr val="tx1"/>
              </a:solidFill>
            </a:endParaRPr>
          </a:p>
          <a:p>
            <a:pPr marL="342900" indent="-342900">
              <a:buFont typeface="+mj-lt"/>
              <a:buAutoNum type="alphaUcPeriod"/>
            </a:pPr>
            <a:r>
              <a:rPr lang="en-GB" dirty="0">
                <a:solidFill>
                  <a:schemeClr val="tx1"/>
                </a:solidFill>
              </a:rPr>
              <a:t>Maternal temperature</a:t>
            </a:r>
          </a:p>
          <a:p>
            <a:pPr marL="342900" indent="-342900">
              <a:buFont typeface="+mj-lt"/>
              <a:buAutoNum type="alphaUcPeriod"/>
            </a:pPr>
            <a:r>
              <a:rPr lang="en-GB" dirty="0" err="1">
                <a:solidFill>
                  <a:schemeClr val="tx1"/>
                </a:solidFill>
              </a:rPr>
              <a:t>Fetal</a:t>
            </a:r>
            <a:r>
              <a:rPr lang="en-GB" dirty="0">
                <a:solidFill>
                  <a:schemeClr val="tx1"/>
                </a:solidFill>
              </a:rPr>
              <a:t> heart rate</a:t>
            </a:r>
          </a:p>
          <a:p>
            <a:pPr marL="342900" indent="-342900">
              <a:buFont typeface="+mj-lt"/>
              <a:buAutoNum type="alphaUcPeriod"/>
            </a:pPr>
            <a:r>
              <a:rPr lang="en-GB" dirty="0">
                <a:solidFill>
                  <a:schemeClr val="tx1"/>
                </a:solidFill>
              </a:rPr>
              <a:t>White blood count (WBC)</a:t>
            </a:r>
          </a:p>
          <a:p>
            <a:pPr marL="342900" indent="-342900">
              <a:buFont typeface="+mj-lt"/>
              <a:buAutoNum type="alphaUcPeriod"/>
            </a:pPr>
            <a:r>
              <a:rPr lang="en-GB" dirty="0">
                <a:solidFill>
                  <a:schemeClr val="tx1"/>
                </a:solidFill>
              </a:rPr>
              <a:t>Maternal blood pressure</a:t>
            </a:r>
          </a:p>
        </p:txBody>
      </p:sp>
      <p:sp>
        <p:nvSpPr>
          <p:cNvPr id="18" name="Rectangle 17"/>
          <p:cNvSpPr/>
          <p:nvPr/>
        </p:nvSpPr>
        <p:spPr>
          <a:xfrm>
            <a:off x="1483618" y="4485164"/>
            <a:ext cx="9555040"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FHR should be assessed before and after the artificial rupture of membranes (AROM) procedure to detect changes that may indicate the presence of cord compression or prolapse when amniotic fluid is released, either artificially or spontaneously. The fluid should also be assessed for </a:t>
            </a:r>
            <a:r>
              <a:rPr lang="en-GB" sz="1400" dirty="0" err="1">
                <a:solidFill>
                  <a:schemeClr val="tx1"/>
                </a:solidFill>
              </a:rPr>
              <a:t>color</a:t>
            </a:r>
            <a:r>
              <a:rPr lang="en-GB" sz="1400" dirty="0">
                <a:solidFill>
                  <a:schemeClr val="tx1"/>
                </a:solidFill>
              </a:rPr>
              <a:t>, </a:t>
            </a:r>
            <a:r>
              <a:rPr lang="en-GB" sz="1400" dirty="0" err="1">
                <a:solidFill>
                  <a:schemeClr val="tx1"/>
                </a:solidFill>
              </a:rPr>
              <a:t>odor</a:t>
            </a:r>
            <a:r>
              <a:rPr lang="en-GB" sz="1400" dirty="0">
                <a:solidFill>
                  <a:schemeClr val="tx1"/>
                </a:solidFill>
              </a:rPr>
              <a:t>, and consistency</a:t>
            </a:r>
            <a:r>
              <a:rPr lang="en-GB" dirty="0">
                <a:solidFill>
                  <a:schemeClr val="tx1"/>
                </a:solidFill>
              </a:rPr>
              <a:t>.</a:t>
            </a:r>
          </a:p>
        </p:txBody>
      </p:sp>
    </p:spTree>
    <p:extLst>
      <p:ext uri="{BB962C8B-B14F-4D97-AF65-F5344CB8AC3E}">
        <p14:creationId xmlns:p14="http://schemas.microsoft.com/office/powerpoint/2010/main" val="641974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mother who is breastfeeding her baby receives instructions from the practical nurse (PN). Which instruction is most effective in preventing nipple soreness?</a:t>
            </a:r>
          </a:p>
          <a:p>
            <a:pPr lvl="0"/>
            <a:endParaRPr lang="en-GB" dirty="0">
              <a:solidFill>
                <a:schemeClr val="tx1"/>
              </a:solidFill>
            </a:endParaRPr>
          </a:p>
          <a:p>
            <a:pPr marL="342900" indent="-342900">
              <a:buFont typeface="+mj-lt"/>
              <a:buAutoNum type="alphaUcPeriod"/>
            </a:pPr>
            <a:r>
              <a:rPr lang="en-GB" dirty="0">
                <a:solidFill>
                  <a:schemeClr val="tx1"/>
                </a:solidFill>
              </a:rPr>
              <a:t>Increase nursing time gradually over several days.</a:t>
            </a:r>
          </a:p>
          <a:p>
            <a:pPr marL="342900" indent="-342900">
              <a:buFont typeface="+mj-lt"/>
              <a:buAutoNum type="alphaUcPeriod"/>
            </a:pPr>
            <a:r>
              <a:rPr lang="en-GB" dirty="0">
                <a:solidFill>
                  <a:schemeClr val="tx1"/>
                </a:solidFill>
              </a:rPr>
              <a:t>Wear a cotton bra with nonbinding support.</a:t>
            </a:r>
          </a:p>
          <a:p>
            <a:pPr marL="342900" indent="-342900">
              <a:buFont typeface="+mj-lt"/>
              <a:buAutoNum type="alphaUcPeriod"/>
            </a:pPr>
            <a:r>
              <a:rPr lang="en-GB" dirty="0">
                <a:solidFill>
                  <a:schemeClr val="tx1"/>
                </a:solidFill>
              </a:rPr>
              <a:t>Ensure that the baby is positioned correctly for latch on.</a:t>
            </a:r>
          </a:p>
          <a:p>
            <a:pPr marL="342900" indent="-342900">
              <a:buFont typeface="+mj-lt"/>
              <a:buAutoNum type="alphaUcPeriod"/>
            </a:pPr>
            <a:r>
              <a:rPr lang="en-GB" dirty="0">
                <a:solidFill>
                  <a:schemeClr val="tx1"/>
                </a:solidFill>
              </a:rPr>
              <a:t>Manually express a small amount of milk before nursing.</a:t>
            </a:r>
          </a:p>
        </p:txBody>
      </p:sp>
      <p:sp>
        <p:nvSpPr>
          <p:cNvPr id="18" name="Rectangle 17"/>
          <p:cNvSpPr/>
          <p:nvPr/>
        </p:nvSpPr>
        <p:spPr>
          <a:xfrm>
            <a:off x="928670" y="4592172"/>
            <a:ext cx="10289309"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The most common cause of nipple soreness is incorrect positioning of the infant on the breast for latch on. The baby’s body is in alignment, with the ears, shoulders, and hips in a straight line and with the nose, cheeks, and chin touching the </a:t>
            </a:r>
            <a:r>
              <a:rPr lang="en-GB" sz="1600" dirty="0"/>
              <a:t>breast.</a:t>
            </a:r>
          </a:p>
        </p:txBody>
      </p:sp>
    </p:spTree>
    <p:extLst>
      <p:ext uri="{BB962C8B-B14F-4D97-AF65-F5344CB8AC3E}">
        <p14:creationId xmlns:p14="http://schemas.microsoft.com/office/powerpoint/2010/main" val="37742518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32360" y="197889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26-year-old gravida 2, para 1 client is admitted to the hospital at 28 weeks’ gestation in preterm </a:t>
            </a:r>
            <a:r>
              <a:rPr lang="en-GB" dirty="0" err="1">
                <a:solidFill>
                  <a:schemeClr val="tx1"/>
                </a:solidFill>
              </a:rPr>
              <a:t>labor</a:t>
            </a:r>
            <a:r>
              <a:rPr lang="en-GB" dirty="0">
                <a:solidFill>
                  <a:schemeClr val="tx1"/>
                </a:solidFill>
              </a:rPr>
              <a:t>. She is given three doses of terbutaline </a:t>
            </a:r>
            <a:r>
              <a:rPr lang="en-GB" dirty="0" err="1">
                <a:solidFill>
                  <a:schemeClr val="tx1"/>
                </a:solidFill>
              </a:rPr>
              <a:t>sulfate</a:t>
            </a:r>
            <a:r>
              <a:rPr lang="en-GB" dirty="0">
                <a:solidFill>
                  <a:schemeClr val="tx1"/>
                </a:solidFill>
              </a:rPr>
              <a:t> 0.25 mg subcutaneously to stop </a:t>
            </a:r>
            <a:r>
              <a:rPr lang="en-GB" dirty="0" err="1">
                <a:solidFill>
                  <a:schemeClr val="tx1"/>
                </a:solidFill>
              </a:rPr>
              <a:t>labor</a:t>
            </a:r>
            <a:r>
              <a:rPr lang="en-GB" dirty="0">
                <a:solidFill>
                  <a:schemeClr val="tx1"/>
                </a:solidFill>
              </a:rPr>
              <a:t> contractions. The practical nurse (PN) should monitor for which primary side effects of terbutaline </a:t>
            </a:r>
            <a:r>
              <a:rPr lang="en-GB" dirty="0" err="1">
                <a:solidFill>
                  <a:schemeClr val="tx1"/>
                </a:solidFill>
              </a:rPr>
              <a:t>sulfate</a:t>
            </a:r>
            <a:r>
              <a:rPr lang="en-GB" dirty="0">
                <a:solidFill>
                  <a:schemeClr val="tx1"/>
                </a:solidFill>
              </a:rPr>
              <a:t>?</a:t>
            </a:r>
          </a:p>
          <a:p>
            <a:pPr lvl="0"/>
            <a:endParaRPr lang="en-GB" dirty="0">
              <a:solidFill>
                <a:schemeClr val="tx1"/>
              </a:solidFill>
            </a:endParaRPr>
          </a:p>
          <a:p>
            <a:pPr marL="342900" indent="-342900">
              <a:buFont typeface="+mj-lt"/>
              <a:buAutoNum type="alphaUcPeriod"/>
            </a:pPr>
            <a:r>
              <a:rPr lang="en-GB" dirty="0">
                <a:solidFill>
                  <a:schemeClr val="tx1"/>
                </a:solidFill>
              </a:rPr>
              <a:t>Depressed reflexes and increased respirations</a:t>
            </a:r>
          </a:p>
          <a:p>
            <a:pPr marL="342900" indent="-342900">
              <a:buFont typeface="+mj-lt"/>
              <a:buAutoNum type="alphaUcPeriod"/>
            </a:pPr>
            <a:r>
              <a:rPr lang="en-GB" dirty="0">
                <a:solidFill>
                  <a:schemeClr val="tx1"/>
                </a:solidFill>
              </a:rPr>
              <a:t>Drowsiness and paroxysmal bradycardia</a:t>
            </a:r>
          </a:p>
          <a:p>
            <a:pPr marL="342900" indent="-342900">
              <a:buFont typeface="+mj-lt"/>
              <a:buAutoNum type="alphaUcPeriod"/>
            </a:pPr>
            <a:r>
              <a:rPr lang="en-GB" dirty="0">
                <a:solidFill>
                  <a:schemeClr val="tx1"/>
                </a:solidFill>
              </a:rPr>
              <a:t>Tachycardia and a feeling of nervousness</a:t>
            </a:r>
          </a:p>
          <a:p>
            <a:pPr marL="342900" indent="-342900">
              <a:buFont typeface="+mj-lt"/>
              <a:buAutoNum type="alphaUcPeriod"/>
            </a:pPr>
            <a:r>
              <a:rPr lang="en-GB" dirty="0">
                <a:solidFill>
                  <a:schemeClr val="tx1"/>
                </a:solidFill>
              </a:rPr>
              <a:t>A flushed, warm feeling and a dry mouth</a:t>
            </a:r>
          </a:p>
        </p:txBody>
      </p:sp>
      <p:sp>
        <p:nvSpPr>
          <p:cNvPr id="18" name="Rectangle 17"/>
          <p:cNvSpPr/>
          <p:nvPr/>
        </p:nvSpPr>
        <p:spPr>
          <a:xfrm>
            <a:off x="610409" y="4744289"/>
            <a:ext cx="11148767"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US" b="1" dirty="0">
                <a:solidFill>
                  <a:schemeClr val="tx1"/>
                </a:solidFill>
              </a:rPr>
              <a:t>Rationale:</a:t>
            </a:r>
            <a:r>
              <a:rPr lang="en-US" dirty="0">
                <a:solidFill>
                  <a:schemeClr val="tx1"/>
                </a:solidFill>
              </a:rPr>
              <a:t/>
            </a:r>
            <a:br>
              <a:rPr lang="en-US" dirty="0">
                <a:solidFill>
                  <a:schemeClr val="tx1"/>
                </a:solidFill>
              </a:rPr>
            </a:br>
            <a:r>
              <a:rPr lang="en-US" sz="1400" dirty="0">
                <a:solidFill>
                  <a:schemeClr val="tx1"/>
                </a:solidFill>
              </a:rPr>
              <a:t>The beta-adrenergic agonist properties of the drug may cause tachycardia, increased cardiac output, restlessness, headache, and a feeling of “nervousness.” Terbutaline sulfate, a beta-sympathomimetic drug, stimulates beta-adrenergic receptors in the uterine muscle to stop contractions.</a:t>
            </a:r>
            <a:endParaRPr lang="en-GB" sz="1400" dirty="0">
              <a:solidFill>
                <a:schemeClr val="tx1"/>
              </a:solidFill>
            </a:endParaRPr>
          </a:p>
        </p:txBody>
      </p:sp>
    </p:spTree>
    <p:extLst>
      <p:ext uri="{BB962C8B-B14F-4D97-AF65-F5344CB8AC3E}">
        <p14:creationId xmlns:p14="http://schemas.microsoft.com/office/powerpoint/2010/main" val="23419969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98200" y="200135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38-week </a:t>
            </a:r>
            <a:r>
              <a:rPr lang="en-GB" dirty="0" err="1">
                <a:solidFill>
                  <a:schemeClr val="tx1"/>
                </a:solidFill>
              </a:rPr>
              <a:t>primigravida</a:t>
            </a:r>
            <a:r>
              <a:rPr lang="en-GB" dirty="0">
                <a:solidFill>
                  <a:schemeClr val="tx1"/>
                </a:solidFill>
              </a:rPr>
              <a:t> who works as a secretary and sits at a computer 8 hours each day tells the practical nurse (PN) that her feet have begun to swell. Which information should the PN provide that will aid in the prevention of pooling of blood in the lower extremities?</a:t>
            </a:r>
          </a:p>
          <a:p>
            <a:pPr lvl="0"/>
            <a:endParaRPr lang="en-GB" dirty="0">
              <a:solidFill>
                <a:schemeClr val="tx1"/>
              </a:solidFill>
            </a:endParaRPr>
          </a:p>
          <a:p>
            <a:pPr marL="342900" indent="-342900">
              <a:buFont typeface="+mj-lt"/>
              <a:buAutoNum type="alphaUcPeriod"/>
            </a:pPr>
            <a:r>
              <a:rPr lang="en-GB" dirty="0">
                <a:solidFill>
                  <a:schemeClr val="tx1"/>
                </a:solidFill>
              </a:rPr>
              <a:t>Reduce salt in the diet.</a:t>
            </a:r>
          </a:p>
          <a:p>
            <a:pPr marL="342900" indent="-342900">
              <a:buFont typeface="+mj-lt"/>
              <a:buAutoNum type="alphaUcPeriod"/>
            </a:pPr>
            <a:r>
              <a:rPr lang="en-GB" dirty="0">
                <a:solidFill>
                  <a:schemeClr val="tx1"/>
                </a:solidFill>
              </a:rPr>
              <a:t>Wear support stockings.</a:t>
            </a:r>
          </a:p>
          <a:p>
            <a:pPr marL="342900" indent="-342900">
              <a:buFont typeface="+mj-lt"/>
              <a:buAutoNum type="alphaUcPeriod"/>
            </a:pPr>
            <a:r>
              <a:rPr lang="en-GB" dirty="0">
                <a:solidFill>
                  <a:schemeClr val="tx1"/>
                </a:solidFill>
              </a:rPr>
              <a:t>Move about every hour.</a:t>
            </a:r>
          </a:p>
          <a:p>
            <a:pPr marL="342900" indent="-342900">
              <a:buFont typeface="+mj-lt"/>
              <a:buAutoNum type="alphaUcPeriod"/>
            </a:pPr>
            <a:r>
              <a:rPr lang="en-GB" dirty="0">
                <a:solidFill>
                  <a:schemeClr val="tx1"/>
                </a:solidFill>
              </a:rPr>
              <a:t>Avoid constrictive clothing.</a:t>
            </a:r>
          </a:p>
        </p:txBody>
      </p:sp>
      <p:sp>
        <p:nvSpPr>
          <p:cNvPr id="18" name="Rectangle 17"/>
          <p:cNvSpPr/>
          <p:nvPr/>
        </p:nvSpPr>
        <p:spPr>
          <a:xfrm>
            <a:off x="826622" y="4499691"/>
            <a:ext cx="1019980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Pooling of blood in the lower extremities results from the enlarged uterus exerting pressure on the pelvic veins. Moving about every hour will straighten out the pelvic veins and increase venous return.</a:t>
            </a:r>
          </a:p>
        </p:txBody>
      </p:sp>
    </p:spTree>
    <p:extLst>
      <p:ext uri="{BB962C8B-B14F-4D97-AF65-F5344CB8AC3E}">
        <p14:creationId xmlns:p14="http://schemas.microsoft.com/office/powerpoint/2010/main" val="5708058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985367"/>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new mother is afraid to touch her baby’s head for fear of hurting the “large soft spot.” Which approach by the practical nurse (PN) is accurate and most likely to alleviate her anxiety?</a:t>
            </a:r>
          </a:p>
          <a:p>
            <a:pPr lvl="0"/>
            <a:endParaRPr lang="en-GB" dirty="0">
              <a:solidFill>
                <a:schemeClr val="tx1"/>
              </a:solidFill>
            </a:endParaRPr>
          </a:p>
          <a:p>
            <a:pPr marL="342900" lvl="0" indent="-342900">
              <a:buFont typeface="+mj-lt"/>
              <a:buAutoNum type="alphaUcPeriod"/>
            </a:pPr>
            <a:r>
              <a:rPr lang="en-GB" dirty="0">
                <a:solidFill>
                  <a:schemeClr val="tx1"/>
                </a:solidFill>
              </a:rPr>
              <a:t>You cannot harm the baby’s head by touching the soft spot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Some care is required when touching the large soft area on top of the baby’s head until the bones fuse together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soft spot will disappear within 6 weeks and is very unlikely to cause any problems for the baby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There is a strong, tough membrane that protects the baby and prevents injury when washing or combing the hair.</a:t>
            </a:r>
            <a:endParaRPr lang="en-GB" dirty="0" smtClean="0">
              <a:solidFill>
                <a:schemeClr val="tx1"/>
              </a:solidFill>
            </a:endParaRPr>
          </a:p>
        </p:txBody>
      </p:sp>
      <p:sp>
        <p:nvSpPr>
          <p:cNvPr id="18" name="Rectangle 17"/>
          <p:cNvSpPr/>
          <p:nvPr/>
        </p:nvSpPr>
        <p:spPr>
          <a:xfrm>
            <a:off x="555610" y="5276526"/>
            <a:ext cx="11258366" cy="73866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200" b="1" dirty="0">
                <a:solidFill>
                  <a:schemeClr val="tx1"/>
                </a:solidFill>
              </a:rPr>
              <a:t>The anterior fontanel or “large soft spot” has a strong epidermal membrane present, which can be touched. The anterior fontanel normally closes at 12 to 18 months of age and the posterior fontanel closes at 8 to 12 weeks of age.</a:t>
            </a:r>
            <a:endParaRPr lang="en-GB" sz="1200" dirty="0">
              <a:solidFill>
                <a:schemeClr val="tx1"/>
              </a:solidFill>
            </a:endParaRPr>
          </a:p>
        </p:txBody>
      </p:sp>
    </p:spTree>
    <p:extLst>
      <p:ext uri="{BB962C8B-B14F-4D97-AF65-F5344CB8AC3E}">
        <p14:creationId xmlns:p14="http://schemas.microsoft.com/office/powerpoint/2010/main" val="31230937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68915"/>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a:t>
            </a:r>
            <a:r>
              <a:rPr lang="en-GB" dirty="0" err="1">
                <a:solidFill>
                  <a:schemeClr val="tx1"/>
                </a:solidFill>
              </a:rPr>
              <a:t>primipara</a:t>
            </a:r>
            <a:r>
              <a:rPr lang="en-GB" dirty="0">
                <a:solidFill>
                  <a:schemeClr val="tx1"/>
                </a:solidFill>
              </a:rPr>
              <a:t> presents to the perinatal unit describing spontaneous rupture of the membranes (SROM) that occurred 12 hours before she came to the hospital. Eight hours after admission, the client’s contractions are irregular and mild. What vital sign should the practical nurse (PN) monitor with greater frequency than the typical protocol?</a:t>
            </a:r>
          </a:p>
          <a:p>
            <a:pPr lvl="0"/>
            <a:endParaRPr lang="en-GB" dirty="0">
              <a:solidFill>
                <a:schemeClr val="tx1"/>
              </a:solidFill>
            </a:endParaRPr>
          </a:p>
          <a:p>
            <a:pPr marL="342900" lvl="0" indent="-342900">
              <a:buFont typeface="+mj-lt"/>
              <a:buAutoNum type="alphaUcPeriod"/>
            </a:pPr>
            <a:r>
              <a:rPr lang="en-GB" dirty="0" err="1">
                <a:solidFill>
                  <a:schemeClr val="tx1"/>
                </a:solidFill>
              </a:rPr>
              <a:t>Fetal</a:t>
            </a:r>
            <a:r>
              <a:rPr lang="en-GB" dirty="0">
                <a:solidFill>
                  <a:schemeClr val="tx1"/>
                </a:solidFill>
              </a:rPr>
              <a:t> blood </a:t>
            </a:r>
            <a:r>
              <a:rPr lang="en-GB" dirty="0" smtClean="0">
                <a:solidFill>
                  <a:schemeClr val="tx1"/>
                </a:solidFill>
              </a:rPr>
              <a:t>pressure</a:t>
            </a:r>
            <a:endParaRPr lang="en-GB" dirty="0">
              <a:solidFill>
                <a:schemeClr val="tx1"/>
              </a:solidFill>
            </a:endParaRPr>
          </a:p>
          <a:p>
            <a:pPr marL="342900" lvl="0" indent="-342900">
              <a:buFont typeface="+mj-lt"/>
              <a:buAutoNum type="alphaUcPeriod"/>
            </a:pPr>
            <a:r>
              <a:rPr lang="en-GB" dirty="0">
                <a:solidFill>
                  <a:schemeClr val="tx1"/>
                </a:solidFill>
              </a:rPr>
              <a:t>Maternal </a:t>
            </a:r>
            <a:r>
              <a:rPr lang="en-GB" dirty="0" smtClean="0">
                <a:solidFill>
                  <a:schemeClr val="tx1"/>
                </a:solidFill>
              </a:rPr>
              <a:t>temperature</a:t>
            </a:r>
            <a:endParaRPr lang="en-GB" dirty="0">
              <a:solidFill>
                <a:schemeClr val="tx1"/>
              </a:solidFill>
            </a:endParaRPr>
          </a:p>
          <a:p>
            <a:pPr marL="342900" lvl="0" indent="-342900">
              <a:buFont typeface="+mj-lt"/>
              <a:buAutoNum type="alphaUcPeriod"/>
            </a:pPr>
            <a:r>
              <a:rPr lang="en-GB" dirty="0">
                <a:solidFill>
                  <a:schemeClr val="tx1"/>
                </a:solidFill>
              </a:rPr>
              <a:t>Maternal respiratory </a:t>
            </a:r>
            <a:r>
              <a:rPr lang="en-GB" dirty="0" smtClean="0">
                <a:solidFill>
                  <a:schemeClr val="tx1"/>
                </a:solidFill>
              </a:rPr>
              <a:t>rate</a:t>
            </a:r>
            <a:endParaRPr lang="en-GB" dirty="0">
              <a:solidFill>
                <a:schemeClr val="tx1"/>
              </a:solidFill>
            </a:endParaRPr>
          </a:p>
          <a:p>
            <a:pPr marL="342900" lvl="0" indent="-342900">
              <a:buFont typeface="+mj-lt"/>
              <a:buAutoNum type="alphaUcPeriod"/>
            </a:pPr>
            <a:r>
              <a:rPr lang="en-GB" dirty="0" err="1">
                <a:solidFill>
                  <a:schemeClr val="tx1"/>
                </a:solidFill>
              </a:rPr>
              <a:t>Fetal</a:t>
            </a:r>
            <a:r>
              <a:rPr lang="en-GB" dirty="0">
                <a:solidFill>
                  <a:schemeClr val="tx1"/>
                </a:solidFill>
              </a:rPr>
              <a:t> heart rate</a:t>
            </a:r>
            <a:endParaRPr lang="en-GB" dirty="0" smtClean="0">
              <a:solidFill>
                <a:schemeClr val="tx1"/>
              </a:solidFill>
            </a:endParaRPr>
          </a:p>
        </p:txBody>
      </p:sp>
      <p:sp>
        <p:nvSpPr>
          <p:cNvPr id="18" name="Rectangle 17"/>
          <p:cNvSpPr/>
          <p:nvPr/>
        </p:nvSpPr>
        <p:spPr>
          <a:xfrm>
            <a:off x="948150" y="4792450"/>
            <a:ext cx="10307781" cy="101566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Maternal temperature should be monitored frequently as a primary indicator of infection. This client’s rupture of membranes occurred at least 20 hours previously (12 hours before coming to the hospital in addition to 8 hours since hospital admission). Delivery is not imminent, and there is an increased risk of developing infection 24 hours after ROM.</a:t>
            </a:r>
            <a:endParaRPr lang="en-GB" sz="1400" dirty="0">
              <a:solidFill>
                <a:schemeClr val="tx1"/>
              </a:solidFill>
            </a:endParaRPr>
          </a:p>
        </p:txBody>
      </p:sp>
    </p:spTree>
    <p:extLst>
      <p:ext uri="{BB962C8B-B14F-4D97-AF65-F5344CB8AC3E}">
        <p14:creationId xmlns:p14="http://schemas.microsoft.com/office/powerpoint/2010/main" val="3896337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examining the umbilical cord of a </a:t>
            </a:r>
            <a:r>
              <a:rPr lang="en-GB" dirty="0" err="1">
                <a:solidFill>
                  <a:schemeClr val="tx1"/>
                </a:solidFill>
              </a:rPr>
              <a:t>newborn</a:t>
            </a:r>
            <a:r>
              <a:rPr lang="en-GB" dirty="0">
                <a:solidFill>
                  <a:schemeClr val="tx1"/>
                </a:solidFill>
              </a:rPr>
              <a:t>. Which finding constitutes a normal finding?</a:t>
            </a:r>
          </a:p>
          <a:p>
            <a:pPr lvl="0"/>
            <a:endParaRPr lang="en-GB" dirty="0">
              <a:solidFill>
                <a:schemeClr val="tx1"/>
              </a:solidFill>
            </a:endParaRPr>
          </a:p>
          <a:p>
            <a:pPr marL="342900" lvl="0" indent="-342900">
              <a:buFont typeface="+mj-lt"/>
              <a:buAutoNum type="alphaUcPeriod"/>
            </a:pPr>
            <a:r>
              <a:rPr lang="en-GB" dirty="0">
                <a:solidFill>
                  <a:schemeClr val="tx1"/>
                </a:solidFill>
              </a:rPr>
              <a:t>Two vessels: two arteries and no </a:t>
            </a:r>
            <a:r>
              <a:rPr lang="en-GB" dirty="0" smtClean="0">
                <a:solidFill>
                  <a:schemeClr val="tx1"/>
                </a:solidFill>
              </a:rPr>
              <a:t>veins</a:t>
            </a:r>
            <a:endParaRPr lang="en-GB" dirty="0">
              <a:solidFill>
                <a:schemeClr val="tx1"/>
              </a:solidFill>
            </a:endParaRPr>
          </a:p>
          <a:p>
            <a:pPr marL="342900" lvl="0" indent="-342900">
              <a:buFont typeface="+mj-lt"/>
              <a:buAutoNum type="alphaUcPeriod"/>
            </a:pPr>
            <a:r>
              <a:rPr lang="en-GB" dirty="0">
                <a:solidFill>
                  <a:schemeClr val="tx1"/>
                </a:solidFill>
              </a:rPr>
              <a:t>Two vessels: one artery and one </a:t>
            </a:r>
            <a:r>
              <a:rPr lang="en-GB" dirty="0" smtClean="0">
                <a:solidFill>
                  <a:schemeClr val="tx1"/>
                </a:solidFill>
              </a:rPr>
              <a:t>vein</a:t>
            </a:r>
            <a:endParaRPr lang="en-GB" dirty="0">
              <a:solidFill>
                <a:schemeClr val="tx1"/>
              </a:solidFill>
            </a:endParaRPr>
          </a:p>
          <a:p>
            <a:pPr marL="342900" lvl="0" indent="-342900">
              <a:buFont typeface="+mj-lt"/>
              <a:buAutoNum type="alphaUcPeriod"/>
            </a:pPr>
            <a:r>
              <a:rPr lang="en-GB" dirty="0">
                <a:solidFill>
                  <a:schemeClr val="tx1"/>
                </a:solidFill>
              </a:rPr>
              <a:t>Three vessels: two arteries and one </a:t>
            </a:r>
            <a:r>
              <a:rPr lang="en-GB" dirty="0" smtClean="0">
                <a:solidFill>
                  <a:schemeClr val="tx1"/>
                </a:solidFill>
              </a:rPr>
              <a:t>vein</a:t>
            </a:r>
            <a:endParaRPr lang="en-GB" dirty="0">
              <a:solidFill>
                <a:schemeClr val="tx1"/>
              </a:solidFill>
            </a:endParaRPr>
          </a:p>
          <a:p>
            <a:pPr marL="342900" lvl="0" indent="-342900">
              <a:buFont typeface="+mj-lt"/>
              <a:buAutoNum type="alphaUcPeriod"/>
            </a:pPr>
            <a:r>
              <a:rPr lang="en-GB" dirty="0">
                <a:solidFill>
                  <a:schemeClr val="tx1"/>
                </a:solidFill>
              </a:rPr>
              <a:t>Three vessels: two veins and one artery</a:t>
            </a:r>
            <a:endParaRPr lang="en-GB" dirty="0" smtClean="0">
              <a:solidFill>
                <a:schemeClr val="tx1"/>
              </a:solidFill>
            </a:endParaRPr>
          </a:p>
        </p:txBody>
      </p:sp>
      <p:sp>
        <p:nvSpPr>
          <p:cNvPr id="18" name="Rectangle 17"/>
          <p:cNvSpPr/>
          <p:nvPr/>
        </p:nvSpPr>
        <p:spPr>
          <a:xfrm>
            <a:off x="970234" y="4838423"/>
            <a:ext cx="1020618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The normal umbilical cord contains three vessels, two arteries, and one vein. Fewer than three vessels correlate with various congenital anomalies, such as cardiac and renal anomalies.</a:t>
            </a:r>
          </a:p>
        </p:txBody>
      </p:sp>
    </p:spTree>
    <p:extLst>
      <p:ext uri="{BB962C8B-B14F-4D97-AF65-F5344CB8AC3E}">
        <p14:creationId xmlns:p14="http://schemas.microsoft.com/office/powerpoint/2010/main" val="32627602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14778" y="197889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receiving disulfiram to treat alcoholism and has received information regarding symptoms of a disulfiram reaction if this medication is taken with alcohol. The nurse realizes the client understands instructions if the client states which symptom is associated with a disulfiram reaction?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Headache</a:t>
            </a:r>
            <a:endParaRPr lang="en-GB" dirty="0">
              <a:solidFill>
                <a:schemeClr val="tx1"/>
              </a:solidFill>
            </a:endParaRPr>
          </a:p>
          <a:p>
            <a:pPr marL="342900" lvl="0" indent="-342900">
              <a:buFont typeface="+mj-lt"/>
              <a:buAutoNum type="alphaUcPeriod"/>
            </a:pPr>
            <a:r>
              <a:rPr lang="en-GB" dirty="0" err="1" smtClean="0">
                <a:solidFill>
                  <a:schemeClr val="tx1"/>
                </a:solidFill>
              </a:rPr>
              <a:t>Diarrhea</a:t>
            </a:r>
            <a:endParaRPr lang="en-GB" dirty="0">
              <a:solidFill>
                <a:schemeClr val="tx1"/>
              </a:solidFill>
            </a:endParaRPr>
          </a:p>
          <a:p>
            <a:pPr marL="342900" lvl="0" indent="-342900">
              <a:buFont typeface="+mj-lt"/>
              <a:buAutoNum type="alphaUcPeriod"/>
            </a:pPr>
            <a:r>
              <a:rPr lang="en-GB" dirty="0" smtClean="0">
                <a:solidFill>
                  <a:schemeClr val="tx1"/>
                </a:solidFill>
              </a:rPr>
              <a:t>Tachycardia</a:t>
            </a:r>
            <a:endParaRPr lang="en-GB" dirty="0">
              <a:solidFill>
                <a:schemeClr val="tx1"/>
              </a:solidFill>
            </a:endParaRPr>
          </a:p>
          <a:p>
            <a:pPr marL="342900" lvl="0" indent="-342900">
              <a:buFont typeface="+mj-lt"/>
              <a:buAutoNum type="alphaUcPeriod"/>
            </a:pPr>
            <a:r>
              <a:rPr lang="en-GB" dirty="0" err="1">
                <a:solidFill>
                  <a:schemeClr val="tx1"/>
                </a:solidFill>
              </a:rPr>
              <a:t>Hematuria</a:t>
            </a:r>
            <a:endParaRPr lang="en-GB" dirty="0" smtClean="0">
              <a:solidFill>
                <a:schemeClr val="tx1"/>
              </a:solidFill>
            </a:endParaRPr>
          </a:p>
        </p:txBody>
      </p:sp>
      <p:sp>
        <p:nvSpPr>
          <p:cNvPr id="18" name="Rectangle 17"/>
          <p:cNvSpPr/>
          <p:nvPr/>
        </p:nvSpPr>
        <p:spPr>
          <a:xfrm>
            <a:off x="1500846" y="5042455"/>
            <a:ext cx="919486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r>
              <a:rPr lang="en-GB" b="1" dirty="0">
                <a:solidFill>
                  <a:schemeClr val="tx1"/>
                </a:solidFill>
              </a:rPr>
              <a:t/>
            </a:r>
            <a:br>
              <a:rPr lang="en-GB" b="1" dirty="0">
                <a:solidFill>
                  <a:schemeClr val="tx1"/>
                </a:solidFill>
              </a:rPr>
            </a:br>
            <a:r>
              <a:rPr lang="en-GB" b="1" dirty="0">
                <a:solidFill>
                  <a:schemeClr val="tx1"/>
                </a:solidFill>
              </a:rPr>
              <a:t>Rationale:</a:t>
            </a:r>
            <a:br>
              <a:rPr lang="en-GB" b="1" dirty="0">
                <a:solidFill>
                  <a:schemeClr val="tx1"/>
                </a:solidFill>
              </a:rPr>
            </a:br>
            <a:r>
              <a:rPr lang="en-GB" dirty="0">
                <a:solidFill>
                  <a:schemeClr val="tx1"/>
                </a:solidFill>
              </a:rPr>
              <a:t>Headache, vomiting, and flushing are indicative of a reaction to disulfiram</a:t>
            </a:r>
            <a:r>
              <a:rPr lang="en-GB" b="1" dirty="0">
                <a:solidFill>
                  <a:schemeClr val="tx1"/>
                </a:solidFill>
              </a:rPr>
              <a:t>.</a:t>
            </a:r>
          </a:p>
        </p:txBody>
      </p:sp>
    </p:spTree>
    <p:extLst>
      <p:ext uri="{BB962C8B-B14F-4D97-AF65-F5344CB8AC3E}">
        <p14:creationId xmlns:p14="http://schemas.microsoft.com/office/powerpoint/2010/main" val="19673044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7856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receiving anti-infective drug therapy for a postoperative infection. Which complaint should alert the practical nurse (PN) to the possibility that the client has contracted a superinfection?</a:t>
            </a:r>
          </a:p>
          <a:p>
            <a:pPr lvl="0"/>
            <a:endParaRPr lang="en-GB" dirty="0">
              <a:solidFill>
                <a:schemeClr val="tx1"/>
              </a:solidFill>
            </a:endParaRPr>
          </a:p>
          <a:p>
            <a:pPr marL="342900" lvl="0" indent="-342900">
              <a:buFont typeface="+mj-lt"/>
              <a:buAutoNum type="alphaUcPeriod"/>
            </a:pPr>
            <a:r>
              <a:rPr lang="en-GB" dirty="0">
                <a:solidFill>
                  <a:schemeClr val="tx1"/>
                </a:solidFill>
              </a:rPr>
              <a:t>“I have a headache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“My mouth feels sore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“My ears feel plugged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am having constipation.”</a:t>
            </a:r>
            <a:endParaRPr lang="en-GB" dirty="0" smtClean="0">
              <a:solidFill>
                <a:schemeClr val="tx1"/>
              </a:solidFill>
            </a:endParaRPr>
          </a:p>
        </p:txBody>
      </p:sp>
      <p:sp>
        <p:nvSpPr>
          <p:cNvPr id="18" name="Rectangle 17"/>
          <p:cNvSpPr/>
          <p:nvPr/>
        </p:nvSpPr>
        <p:spPr>
          <a:xfrm>
            <a:off x="797906" y="4676796"/>
            <a:ext cx="105508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Stomatitis, which can cause mouth pain, is a sign of a thrush superinfection resulting from oral flora alteration, which allows candida overgrowth.</a:t>
            </a:r>
          </a:p>
        </p:txBody>
      </p:sp>
    </p:spTree>
    <p:extLst>
      <p:ext uri="{BB962C8B-B14F-4D97-AF65-F5344CB8AC3E}">
        <p14:creationId xmlns:p14="http://schemas.microsoft.com/office/powerpoint/2010/main" val="41393791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985367"/>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Following heparin treatment for a pulmonary embolism, a client is being discharged with a prescription for warfarin. During discharge teaching, the practical nurse (PN) reinforces the importance of having which diagnostic test regularly after discharge?</a:t>
            </a:r>
          </a:p>
          <a:p>
            <a:pPr lvl="0"/>
            <a:endParaRPr lang="en-GB" dirty="0">
              <a:solidFill>
                <a:schemeClr val="tx1"/>
              </a:solidFill>
            </a:endParaRPr>
          </a:p>
          <a:p>
            <a:pPr marL="342900" lvl="0" indent="-342900">
              <a:buFont typeface="+mj-lt"/>
              <a:buAutoNum type="alphaUcPeriod"/>
            </a:pPr>
            <a:r>
              <a:rPr lang="en-GB" dirty="0">
                <a:solidFill>
                  <a:schemeClr val="tx1"/>
                </a:solidFill>
              </a:rPr>
              <a:t>Prothrombin time/international normalized ratio (PT/INR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Perfusion </a:t>
            </a:r>
            <a:r>
              <a:rPr lang="en-GB" dirty="0" smtClean="0">
                <a:solidFill>
                  <a:schemeClr val="tx1"/>
                </a:solidFill>
              </a:rPr>
              <a:t>scan</a:t>
            </a:r>
            <a:endParaRPr lang="en-GB" dirty="0">
              <a:solidFill>
                <a:schemeClr val="tx1"/>
              </a:solidFill>
            </a:endParaRPr>
          </a:p>
          <a:p>
            <a:pPr marL="342900" lvl="0" indent="-342900">
              <a:buFont typeface="+mj-lt"/>
              <a:buAutoNum type="alphaUcPeriod"/>
            </a:pPr>
            <a:r>
              <a:rPr lang="en-GB" dirty="0">
                <a:solidFill>
                  <a:schemeClr val="tx1"/>
                </a:solidFill>
              </a:rPr>
              <a:t>Activated partial thromboplastin (APTT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Serum warfarin level (SCL)</a:t>
            </a:r>
            <a:endParaRPr lang="en-GB" dirty="0" smtClean="0">
              <a:solidFill>
                <a:schemeClr val="tx1"/>
              </a:solidFill>
            </a:endParaRPr>
          </a:p>
        </p:txBody>
      </p:sp>
      <p:sp>
        <p:nvSpPr>
          <p:cNvPr id="18" name="Rectangle 17"/>
          <p:cNvSpPr/>
          <p:nvPr/>
        </p:nvSpPr>
        <p:spPr>
          <a:xfrm>
            <a:off x="826622" y="4491695"/>
            <a:ext cx="10646234"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a:t>
            </a:r>
          </a:p>
          <a:p>
            <a:pPr lvl="0"/>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laboratory test that monitors the therapeutic effect of warfarin is the prothrombin time (PT). In addition, the INR is monitored. The therapeutic goal for a client with pulmonary embolus receiving warfarin is a PT 1½ to 2½ times greater than the control and an INR of 2 to 3.</a:t>
            </a:r>
          </a:p>
        </p:txBody>
      </p:sp>
    </p:spTree>
    <p:extLst>
      <p:ext uri="{BB962C8B-B14F-4D97-AF65-F5344CB8AC3E}">
        <p14:creationId xmlns:p14="http://schemas.microsoft.com/office/powerpoint/2010/main" val="35574006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prescribes furosemide 15 mg IM. On hand is furosemide, 20 mg/2 </a:t>
            </a:r>
            <a:r>
              <a:rPr lang="en-GB" dirty="0" err="1">
                <a:solidFill>
                  <a:schemeClr val="tx1"/>
                </a:solidFill>
              </a:rPr>
              <a:t>mL.</a:t>
            </a:r>
            <a:r>
              <a:rPr lang="en-GB" dirty="0">
                <a:solidFill>
                  <a:schemeClr val="tx1"/>
                </a:solidFill>
              </a:rPr>
              <a:t> How many </a:t>
            </a:r>
            <a:r>
              <a:rPr lang="en-GB" dirty="0" err="1">
                <a:solidFill>
                  <a:schemeClr val="tx1"/>
                </a:solidFill>
              </a:rPr>
              <a:t>milliliters</a:t>
            </a:r>
            <a:r>
              <a:rPr lang="en-GB" dirty="0">
                <a:solidFill>
                  <a:schemeClr val="tx1"/>
                </a:solidFill>
              </a:rPr>
              <a:t> should the practical nurse (PN) administer?</a:t>
            </a:r>
          </a:p>
          <a:p>
            <a:pPr lvl="0"/>
            <a:endParaRPr lang="en-GB" dirty="0">
              <a:solidFill>
                <a:schemeClr val="tx1"/>
              </a:solidFill>
            </a:endParaRPr>
          </a:p>
          <a:p>
            <a:pPr marL="342900" lvl="0" indent="-342900">
              <a:buFont typeface="+mj-lt"/>
              <a:buAutoNum type="alphaUcPeriod"/>
            </a:pPr>
            <a:r>
              <a:rPr lang="en-GB" dirty="0">
                <a:solidFill>
                  <a:schemeClr val="tx1"/>
                </a:solidFill>
              </a:rPr>
              <a:t>1.5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1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1.75 </a:t>
            </a:r>
            <a:r>
              <a:rPr lang="en-GB" dirty="0" smtClean="0">
                <a:solidFill>
                  <a:schemeClr val="tx1"/>
                </a:solidFill>
              </a:rPr>
              <a:t>ml</a:t>
            </a:r>
            <a:endParaRPr lang="en-GB" dirty="0">
              <a:solidFill>
                <a:schemeClr val="tx1"/>
              </a:solidFill>
            </a:endParaRPr>
          </a:p>
          <a:p>
            <a:pPr marL="342900" lvl="0" indent="-342900">
              <a:buFont typeface="+mj-lt"/>
              <a:buAutoNum type="alphaUcPeriod"/>
            </a:pPr>
            <a:r>
              <a:rPr lang="en-GB" dirty="0">
                <a:solidFill>
                  <a:schemeClr val="tx1"/>
                </a:solidFill>
              </a:rPr>
              <a:t>2 ml</a:t>
            </a:r>
            <a:endParaRPr lang="en-GB" dirty="0" smtClean="0">
              <a:solidFill>
                <a:schemeClr val="tx1"/>
              </a:solidFill>
            </a:endParaRPr>
          </a:p>
        </p:txBody>
      </p:sp>
      <p:sp>
        <p:nvSpPr>
          <p:cNvPr id="18" name="Rectangle 17"/>
          <p:cNvSpPr/>
          <p:nvPr/>
        </p:nvSpPr>
        <p:spPr>
          <a:xfrm>
            <a:off x="937428" y="4684505"/>
            <a:ext cx="1014125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dirty="0">
                <a:solidFill>
                  <a:schemeClr val="tx1"/>
                </a:solidFill>
              </a:rPr>
              <a:t>Rationale:</a:t>
            </a:r>
          </a:p>
          <a:p>
            <a:pPr lvl="0"/>
            <a:r>
              <a:rPr lang="en-GB" dirty="0">
                <a:solidFill>
                  <a:schemeClr val="tx1"/>
                </a:solidFill>
              </a:rPr>
              <a:t>Dosage on hand/amount on hand = dosage desired/x amount. 20 mg:2 mL = 15 </a:t>
            </a:r>
            <a:r>
              <a:rPr lang="en-GB" dirty="0" err="1">
                <a:solidFill>
                  <a:schemeClr val="tx1"/>
                </a:solidFill>
              </a:rPr>
              <a:t>mg:x</a:t>
            </a:r>
            <a:r>
              <a:rPr lang="en-GB" dirty="0">
                <a:solidFill>
                  <a:schemeClr val="tx1"/>
                </a:solidFill>
              </a:rPr>
              <a:t> </a:t>
            </a:r>
            <a:r>
              <a:rPr lang="en-GB" dirty="0" err="1">
                <a:solidFill>
                  <a:schemeClr val="tx1"/>
                </a:solidFill>
              </a:rPr>
              <a:t>mL.</a:t>
            </a:r>
            <a:r>
              <a:rPr lang="en-GB" dirty="0">
                <a:solidFill>
                  <a:schemeClr val="tx1"/>
                </a:solidFill>
              </a:rPr>
              <a:t> 20x = 30. x = 30/20; x = 1½ or 1.5 </a:t>
            </a:r>
            <a:r>
              <a:rPr lang="en-GB" dirty="0" err="1">
                <a:solidFill>
                  <a:schemeClr val="tx1"/>
                </a:solidFill>
              </a:rPr>
              <a:t>mL.</a:t>
            </a:r>
            <a:endParaRPr lang="en-GB" dirty="0">
              <a:solidFill>
                <a:schemeClr val="tx1"/>
              </a:solidFill>
            </a:endParaRPr>
          </a:p>
        </p:txBody>
      </p:sp>
    </p:spTree>
    <p:extLst>
      <p:ext uri="{BB962C8B-B14F-4D97-AF65-F5344CB8AC3E}">
        <p14:creationId xmlns:p14="http://schemas.microsoft.com/office/powerpoint/2010/main" val="1597306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9314" y="197889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2-month-old infant is scheduled to receive the first DPT immunization. What is the preferred injection site for administration of this immunization?</a:t>
            </a:r>
          </a:p>
          <a:p>
            <a:pPr lvl="0"/>
            <a:endParaRPr lang="en-GB" dirty="0">
              <a:solidFill>
                <a:schemeClr val="tx1"/>
              </a:solidFill>
            </a:endParaRPr>
          </a:p>
          <a:p>
            <a:pPr marL="342900" lvl="0" indent="-342900">
              <a:buFont typeface="+mj-lt"/>
              <a:buAutoNum type="alphaUcPeriod"/>
            </a:pPr>
            <a:r>
              <a:rPr lang="en-GB" dirty="0" err="1">
                <a:solidFill>
                  <a:schemeClr val="tx1"/>
                </a:solidFill>
              </a:rPr>
              <a:t>Vastus</a:t>
            </a:r>
            <a:r>
              <a:rPr lang="en-GB" dirty="0">
                <a:solidFill>
                  <a:schemeClr val="tx1"/>
                </a:solidFill>
              </a:rPr>
              <a:t> </a:t>
            </a:r>
            <a:r>
              <a:rPr lang="en-GB" dirty="0" err="1" smtClean="0">
                <a:solidFill>
                  <a:schemeClr val="tx1"/>
                </a:solidFill>
              </a:rPr>
              <a:t>lateralis</a:t>
            </a:r>
            <a:endParaRPr lang="en-GB" dirty="0">
              <a:solidFill>
                <a:schemeClr val="tx1"/>
              </a:solidFill>
            </a:endParaRPr>
          </a:p>
          <a:p>
            <a:pPr marL="342900" lvl="0" indent="-342900">
              <a:buFont typeface="+mj-lt"/>
              <a:buAutoNum type="alphaUcPeriod"/>
            </a:pPr>
            <a:r>
              <a:rPr lang="en-GB" dirty="0">
                <a:solidFill>
                  <a:schemeClr val="tx1"/>
                </a:solidFill>
              </a:rPr>
              <a:t>Dorsal </a:t>
            </a:r>
            <a:r>
              <a:rPr lang="en-GB" dirty="0" smtClean="0">
                <a:solidFill>
                  <a:schemeClr val="tx1"/>
                </a:solidFill>
              </a:rPr>
              <a:t>gluteal</a:t>
            </a:r>
            <a:endParaRPr lang="en-GB" dirty="0">
              <a:solidFill>
                <a:schemeClr val="tx1"/>
              </a:solidFill>
            </a:endParaRPr>
          </a:p>
          <a:p>
            <a:pPr marL="342900" lvl="0" indent="-342900">
              <a:buFont typeface="+mj-lt"/>
              <a:buAutoNum type="alphaUcPeriod"/>
            </a:pPr>
            <a:r>
              <a:rPr lang="en-GB" dirty="0">
                <a:solidFill>
                  <a:schemeClr val="tx1"/>
                </a:solidFill>
              </a:rPr>
              <a:t>Ventral </a:t>
            </a:r>
            <a:r>
              <a:rPr lang="en-GB" dirty="0" smtClean="0">
                <a:solidFill>
                  <a:schemeClr val="tx1"/>
                </a:solidFill>
              </a:rPr>
              <a:t>gluteal</a:t>
            </a:r>
            <a:endParaRPr lang="en-GB" dirty="0">
              <a:solidFill>
                <a:schemeClr val="tx1"/>
              </a:solidFill>
            </a:endParaRPr>
          </a:p>
          <a:p>
            <a:pPr marL="342900" lvl="0" indent="-342900">
              <a:buFont typeface="+mj-lt"/>
              <a:buAutoNum type="alphaUcPeriod"/>
            </a:pPr>
            <a:r>
              <a:rPr lang="en-GB" dirty="0">
                <a:solidFill>
                  <a:schemeClr val="tx1"/>
                </a:solidFill>
              </a:rPr>
              <a:t>Deltoid</a:t>
            </a:r>
            <a:endParaRPr lang="en-GB" dirty="0" smtClean="0">
              <a:solidFill>
                <a:schemeClr val="tx1"/>
              </a:solidFill>
            </a:endParaRPr>
          </a:p>
        </p:txBody>
      </p:sp>
      <p:sp>
        <p:nvSpPr>
          <p:cNvPr id="18" name="Rectangle 17"/>
          <p:cNvSpPr/>
          <p:nvPr/>
        </p:nvSpPr>
        <p:spPr>
          <a:xfrm>
            <a:off x="387927" y="4684505"/>
            <a:ext cx="1096081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dirty="0">
                <a:solidFill>
                  <a:schemeClr val="tx1"/>
                </a:solidFill>
              </a:rPr>
              <a:t>The preferred intramuscular site for children younger than 2 years of age is the </a:t>
            </a:r>
            <a:r>
              <a:rPr lang="en-GB" dirty="0" err="1">
                <a:solidFill>
                  <a:schemeClr val="tx1"/>
                </a:solidFill>
              </a:rPr>
              <a:t>vastus</a:t>
            </a:r>
            <a:r>
              <a:rPr lang="en-GB" dirty="0">
                <a:solidFill>
                  <a:schemeClr val="tx1"/>
                </a:solidFill>
              </a:rPr>
              <a:t> </a:t>
            </a:r>
            <a:r>
              <a:rPr lang="en-GB" dirty="0" err="1">
                <a:solidFill>
                  <a:schemeClr val="tx1"/>
                </a:solidFill>
              </a:rPr>
              <a:t>lateralis</a:t>
            </a:r>
            <a:r>
              <a:rPr lang="en-GB" dirty="0" smtClean="0">
                <a:solidFill>
                  <a:schemeClr val="tx1"/>
                </a:solidFill>
              </a:rPr>
              <a:t>.</a:t>
            </a:r>
          </a:p>
          <a:p>
            <a:pPr lvl="0" algn="ctr"/>
            <a:endParaRPr lang="en-GB" dirty="0">
              <a:solidFill>
                <a:schemeClr val="tx1"/>
              </a:solidFill>
            </a:endParaRPr>
          </a:p>
        </p:txBody>
      </p:sp>
    </p:spTree>
    <p:extLst>
      <p:ext uri="{BB962C8B-B14F-4D97-AF65-F5344CB8AC3E}">
        <p14:creationId xmlns:p14="http://schemas.microsoft.com/office/powerpoint/2010/main" val="4100394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9314" y="1978890"/>
            <a:ext cx="1055083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r>
              <a:rPr lang="en-GB" dirty="0">
                <a:solidFill>
                  <a:schemeClr val="tx1"/>
                </a:solidFill>
              </a:rPr>
              <a:t> </a:t>
            </a:r>
            <a:r>
              <a:rPr lang="en-GB" b="1" dirty="0">
                <a:solidFill>
                  <a:schemeClr val="tx1"/>
                </a:solidFill>
              </a:rPr>
              <a:t>Rationale:</a:t>
            </a:r>
            <a:r>
              <a:rPr lang="en-GB" dirty="0">
                <a:solidFill>
                  <a:schemeClr val="tx1"/>
                </a:solidFill>
              </a:rPr>
              <a:t/>
            </a:r>
            <a:br>
              <a:rPr lang="en-GB" dirty="0">
                <a:solidFill>
                  <a:schemeClr val="tx1"/>
                </a:solidFill>
              </a:rPr>
            </a:br>
            <a:r>
              <a:rPr lang="en-GB" b="1" dirty="0">
                <a:solidFill>
                  <a:schemeClr val="tx1"/>
                </a:solidFill>
              </a:rPr>
              <a:t>The preferred intramuscular site for children younger than 2 years of age is the </a:t>
            </a:r>
            <a:r>
              <a:rPr lang="en-GB" b="1" dirty="0" err="1">
                <a:solidFill>
                  <a:schemeClr val="tx1"/>
                </a:solidFill>
              </a:rPr>
              <a:t>vastus</a:t>
            </a:r>
            <a:r>
              <a:rPr lang="en-GB" b="1" dirty="0">
                <a:solidFill>
                  <a:schemeClr val="tx1"/>
                </a:solidFill>
              </a:rPr>
              <a:t> </a:t>
            </a:r>
            <a:r>
              <a:rPr lang="en-GB" b="1" dirty="0" err="1">
                <a:solidFill>
                  <a:schemeClr val="tx1"/>
                </a:solidFill>
              </a:rPr>
              <a:t>lateralis</a:t>
            </a:r>
            <a:r>
              <a:rPr lang="en-GB" b="1" dirty="0" smtClean="0">
                <a:solidFill>
                  <a:schemeClr val="tx1"/>
                </a:solidFill>
              </a:rPr>
              <a:t>.</a:t>
            </a:r>
            <a:endParaRPr lang="en-GB" dirty="0">
              <a:solidFill>
                <a:schemeClr val="tx1"/>
              </a:solidFill>
            </a:endParaRPr>
          </a:p>
          <a:p>
            <a:endParaRPr lang="en-GB" b="1" dirty="0">
              <a:solidFill>
                <a:schemeClr val="tx1"/>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9959" y="2730792"/>
            <a:ext cx="5122794" cy="3402279"/>
          </a:xfrm>
          <a:prstGeom prst="rect">
            <a:avLst/>
          </a:prstGeom>
        </p:spPr>
      </p:pic>
    </p:spTree>
    <p:extLst>
      <p:ext uri="{BB962C8B-B14F-4D97-AF65-F5344CB8AC3E}">
        <p14:creationId xmlns:p14="http://schemas.microsoft.com/office/powerpoint/2010/main" val="3192318271"/>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cancer who has been receiving fentanyl for several weeks reports to the practical nurse (PN) that the medication is not effectively controlling the pain. Which intervention should the PN initiate?</a:t>
            </a:r>
          </a:p>
          <a:p>
            <a:pPr lvl="0"/>
            <a:endParaRPr lang="en-GB" dirty="0">
              <a:solidFill>
                <a:schemeClr val="tx1"/>
              </a:solidFill>
            </a:endParaRPr>
          </a:p>
          <a:p>
            <a:pPr marL="342900" lvl="0" indent="-342900">
              <a:buFont typeface="+mj-lt"/>
              <a:buAutoNum type="alphaUcPeriod"/>
            </a:pPr>
            <a:r>
              <a:rPr lang="en-GB" dirty="0">
                <a:solidFill>
                  <a:schemeClr val="tx1"/>
                </a:solidFill>
              </a:rPr>
              <a:t>Monitor the client for symptoms of opioid withdrawal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Notify the RN or healthcare provider of the need for dose adjustment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about indications of opioid dependence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naloxone per PRN protocol for reversal.</a:t>
            </a:r>
            <a:endParaRPr lang="en-GB" dirty="0" smtClean="0">
              <a:solidFill>
                <a:schemeClr val="tx1"/>
              </a:solidFill>
            </a:endParaRPr>
          </a:p>
        </p:txBody>
      </p:sp>
      <p:sp>
        <p:nvSpPr>
          <p:cNvPr id="18" name="Rectangle 17"/>
          <p:cNvSpPr/>
          <p:nvPr/>
        </p:nvSpPr>
        <p:spPr>
          <a:xfrm>
            <a:off x="1028556" y="4823004"/>
            <a:ext cx="1008953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Clients can develop a tolerance to the analgesic effect of opioids and may require an increased dose for effective long-term pain relief.</a:t>
            </a:r>
          </a:p>
        </p:txBody>
      </p:sp>
    </p:spTree>
    <p:extLst>
      <p:ext uri="{BB962C8B-B14F-4D97-AF65-F5344CB8AC3E}">
        <p14:creationId xmlns:p14="http://schemas.microsoft.com/office/powerpoint/2010/main" val="9539370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889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diagnosed with open-angle glaucoma. The healthcare provider prescribes pilocarpine eye drops. The nurse should reinforce instructions that which action of this drug makes it a useful treatment for the client’s condition?</a:t>
            </a:r>
          </a:p>
          <a:p>
            <a:pPr lvl="0"/>
            <a:endParaRPr lang="en-GB" dirty="0">
              <a:solidFill>
                <a:schemeClr val="tx1"/>
              </a:solidFill>
            </a:endParaRPr>
          </a:p>
          <a:p>
            <a:pPr marL="342900" lvl="0" indent="-342900">
              <a:buFont typeface="+mj-lt"/>
              <a:buAutoNum type="alphaUcPeriod"/>
            </a:pPr>
            <a:r>
              <a:rPr lang="en-GB" dirty="0">
                <a:solidFill>
                  <a:schemeClr val="tx1"/>
                </a:solidFill>
              </a:rPr>
              <a:t>Ciliary muscles are paralyzed to decrease accommodation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production of aqueous </a:t>
            </a:r>
            <a:r>
              <a:rPr lang="en-GB" dirty="0" err="1">
                <a:solidFill>
                  <a:schemeClr val="tx1"/>
                </a:solidFill>
              </a:rPr>
              <a:t>humor</a:t>
            </a:r>
            <a:r>
              <a:rPr lang="en-GB" dirty="0">
                <a:solidFill>
                  <a:schemeClr val="tx1"/>
                </a:solidFill>
              </a:rPr>
              <a:t> in the eyes is decreased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Bilateral </a:t>
            </a:r>
            <a:r>
              <a:rPr lang="en-GB" dirty="0" err="1">
                <a:solidFill>
                  <a:schemeClr val="tx1"/>
                </a:solidFill>
              </a:rPr>
              <a:t>mydriasis</a:t>
            </a:r>
            <a:r>
              <a:rPr lang="en-GB" dirty="0">
                <a:solidFill>
                  <a:schemeClr val="tx1"/>
                </a:solidFill>
              </a:rPr>
              <a:t> with </a:t>
            </a:r>
            <a:r>
              <a:rPr lang="en-GB" dirty="0" err="1">
                <a:solidFill>
                  <a:schemeClr val="tx1"/>
                </a:solidFill>
              </a:rPr>
              <a:t>cycloplegia</a:t>
            </a:r>
            <a:r>
              <a:rPr lang="en-GB" dirty="0">
                <a:solidFill>
                  <a:schemeClr val="tx1"/>
                </a:solidFill>
              </a:rPr>
              <a:t> is accomplished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outflow of aqueous </a:t>
            </a:r>
            <a:r>
              <a:rPr lang="en-GB" dirty="0" err="1">
                <a:solidFill>
                  <a:schemeClr val="tx1"/>
                </a:solidFill>
              </a:rPr>
              <a:t>humor</a:t>
            </a:r>
            <a:r>
              <a:rPr lang="en-GB" dirty="0">
                <a:solidFill>
                  <a:schemeClr val="tx1"/>
                </a:solidFill>
              </a:rPr>
              <a:t> in the eyes is increased.</a:t>
            </a:r>
            <a:endParaRPr lang="en-GB" dirty="0" smtClean="0">
              <a:solidFill>
                <a:schemeClr val="tx1"/>
              </a:solidFill>
            </a:endParaRPr>
          </a:p>
        </p:txBody>
      </p:sp>
      <p:sp>
        <p:nvSpPr>
          <p:cNvPr id="18" name="Rectangle 17"/>
          <p:cNvSpPr/>
          <p:nvPr/>
        </p:nvSpPr>
        <p:spPr>
          <a:xfrm>
            <a:off x="544946" y="4626956"/>
            <a:ext cx="1095432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Pilocarpine, a cholinergic agent, causes pupillary constriction (</a:t>
            </a:r>
            <a:r>
              <a:rPr lang="en-GB" dirty="0" err="1">
                <a:solidFill>
                  <a:schemeClr val="tx1"/>
                </a:solidFill>
              </a:rPr>
              <a:t>miosis</a:t>
            </a:r>
            <a:r>
              <a:rPr lang="en-GB" dirty="0">
                <a:solidFill>
                  <a:schemeClr val="tx1"/>
                </a:solidFill>
              </a:rPr>
              <a:t>), which facilitates outflow of aqueous </a:t>
            </a:r>
            <a:r>
              <a:rPr lang="en-GB" dirty="0" err="1">
                <a:solidFill>
                  <a:schemeClr val="tx1"/>
                </a:solidFill>
              </a:rPr>
              <a:t>humor</a:t>
            </a:r>
            <a:r>
              <a:rPr lang="en-GB" dirty="0">
                <a:solidFill>
                  <a:schemeClr val="tx1"/>
                </a:solidFill>
              </a:rPr>
              <a:t> via the canal of </a:t>
            </a:r>
            <a:r>
              <a:rPr lang="en-GB" dirty="0" err="1">
                <a:solidFill>
                  <a:schemeClr val="tx1"/>
                </a:solidFill>
              </a:rPr>
              <a:t>Schlemm</a:t>
            </a:r>
            <a:r>
              <a:rPr lang="en-GB" dirty="0">
                <a:solidFill>
                  <a:schemeClr val="tx1"/>
                </a:solidFill>
              </a:rPr>
              <a:t>, causing a decrease in intraocular pressure.</a:t>
            </a:r>
          </a:p>
        </p:txBody>
      </p:sp>
    </p:spTree>
    <p:extLst>
      <p:ext uri="{BB962C8B-B14F-4D97-AF65-F5344CB8AC3E}">
        <p14:creationId xmlns:p14="http://schemas.microsoft.com/office/powerpoint/2010/main" val="3785994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2002602"/>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prescribes naloxone for a client in the immediate postoperative period. Which assessment data should the practical nurse (PN) identify that indicate the naloxone has been effective?</a:t>
            </a:r>
          </a:p>
          <a:p>
            <a:pPr lvl="0"/>
            <a:endParaRPr lang="en-GB" dirty="0">
              <a:solidFill>
                <a:schemeClr val="tx1"/>
              </a:solidFill>
            </a:endParaRPr>
          </a:p>
          <a:p>
            <a:pPr marL="342900" lvl="0" indent="-342900">
              <a:buFont typeface="+mj-lt"/>
              <a:buAutoNum type="alphaUcPeriod"/>
            </a:pPr>
            <a:r>
              <a:rPr lang="en-GB" dirty="0">
                <a:solidFill>
                  <a:schemeClr val="tx1"/>
                </a:solidFill>
              </a:rPr>
              <a:t>Respiratory rate is 16 breaths/min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Chest pain is subsiding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Seizure activity has stopped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Pupils are constricted bilaterally.</a:t>
            </a:r>
          </a:p>
        </p:txBody>
      </p:sp>
      <p:sp>
        <p:nvSpPr>
          <p:cNvPr id="18" name="Rectangle 17"/>
          <p:cNvSpPr/>
          <p:nvPr/>
        </p:nvSpPr>
        <p:spPr>
          <a:xfrm>
            <a:off x="1747015" y="4513935"/>
            <a:ext cx="887555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Naloxone is a narcotic antagonist that reverses the respiratory depression effects of opiate overdose, so assessment of a normal respiratory rate would indicate that the respiratory depression has been halted.</a:t>
            </a:r>
          </a:p>
        </p:txBody>
      </p:sp>
    </p:spTree>
    <p:extLst>
      <p:ext uri="{BB962C8B-B14F-4D97-AF65-F5344CB8AC3E}">
        <p14:creationId xmlns:p14="http://schemas.microsoft.com/office/powerpoint/2010/main" val="638944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assigned to care for a client who is very depressed. What is the most important intervention to implement during the first 48 hours of hospital admission?</a:t>
            </a:r>
          </a:p>
          <a:p>
            <a:pPr lvl="0"/>
            <a:endParaRPr lang="en-GB" dirty="0">
              <a:solidFill>
                <a:schemeClr val="tx1"/>
              </a:solidFill>
            </a:endParaRPr>
          </a:p>
          <a:p>
            <a:pPr marL="342900" lvl="0" indent="-342900">
              <a:buFont typeface="+mj-lt"/>
              <a:buAutoNum type="alphaUcPeriod"/>
            </a:pPr>
            <a:r>
              <a:rPr lang="en-GB" dirty="0">
                <a:solidFill>
                  <a:schemeClr val="tx1"/>
                </a:solidFill>
              </a:rPr>
              <a:t>Document the client’s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Delegate vital signs to the UAP</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Maintain safety in the client’s milieu</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Identify current psychosocial stresses.</a:t>
            </a:r>
          </a:p>
        </p:txBody>
      </p:sp>
      <p:sp>
        <p:nvSpPr>
          <p:cNvPr id="18" name="Rectangle 17"/>
          <p:cNvSpPr/>
          <p:nvPr/>
        </p:nvSpPr>
        <p:spPr>
          <a:xfrm>
            <a:off x="1731116" y="4658189"/>
            <a:ext cx="890735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It is most important to maintain safety in the milieu, or environment, because suicide can be a risk with depression.</a:t>
            </a:r>
          </a:p>
        </p:txBody>
      </p:sp>
    </p:spTree>
    <p:extLst>
      <p:ext uri="{BB962C8B-B14F-4D97-AF65-F5344CB8AC3E}">
        <p14:creationId xmlns:p14="http://schemas.microsoft.com/office/powerpoint/2010/main" val="19178660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85367"/>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female client is admitted to the psychiatric hospital with a diagnosis of bipolar disorder, manic phase. She is demanding and active. What intervention should the practical nurse (PN) include in this client’s care?</a:t>
            </a:r>
          </a:p>
          <a:p>
            <a:pPr lvl="0"/>
            <a:endParaRPr lang="en-GB" dirty="0">
              <a:solidFill>
                <a:schemeClr val="tx1"/>
              </a:solidFill>
            </a:endParaRPr>
          </a:p>
          <a:p>
            <a:pPr marL="342900" lvl="0" indent="-342900">
              <a:buFont typeface="+mj-lt"/>
              <a:buAutoNum type="alphaUcPeriod"/>
            </a:pPr>
            <a:r>
              <a:rPr lang="en-GB" dirty="0">
                <a:solidFill>
                  <a:schemeClr val="tx1"/>
                </a:solidFill>
              </a:rPr>
              <a:t>Reinforce the client’s ability to make her own decisions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Schedule the client to attend various group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identify feelings of anger.</a:t>
            </a:r>
          </a:p>
        </p:txBody>
      </p:sp>
      <p:sp>
        <p:nvSpPr>
          <p:cNvPr id="18" name="Rectangle 17"/>
          <p:cNvSpPr/>
          <p:nvPr/>
        </p:nvSpPr>
        <p:spPr>
          <a:xfrm>
            <a:off x="924398" y="4337807"/>
            <a:ext cx="10520790" cy="150810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Clients in the manic phase of a bipolar disorder require decreased stimuli and a structured environment. The PN should plan </a:t>
            </a:r>
            <a:r>
              <a:rPr lang="en-GB" sz="1400" dirty="0" err="1">
                <a:solidFill>
                  <a:schemeClr val="tx1"/>
                </a:solidFill>
              </a:rPr>
              <a:t>noncompetitive</a:t>
            </a:r>
            <a:r>
              <a:rPr lang="en-GB" sz="1400" dirty="0">
                <a:solidFill>
                  <a:schemeClr val="tx1"/>
                </a:solidFill>
              </a:rPr>
              <a:t> activities that can be performed alone. Stimuli should be reduced as much as possible. Impulsive decision making is characteristic of clients with bipolar disorder. To prevent future complications, the PN should monitor these clients’ decisions and assist them in the decision-making process.</a:t>
            </a:r>
          </a:p>
        </p:txBody>
      </p:sp>
    </p:spTree>
    <p:extLst>
      <p:ext uri="{BB962C8B-B14F-4D97-AF65-F5344CB8AC3E}">
        <p14:creationId xmlns:p14="http://schemas.microsoft.com/office/powerpoint/2010/main" val="7604107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04232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with a diagnosis of paranoid schizophrenia. When the lunch tray is served, the client refuses to eat and tells the practical nurse (PN), “I know you are trying to poison me with that food.” What approach by the PN is the most therapeutic?</a:t>
            </a:r>
          </a:p>
          <a:p>
            <a:pPr lvl="0"/>
            <a:endParaRPr lang="en-GB" dirty="0">
              <a:solidFill>
                <a:schemeClr val="tx1"/>
              </a:solidFill>
            </a:endParaRPr>
          </a:p>
          <a:p>
            <a:pPr marL="342900" lvl="0" indent="-342900">
              <a:buFont typeface="+mj-lt"/>
              <a:buAutoNum type="alphaUcPeriod"/>
            </a:pPr>
            <a:r>
              <a:rPr lang="en-GB" dirty="0">
                <a:solidFill>
                  <a:schemeClr val="tx1"/>
                </a:solidFill>
              </a:rPr>
              <a:t>Ask the client why someone would try to poison them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Leave the client’s tray and agree to be available if anything else is needed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Reassure the client that no one on this unit has ever died from poisoning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Talk to the healthcare provider about the possibility of changing the client’s diet.</a:t>
            </a:r>
          </a:p>
        </p:txBody>
      </p:sp>
      <p:sp>
        <p:nvSpPr>
          <p:cNvPr id="18" name="Rectangle 17"/>
          <p:cNvSpPr/>
          <p:nvPr/>
        </p:nvSpPr>
        <p:spPr>
          <a:xfrm>
            <a:off x="1663104" y="4582248"/>
            <a:ext cx="9196067"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smtClean="0">
                <a:solidFill>
                  <a:schemeClr val="tx1"/>
                </a:solidFill>
              </a:rPr>
              <a:t>Rationale:</a:t>
            </a:r>
            <a:r>
              <a:rPr lang="en-GB" dirty="0" smtClean="0">
                <a:solidFill>
                  <a:schemeClr val="tx1"/>
                </a:solidFill>
              </a:rPr>
              <a:t/>
            </a:r>
            <a:br>
              <a:rPr lang="en-GB" dirty="0" smtClean="0">
                <a:solidFill>
                  <a:schemeClr val="tx1"/>
                </a:solidFill>
              </a:rPr>
            </a:br>
            <a:r>
              <a:rPr lang="en-GB" sz="1600" dirty="0" smtClean="0">
                <a:solidFill>
                  <a:schemeClr val="tx1"/>
                </a:solidFill>
              </a:rPr>
              <a:t>Leaving the tray, the PN does not argue with the client or demand that the client eat. Additionally, the PN offers support by agreeing to be there if needed, which provides an open, rather than closed, response.</a:t>
            </a:r>
            <a:endParaRPr lang="en-GB" sz="1600" dirty="0">
              <a:solidFill>
                <a:schemeClr val="tx1"/>
              </a:solidFill>
            </a:endParaRPr>
          </a:p>
        </p:txBody>
      </p:sp>
    </p:spTree>
    <p:extLst>
      <p:ext uri="{BB962C8B-B14F-4D97-AF65-F5344CB8AC3E}">
        <p14:creationId xmlns:p14="http://schemas.microsoft.com/office/powerpoint/2010/main" val="7007606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interacting with a young adult female client admitted to the psychiatric unit for acute depression related to a recent divorce. Which assessment is most indicative of a client suffering from loss and depression?</a:t>
            </a:r>
          </a:p>
          <a:p>
            <a:pPr lvl="0"/>
            <a:endParaRPr lang="en-GB" dirty="0">
              <a:solidFill>
                <a:schemeClr val="tx1"/>
              </a:solidFill>
            </a:endParaRPr>
          </a:p>
          <a:p>
            <a:pPr marL="342900" lvl="0" indent="-342900">
              <a:buFont typeface="+mj-lt"/>
              <a:buAutoNum type="alphaUcPeriod"/>
            </a:pPr>
            <a:r>
              <a:rPr lang="en-GB" dirty="0">
                <a:solidFill>
                  <a:schemeClr val="tx1"/>
                </a:solidFill>
              </a:rPr>
              <a:t>Client describes a 20-pound weight loss in the past month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 verbalizes a negative self-image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reports a decrease in appetite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says everyone is out to get her.</a:t>
            </a:r>
          </a:p>
        </p:txBody>
      </p:sp>
      <p:sp>
        <p:nvSpPr>
          <p:cNvPr id="18" name="Rectangle 17"/>
          <p:cNvSpPr/>
          <p:nvPr/>
        </p:nvSpPr>
        <p:spPr>
          <a:xfrm>
            <a:off x="1875028" y="4921992"/>
            <a:ext cx="839659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Feelings of hopelessness and poor self-esteem are characteristic of loss and depression.</a:t>
            </a:r>
          </a:p>
        </p:txBody>
      </p:sp>
    </p:spTree>
    <p:extLst>
      <p:ext uri="{BB962C8B-B14F-4D97-AF65-F5344CB8AC3E}">
        <p14:creationId xmlns:p14="http://schemas.microsoft.com/office/powerpoint/2010/main" val="39862170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27176"/>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particularly restless, and the practical nurse (PN) finds the client trying to leave the psychiatric unit. The client tells the PN, “Please let me go! I must leave because the secret police are after me.” What is the best approach for the PN to take?</a:t>
            </a:r>
          </a:p>
          <a:p>
            <a:pPr lvl="0"/>
            <a:endParaRPr lang="en-GB" dirty="0">
              <a:solidFill>
                <a:schemeClr val="tx1"/>
              </a:solidFill>
            </a:endParaRPr>
          </a:p>
          <a:p>
            <a:pPr marL="342900" lvl="0" indent="-342900">
              <a:buFont typeface="+mj-lt"/>
              <a:buAutoNum type="alphaUcPeriod"/>
            </a:pPr>
            <a:r>
              <a:rPr lang="en-GB" dirty="0">
                <a:solidFill>
                  <a:schemeClr val="tx1"/>
                </a:solidFill>
              </a:rPr>
              <a:t>Suggest that the client lay down and rest for a while</a:t>
            </a:r>
            <a:r>
              <a:rPr lang="en-GB" dirty="0" smtClean="0">
                <a:solidFill>
                  <a:schemeClr val="tx1"/>
                </a:solidFill>
              </a:rPr>
              <a:t>.</a:t>
            </a:r>
          </a:p>
          <a:p>
            <a:pPr marL="342900" lvl="0" indent="-342900">
              <a:buFont typeface="+mj-lt"/>
              <a:buAutoNum type="alphaUcPeriod"/>
            </a:pPr>
            <a:r>
              <a:rPr lang="en-GB" dirty="0" smtClean="0">
                <a:solidFill>
                  <a:schemeClr val="tx1"/>
                </a:solidFill>
              </a:rPr>
              <a:t>Tell </a:t>
            </a:r>
            <a:r>
              <a:rPr lang="en-GB" dirty="0">
                <a:solidFill>
                  <a:schemeClr val="tx1"/>
                </a:solidFill>
              </a:rPr>
              <a:t>the client that the secret police are not there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support but demand cooperation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Offer to sit with the client in a quiet room.</a:t>
            </a:r>
          </a:p>
        </p:txBody>
      </p:sp>
      <p:sp>
        <p:nvSpPr>
          <p:cNvPr id="18" name="Rectangle 17"/>
          <p:cNvSpPr/>
          <p:nvPr/>
        </p:nvSpPr>
        <p:spPr>
          <a:xfrm>
            <a:off x="1333538" y="4574474"/>
            <a:ext cx="985519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endParaRPr lang="en-GB" b="1" dirty="0">
              <a:solidFill>
                <a:schemeClr val="tx1"/>
              </a:solidFill>
            </a:endParaRPr>
          </a:p>
          <a:p>
            <a:pPr lvl="0" algn="ctr"/>
            <a:r>
              <a:rPr lang="en-GB" b="1" dirty="0">
                <a:solidFill>
                  <a:schemeClr val="tx1"/>
                </a:solidFill>
              </a:rPr>
              <a:t>Rationale:</a:t>
            </a:r>
          </a:p>
          <a:p>
            <a:pPr lvl="0"/>
            <a:r>
              <a:rPr lang="en-GB" dirty="0">
                <a:solidFill>
                  <a:schemeClr val="tx1"/>
                </a:solidFill>
              </a:rPr>
              <a:t>Accompanying the client to the room and sitting is the best response because it offers support without judgment or demands.</a:t>
            </a:r>
          </a:p>
        </p:txBody>
      </p:sp>
    </p:spTree>
    <p:extLst>
      <p:ext uri="{BB962C8B-B14F-4D97-AF65-F5344CB8AC3E}">
        <p14:creationId xmlns:p14="http://schemas.microsoft.com/office/powerpoint/2010/main" val="41102481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8890"/>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hospitalized client with depression. The client reports difficulty concentrating, has lost 10 pounds in 2 weeks, and is sleeping 12 hours a day. Which outcome is most important for the client to meet by the time of discharge?</a:t>
            </a:r>
          </a:p>
          <a:p>
            <a:pPr lvl="0"/>
            <a:endParaRPr lang="en-GB" dirty="0">
              <a:solidFill>
                <a:schemeClr val="tx1"/>
              </a:solidFill>
            </a:endParaRPr>
          </a:p>
          <a:p>
            <a:pPr marL="342900" lvl="0" indent="-342900">
              <a:buFont typeface="+mj-lt"/>
              <a:buAutoNum type="alphaUcPeriod"/>
            </a:pPr>
            <a:r>
              <a:rPr lang="en-GB" dirty="0">
                <a:solidFill>
                  <a:schemeClr val="tx1"/>
                </a:solidFill>
              </a:rPr>
              <a:t>Reports feeling better and less depressed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Tries to interact with a few peers and staff</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Sits attentively with peers in group therapy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Easily awakens for morning medications.</a:t>
            </a:r>
          </a:p>
        </p:txBody>
      </p:sp>
      <p:sp>
        <p:nvSpPr>
          <p:cNvPr id="18" name="Rectangle 17"/>
          <p:cNvSpPr/>
          <p:nvPr/>
        </p:nvSpPr>
        <p:spPr>
          <a:xfrm>
            <a:off x="950443" y="4642479"/>
            <a:ext cx="1030319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client is experiencing symptoms of depression, and the outcome by discharge for this client would be that the client reports feeling better and less depressed.</a:t>
            </a:r>
          </a:p>
        </p:txBody>
      </p:sp>
    </p:spTree>
    <p:extLst>
      <p:ext uri="{BB962C8B-B14F-4D97-AF65-F5344CB8AC3E}">
        <p14:creationId xmlns:p14="http://schemas.microsoft.com/office/powerpoint/2010/main" val="31967877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male client tells the practical nurse (PN) that he used to believe that he was Jesus Christ but now he knows he is not. Which approach is best for the PN to make?</a:t>
            </a:r>
          </a:p>
          <a:p>
            <a:pPr lvl="0"/>
            <a:endParaRPr lang="en-GB" dirty="0">
              <a:solidFill>
                <a:schemeClr val="tx1"/>
              </a:solidFill>
            </a:endParaRPr>
          </a:p>
          <a:p>
            <a:pPr marL="342900" lvl="0" indent="-342900">
              <a:buFont typeface="+mj-lt"/>
              <a:buAutoNum type="alphaUcPeriod"/>
            </a:pPr>
            <a:r>
              <a:rPr lang="en-GB" dirty="0">
                <a:solidFill>
                  <a:schemeClr val="tx1"/>
                </a:solidFill>
              </a:rPr>
              <a:t>Tell the client that that is a sign of getting well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client if he really believed he was Jesus Christ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client how his thoughts affected his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the client why he thought he was Jesus Christ.</a:t>
            </a:r>
          </a:p>
        </p:txBody>
      </p:sp>
      <p:sp>
        <p:nvSpPr>
          <p:cNvPr id="18" name="Rectangle 17"/>
          <p:cNvSpPr/>
          <p:nvPr/>
        </p:nvSpPr>
        <p:spPr>
          <a:xfrm>
            <a:off x="1914072" y="4591675"/>
            <a:ext cx="8541441"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It is important to determine how the client’s thoughts affected his daily life and activities.</a:t>
            </a:r>
          </a:p>
        </p:txBody>
      </p:sp>
    </p:spTree>
    <p:extLst>
      <p:ext uri="{BB962C8B-B14F-4D97-AF65-F5344CB8AC3E}">
        <p14:creationId xmlns:p14="http://schemas.microsoft.com/office/powerpoint/2010/main" val="1499650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197889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adolescent female client with a diagnosis of anorexia nervosa wants to help in serving dinner trays to other clients on a psychiatric unit. What action should the practical nurse (PN) take?</a:t>
            </a:r>
          </a:p>
          <a:p>
            <a:pPr lvl="0"/>
            <a:endParaRPr lang="en-GB" dirty="0">
              <a:solidFill>
                <a:schemeClr val="tx1"/>
              </a:solidFill>
            </a:endParaRPr>
          </a:p>
          <a:p>
            <a:pPr marL="342900" lvl="0" indent="-342900">
              <a:buFont typeface="+mj-lt"/>
              <a:buAutoNum type="alphaUcPeriod"/>
            </a:pPr>
            <a:r>
              <a:rPr lang="en-GB" dirty="0">
                <a:solidFill>
                  <a:schemeClr val="tx1"/>
                </a:solidFill>
              </a:rPr>
              <a:t>Offer the client an additional challenge to help feed the older clients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pass trays for the rest of the week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Suggest another way for this client to participate in the unit’s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client that hospital policy allows only staff to pass the trays.</a:t>
            </a:r>
          </a:p>
        </p:txBody>
      </p:sp>
      <p:sp>
        <p:nvSpPr>
          <p:cNvPr id="18" name="Rectangle 17"/>
          <p:cNvSpPr/>
          <p:nvPr/>
        </p:nvSpPr>
        <p:spPr>
          <a:xfrm>
            <a:off x="724578" y="4458456"/>
            <a:ext cx="10920429"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Clients with anorexia should not be allowed to plan or prepare food for unit activities, and their desires to do so should be redirected. Clients with anorexia nervosa gain pleasure from providing others with food and watching them eat. Such </a:t>
            </a:r>
            <a:r>
              <a:rPr lang="en-GB" sz="1600" dirty="0" err="1">
                <a:solidFill>
                  <a:schemeClr val="tx1"/>
                </a:solidFill>
              </a:rPr>
              <a:t>behaviors</a:t>
            </a:r>
            <a:r>
              <a:rPr lang="en-GB" sz="1600" dirty="0">
                <a:solidFill>
                  <a:schemeClr val="tx1"/>
                </a:solidFill>
              </a:rPr>
              <a:t> reinforce their perception of self-control.</a:t>
            </a:r>
          </a:p>
        </p:txBody>
      </p:sp>
    </p:spTree>
    <p:extLst>
      <p:ext uri="{BB962C8B-B14F-4D97-AF65-F5344CB8AC3E}">
        <p14:creationId xmlns:p14="http://schemas.microsoft.com/office/powerpoint/2010/main" val="13281792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client with symptoms of paranoia and psychosis. Which intervention is most important for the PN to implement to maintain client and staff safety?</a:t>
            </a:r>
          </a:p>
          <a:p>
            <a:pPr lvl="0"/>
            <a:endParaRPr lang="en-GB" dirty="0">
              <a:solidFill>
                <a:schemeClr val="tx1"/>
              </a:solidFill>
            </a:endParaRPr>
          </a:p>
          <a:p>
            <a:pPr marL="342900" lvl="0" indent="-342900">
              <a:buFont typeface="+mj-lt"/>
              <a:buAutoNum type="alphaUcPeriod"/>
            </a:pPr>
            <a:r>
              <a:rPr lang="en-GB" dirty="0">
                <a:solidFill>
                  <a:schemeClr val="tx1"/>
                </a:solidFill>
              </a:rPr>
              <a:t>Determine if the client is experiencing auditory hallucinations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Greet the client by first name during each social interaction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Introduce the client to peers on the unit as soon as possible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Assign the client to a group about developing social skills.</a:t>
            </a:r>
          </a:p>
        </p:txBody>
      </p:sp>
      <p:sp>
        <p:nvSpPr>
          <p:cNvPr id="18" name="Rectangle 17"/>
          <p:cNvSpPr/>
          <p:nvPr/>
        </p:nvSpPr>
        <p:spPr>
          <a:xfrm>
            <a:off x="797906" y="4684505"/>
            <a:ext cx="105508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most important critical nursing intervention to keep the client and staff safe is to determine if the client is experiencing auditory hallucinations.</a:t>
            </a:r>
          </a:p>
        </p:txBody>
      </p:sp>
    </p:spTree>
    <p:extLst>
      <p:ext uri="{BB962C8B-B14F-4D97-AF65-F5344CB8AC3E}">
        <p14:creationId xmlns:p14="http://schemas.microsoft.com/office/powerpoint/2010/main" val="28835291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71536"/>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practical nurse (PN) is working on a mental health unit and receives a community call from a person who is tearful and who states, “I just feel so nervous all of the time. I do not know what to do about my problems. I have not been able to sleep at night and have hardly eaten for the past 3 or 4 days.” The PN should refer the call to the registered nurse (RN) based on which assessment?</a:t>
            </a:r>
          </a:p>
          <a:p>
            <a:pPr lvl="0"/>
            <a:endParaRPr lang="en-GB" dirty="0">
              <a:solidFill>
                <a:schemeClr val="tx1"/>
              </a:solidFill>
            </a:endParaRPr>
          </a:p>
          <a:p>
            <a:pPr marL="342900" lvl="0" indent="-342900">
              <a:buFont typeface="+mj-lt"/>
              <a:buAutoNum type="alphaUcPeriod"/>
            </a:pPr>
            <a:r>
              <a:rPr lang="en-GB" dirty="0">
                <a:solidFill>
                  <a:schemeClr val="tx1"/>
                </a:solidFill>
              </a:rPr>
              <a:t>Moderate levels of </a:t>
            </a:r>
            <a:r>
              <a:rPr lang="en-GB" dirty="0" smtClean="0">
                <a:solidFill>
                  <a:schemeClr val="tx1"/>
                </a:solidFill>
              </a:rPr>
              <a:t>anxiety</a:t>
            </a:r>
            <a:endParaRPr lang="en-GB" dirty="0">
              <a:solidFill>
                <a:schemeClr val="tx1"/>
              </a:solidFill>
            </a:endParaRPr>
          </a:p>
          <a:p>
            <a:pPr marL="342900" lvl="0" indent="-342900">
              <a:buFont typeface="+mj-lt"/>
              <a:buAutoNum type="alphaUcPeriod"/>
            </a:pPr>
            <a:r>
              <a:rPr lang="en-GB" dirty="0">
                <a:solidFill>
                  <a:schemeClr val="tx1"/>
                </a:solidFill>
              </a:rPr>
              <a:t>Altered thought </a:t>
            </a:r>
            <a:r>
              <a:rPr lang="en-GB" dirty="0" smtClean="0">
                <a:solidFill>
                  <a:schemeClr val="tx1"/>
                </a:solidFill>
              </a:rPr>
              <a:t>processes</a:t>
            </a:r>
            <a:endParaRPr lang="en-GB" dirty="0">
              <a:solidFill>
                <a:schemeClr val="tx1"/>
              </a:solidFill>
            </a:endParaRPr>
          </a:p>
          <a:p>
            <a:pPr marL="342900" lvl="0" indent="-342900">
              <a:buFont typeface="+mj-lt"/>
              <a:buAutoNum type="alphaUcPeriod"/>
            </a:pPr>
            <a:r>
              <a:rPr lang="en-GB" dirty="0">
                <a:solidFill>
                  <a:schemeClr val="tx1"/>
                </a:solidFill>
              </a:rPr>
              <a:t>Inadequate social </a:t>
            </a:r>
            <a:r>
              <a:rPr lang="en-GB" dirty="0" smtClean="0">
                <a:solidFill>
                  <a:schemeClr val="tx1"/>
                </a:solidFill>
              </a:rPr>
              <a:t>support</a:t>
            </a:r>
            <a:endParaRPr lang="en-GB" dirty="0">
              <a:solidFill>
                <a:schemeClr val="tx1"/>
              </a:solidFill>
            </a:endParaRPr>
          </a:p>
          <a:p>
            <a:pPr marL="342900" lvl="0" indent="-342900">
              <a:buFont typeface="+mj-lt"/>
              <a:buAutoNum type="alphaUcPeriod"/>
            </a:pPr>
            <a:r>
              <a:rPr lang="en-GB" dirty="0">
                <a:solidFill>
                  <a:schemeClr val="tx1"/>
                </a:solidFill>
              </a:rPr>
              <a:t>Altered health maintenance</a:t>
            </a:r>
          </a:p>
        </p:txBody>
      </p:sp>
      <p:sp>
        <p:nvSpPr>
          <p:cNvPr id="18" name="Rectangle 17"/>
          <p:cNvSpPr/>
          <p:nvPr/>
        </p:nvSpPr>
        <p:spPr>
          <a:xfrm>
            <a:off x="1264429" y="5071328"/>
            <a:ext cx="984072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dirty="0">
                <a:solidFill>
                  <a:schemeClr val="tx1"/>
                </a:solidFill>
              </a:rPr>
              <a:t>The PN should refer the client’s call based on anxiety levels, feelings of nervousness that interfere with sleep and appetite, and the inability to solve problems.</a:t>
            </a:r>
          </a:p>
        </p:txBody>
      </p:sp>
    </p:spTree>
    <p:extLst>
      <p:ext uri="{BB962C8B-B14F-4D97-AF65-F5344CB8AC3E}">
        <p14:creationId xmlns:p14="http://schemas.microsoft.com/office/powerpoint/2010/main" val="35367673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60522"/>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child is brought to the emergency room with burns over 50% of the body. Using a modified “Rule of Nines” to estimate the percentage of the body surface area burned, the practical nurse (PN) considers that which part of the child’s body is proportionally larger than an adult’s</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Arms and </a:t>
            </a:r>
            <a:r>
              <a:rPr lang="en-GB" dirty="0" smtClean="0">
                <a:solidFill>
                  <a:schemeClr val="tx1"/>
                </a:solidFill>
              </a:rPr>
              <a:t>chest</a:t>
            </a:r>
            <a:endParaRPr lang="en-GB" dirty="0">
              <a:solidFill>
                <a:schemeClr val="tx1"/>
              </a:solidFill>
            </a:endParaRPr>
          </a:p>
          <a:p>
            <a:pPr marL="342900" lvl="0" indent="-342900">
              <a:buFont typeface="+mj-lt"/>
              <a:buAutoNum type="alphaUcPeriod"/>
            </a:pPr>
            <a:r>
              <a:rPr lang="en-GB" dirty="0">
                <a:solidFill>
                  <a:schemeClr val="tx1"/>
                </a:solidFill>
              </a:rPr>
              <a:t>Head and </a:t>
            </a:r>
            <a:r>
              <a:rPr lang="en-GB" dirty="0" smtClean="0">
                <a:solidFill>
                  <a:schemeClr val="tx1"/>
                </a:solidFill>
              </a:rPr>
              <a:t>neck</a:t>
            </a:r>
            <a:endParaRPr lang="en-GB" dirty="0">
              <a:solidFill>
                <a:schemeClr val="tx1"/>
              </a:solidFill>
            </a:endParaRPr>
          </a:p>
          <a:p>
            <a:pPr marL="342900" lvl="0" indent="-342900">
              <a:buFont typeface="+mj-lt"/>
              <a:buAutoNum type="alphaUcPeriod"/>
            </a:pPr>
            <a:r>
              <a:rPr lang="en-GB" dirty="0">
                <a:solidFill>
                  <a:schemeClr val="tx1"/>
                </a:solidFill>
              </a:rPr>
              <a:t>Legs and </a:t>
            </a:r>
            <a:r>
              <a:rPr lang="en-GB" dirty="0" smtClean="0">
                <a:solidFill>
                  <a:schemeClr val="tx1"/>
                </a:solidFill>
              </a:rPr>
              <a:t>abdomen</a:t>
            </a:r>
            <a:endParaRPr lang="en-GB" dirty="0">
              <a:solidFill>
                <a:schemeClr val="tx1"/>
              </a:solidFill>
            </a:endParaRPr>
          </a:p>
          <a:p>
            <a:pPr marL="342900" lvl="0" indent="-342900">
              <a:buFont typeface="+mj-lt"/>
              <a:buAutoNum type="alphaUcPeriod"/>
            </a:pPr>
            <a:r>
              <a:rPr lang="en-GB" dirty="0">
                <a:solidFill>
                  <a:schemeClr val="tx1"/>
                </a:solidFill>
              </a:rPr>
              <a:t>Back and abdomen</a:t>
            </a:r>
          </a:p>
        </p:txBody>
      </p:sp>
      <p:sp>
        <p:nvSpPr>
          <p:cNvPr id="18" name="Rectangle 17"/>
          <p:cNvSpPr/>
          <p:nvPr/>
        </p:nvSpPr>
        <p:spPr>
          <a:xfrm>
            <a:off x="1211011" y="4677064"/>
            <a:ext cx="9947563" cy="10772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standard “Rule of Nines” is inaccurate for determining burned body surface areas with children because a child’s head and neck are proportionately larger than an adult’s. Specially designed charts are commonly used to measure the percentage of burn in children.</a:t>
            </a:r>
          </a:p>
        </p:txBody>
      </p:sp>
    </p:spTree>
    <p:extLst>
      <p:ext uri="{BB962C8B-B14F-4D97-AF65-F5344CB8AC3E}">
        <p14:creationId xmlns:p14="http://schemas.microsoft.com/office/powerpoint/2010/main" val="40437738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661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completing a health risk assessment for a 6-month-old in a low-income </a:t>
            </a:r>
            <a:r>
              <a:rPr lang="en-GB" dirty="0" err="1">
                <a:solidFill>
                  <a:schemeClr val="tx1"/>
                </a:solidFill>
              </a:rPr>
              <a:t>neighborhood</a:t>
            </a:r>
            <a:r>
              <a:rPr lang="en-GB" dirty="0">
                <a:solidFill>
                  <a:schemeClr val="tx1"/>
                </a:solidFill>
              </a:rPr>
              <a:t> clinic. Which information should the PN include in the well-baby assessment?</a:t>
            </a:r>
          </a:p>
          <a:p>
            <a:pPr lvl="0"/>
            <a:endParaRPr lang="en-GB" dirty="0">
              <a:solidFill>
                <a:schemeClr val="tx1"/>
              </a:solidFill>
            </a:endParaRPr>
          </a:p>
          <a:p>
            <a:pPr marL="342900" lvl="0" indent="-342900">
              <a:buFont typeface="+mj-lt"/>
              <a:buAutoNum type="alphaUcPeriod"/>
            </a:pPr>
            <a:r>
              <a:rPr lang="en-GB" dirty="0">
                <a:solidFill>
                  <a:schemeClr val="tx1"/>
                </a:solidFill>
              </a:rPr>
              <a:t>Immunization </a:t>
            </a:r>
            <a:r>
              <a:rPr lang="en-GB" dirty="0" smtClean="0">
                <a:solidFill>
                  <a:schemeClr val="tx1"/>
                </a:solidFill>
              </a:rPr>
              <a:t>history</a:t>
            </a:r>
            <a:endParaRPr lang="en-GB" dirty="0">
              <a:solidFill>
                <a:schemeClr val="tx1"/>
              </a:solidFill>
            </a:endParaRPr>
          </a:p>
          <a:p>
            <a:pPr marL="342900" lvl="0" indent="-342900">
              <a:buFont typeface="+mj-lt"/>
              <a:buAutoNum type="alphaUcPeriod"/>
            </a:pPr>
            <a:r>
              <a:rPr lang="en-GB" dirty="0">
                <a:solidFill>
                  <a:schemeClr val="tx1"/>
                </a:solidFill>
              </a:rPr>
              <a:t>Hearing </a:t>
            </a:r>
            <a:r>
              <a:rPr lang="en-GB" dirty="0" smtClean="0">
                <a:solidFill>
                  <a:schemeClr val="tx1"/>
                </a:solidFill>
              </a:rPr>
              <a:t>acuity</a:t>
            </a:r>
            <a:endParaRPr lang="en-GB" dirty="0">
              <a:solidFill>
                <a:schemeClr val="tx1"/>
              </a:solidFill>
            </a:endParaRPr>
          </a:p>
          <a:p>
            <a:pPr marL="342900" lvl="0" indent="-342900">
              <a:buFont typeface="+mj-lt"/>
              <a:buAutoNum type="alphaUcPeriod"/>
            </a:pPr>
            <a:r>
              <a:rPr lang="en-GB" dirty="0">
                <a:solidFill>
                  <a:schemeClr val="tx1"/>
                </a:solidFill>
              </a:rPr>
              <a:t>Weight and </a:t>
            </a:r>
            <a:r>
              <a:rPr lang="en-GB" dirty="0" smtClean="0">
                <a:solidFill>
                  <a:schemeClr val="tx1"/>
                </a:solidFill>
              </a:rPr>
              <a:t>length</a:t>
            </a:r>
            <a:endParaRPr lang="en-GB" dirty="0">
              <a:solidFill>
                <a:schemeClr val="tx1"/>
              </a:solidFill>
            </a:endParaRPr>
          </a:p>
          <a:p>
            <a:pPr marL="342900" lvl="0" indent="-342900">
              <a:buFont typeface="+mj-lt"/>
              <a:buAutoNum type="alphaUcPeriod"/>
            </a:pPr>
            <a:r>
              <a:rPr lang="en-GB" dirty="0">
                <a:solidFill>
                  <a:schemeClr val="tx1"/>
                </a:solidFill>
              </a:rPr>
              <a:t>Head circumference</a:t>
            </a:r>
          </a:p>
        </p:txBody>
      </p:sp>
      <p:sp>
        <p:nvSpPr>
          <p:cNvPr id="18" name="Rectangle 17"/>
          <p:cNvSpPr/>
          <p:nvPr/>
        </p:nvSpPr>
        <p:spPr>
          <a:xfrm>
            <a:off x="860771" y="4516716"/>
            <a:ext cx="10425108" cy="150810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Assessing infant immunization histories among clients from disadvantaged socioeconomic populations is the most effective method for determining these infants’ susceptibilities to vaccine-preventable diseases which is one of the major causes of infant mortality and morbidity. The </a:t>
            </a:r>
            <a:r>
              <a:rPr lang="en-GB" sz="1400" dirty="0" err="1">
                <a:solidFill>
                  <a:schemeClr val="tx1"/>
                </a:solidFill>
              </a:rPr>
              <a:t>Centers</a:t>
            </a:r>
            <a:r>
              <a:rPr lang="en-GB" sz="1400" dirty="0">
                <a:solidFill>
                  <a:schemeClr val="tx1"/>
                </a:solidFill>
              </a:rPr>
              <a:t> for Disease Control and Prevention indicates that vaccines are among the most widely used, effective, and safe medical products in use today.</a:t>
            </a:r>
          </a:p>
        </p:txBody>
      </p:sp>
    </p:spTree>
    <p:extLst>
      <p:ext uri="{BB962C8B-B14F-4D97-AF65-F5344CB8AC3E}">
        <p14:creationId xmlns:p14="http://schemas.microsoft.com/office/powerpoint/2010/main" val="30892423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37098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providing morning care to a newly admitted child with bacterial meningitis. What is the most important intervention for the PN to implement?</a:t>
            </a:r>
          </a:p>
          <a:p>
            <a:pPr lvl="0"/>
            <a:endParaRPr lang="en-GB" dirty="0">
              <a:solidFill>
                <a:schemeClr val="tx1"/>
              </a:solidFill>
            </a:endParaRPr>
          </a:p>
          <a:p>
            <a:pPr marL="342900" lvl="0" indent="-342900">
              <a:buFont typeface="+mj-lt"/>
              <a:buAutoNum type="alphaUcPeriod"/>
            </a:pPr>
            <a:r>
              <a:rPr lang="en-GB" dirty="0">
                <a:solidFill>
                  <a:schemeClr val="tx1"/>
                </a:solidFill>
              </a:rPr>
              <a:t>Keep the lighting in the room dim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designated isolation precautions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parents to assist with care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Report any pain the child experiences.</a:t>
            </a:r>
          </a:p>
        </p:txBody>
      </p:sp>
      <p:sp>
        <p:nvSpPr>
          <p:cNvPr id="18" name="Rectangle 17"/>
          <p:cNvSpPr/>
          <p:nvPr/>
        </p:nvSpPr>
        <p:spPr>
          <a:xfrm>
            <a:off x="1275034" y="4554920"/>
            <a:ext cx="959658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Improper use of isolation precautions can place staff and clients at risk for infection, so the most important intervention is to use designated isolation precautions.</a:t>
            </a:r>
          </a:p>
        </p:txBody>
      </p:sp>
    </p:spTree>
    <p:extLst>
      <p:ext uri="{BB962C8B-B14F-4D97-AF65-F5344CB8AC3E}">
        <p14:creationId xmlns:p14="http://schemas.microsoft.com/office/powerpoint/2010/main" val="3685544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2080347"/>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reinforcing the information about a Milwaukee brace with an adolescent girl with scoliosis. Which information should the PN reinforce?</a:t>
            </a:r>
          </a:p>
          <a:p>
            <a:pPr lvl="0"/>
            <a:endParaRPr lang="en-GB" dirty="0">
              <a:solidFill>
                <a:schemeClr val="tx1"/>
              </a:solidFill>
            </a:endParaRPr>
          </a:p>
          <a:p>
            <a:pPr marL="342900" lvl="0" indent="-342900">
              <a:buFont typeface="+mj-lt"/>
              <a:buAutoNum type="alphaUcPeriod"/>
            </a:pPr>
            <a:r>
              <a:rPr lang="en-GB" dirty="0">
                <a:solidFill>
                  <a:schemeClr val="tx1"/>
                </a:solidFill>
              </a:rPr>
              <a:t>Remove the brace only for back range-of-motion exercises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Remove the brace 1 hour each day for bathing only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Wear the brace against the bare skin to ensure a good fit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Wear the brace will cure the spinal curvature.</a:t>
            </a:r>
          </a:p>
        </p:txBody>
      </p:sp>
      <p:sp>
        <p:nvSpPr>
          <p:cNvPr id="18" name="Rectangle 17"/>
          <p:cNvSpPr/>
          <p:nvPr/>
        </p:nvSpPr>
        <p:spPr>
          <a:xfrm>
            <a:off x="1360697" y="4339131"/>
            <a:ext cx="9648191"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600" dirty="0">
                <a:solidFill>
                  <a:schemeClr val="tx1"/>
                </a:solidFill>
              </a:rPr>
              <a:t>The Milwaukee brace is designed to slow the progression in spinal curvature while the adolescent is growing. The brace should be worn 23 hours a day and removed for a total of 1 hour a day for hygiene. A T-shirt should be worn next to the body and the brace put on over the T-shirt to protect the skin. The brace will not cure the spinal curvature but should slow the progression of the scoliosis curve</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1940439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2087206"/>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During a well-child clinic visit, the practical nurse (PN) is teaching the parents of a toddler about prevention of accidental poisonings. What information should the PN reinforce?</a:t>
            </a:r>
          </a:p>
          <a:p>
            <a:pPr lvl="0"/>
            <a:endParaRPr lang="en-GB" dirty="0">
              <a:solidFill>
                <a:schemeClr val="tx1"/>
              </a:solidFill>
            </a:endParaRPr>
          </a:p>
          <a:p>
            <a:pPr marL="342900" lvl="0" indent="-342900">
              <a:buFont typeface="+mj-lt"/>
              <a:buAutoNum type="alphaUcPeriod"/>
            </a:pPr>
            <a:r>
              <a:rPr lang="en-GB" dirty="0">
                <a:solidFill>
                  <a:schemeClr val="tx1"/>
                </a:solidFill>
              </a:rPr>
              <a:t>Store all toxic agents and medicines in locked cabinets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children that they should not taste anything but food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special play areas in the house and restrict play in other areas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Punish children if they open cabinets that contain household chemicals.</a:t>
            </a:r>
          </a:p>
        </p:txBody>
      </p:sp>
      <p:sp>
        <p:nvSpPr>
          <p:cNvPr id="18" name="Rectangle 17"/>
          <p:cNvSpPr/>
          <p:nvPr/>
        </p:nvSpPr>
        <p:spPr>
          <a:xfrm>
            <a:off x="2530591" y="4573393"/>
            <a:ext cx="7753766"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The only reliable way to prevent poisonings in young children is to make poisonous substances inaccessible.</a:t>
            </a:r>
          </a:p>
        </p:txBody>
      </p:sp>
    </p:spTree>
    <p:extLst>
      <p:ext uri="{BB962C8B-B14F-4D97-AF65-F5344CB8AC3E}">
        <p14:creationId xmlns:p14="http://schemas.microsoft.com/office/powerpoint/2010/main" val="4091765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2121" y="475086"/>
            <a:ext cx="4758034"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a:t>
            </a:r>
            <a:r>
              <a:rPr lang="en-GB" sz="4000" dirty="0" err="1" smtClean="0">
                <a:ln w="0"/>
                <a:effectLst>
                  <a:outerShdw blurRad="38100" dist="19050" dir="2700000" algn="tl" rotWithShape="0">
                    <a:schemeClr val="dk1">
                      <a:alpha val="40000"/>
                    </a:schemeClr>
                  </a:outerShdw>
                </a:effectLst>
                <a:latin typeface="Century Gothic" panose="020B0502020202020204"/>
              </a:rPr>
              <a:t>ed</a:t>
            </a:r>
            <a:r>
              <a:rPr lang="en-GB" sz="4000" dirty="0" smtClean="0">
                <a:ln w="0"/>
                <a:effectLst>
                  <a:outerShdw blurRad="38100" dist="19050" dir="2700000" algn="tl" rotWithShape="0">
                    <a:schemeClr val="dk1">
                      <a:alpha val="40000"/>
                    </a:schemeClr>
                  </a:outerShdw>
                </a:effectLst>
                <a:latin typeface="Century Gothic" panose="020B0502020202020204"/>
              </a:rPr>
              <a:t>-Surge </a:t>
            </a:r>
            <a:r>
              <a:rPr lang="en-GB" sz="4000" dirty="0" smtClean="0">
                <a:ln w="0"/>
                <a:effectLst>
                  <a:outerShdw blurRad="38100" dist="19050" dir="2700000" algn="tl" rotWithShape="0">
                    <a:schemeClr val="dk1">
                      <a:alpha val="40000"/>
                    </a:schemeClr>
                  </a:outerShdw>
                </a:effectLst>
                <a:latin typeface="Century Gothic" panose="020B0502020202020204"/>
              </a:rPr>
              <a:t>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95765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12-month-old with a respiratory infection and possible pneumonia is admitted to the hospital and placed on a nasal cannula for oxygen. Which nursing intervention has the greatest priority for this infant?</a:t>
            </a:r>
          </a:p>
          <a:p>
            <a:pPr lvl="0"/>
            <a:endParaRPr lang="en-GB" dirty="0">
              <a:solidFill>
                <a:schemeClr val="tx1"/>
              </a:solidFill>
            </a:endParaRPr>
          </a:p>
          <a:p>
            <a:pPr marL="342900" lvl="0" indent="-342900">
              <a:buFont typeface="+mj-lt"/>
              <a:buAutoNum type="alphaUcPeriod"/>
            </a:pPr>
            <a:r>
              <a:rPr lang="en-GB" dirty="0">
                <a:solidFill>
                  <a:schemeClr val="tx1"/>
                </a:solidFill>
              </a:rPr>
              <a:t>Accurately chart observations regarding breath sounds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Give small frequent feedings of fluids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Have suction set up and readily available to remove secretions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older siblings to visit.</a:t>
            </a:r>
          </a:p>
        </p:txBody>
      </p:sp>
      <p:sp>
        <p:nvSpPr>
          <p:cNvPr id="18" name="Rectangle 17"/>
          <p:cNvSpPr/>
          <p:nvPr/>
        </p:nvSpPr>
        <p:spPr>
          <a:xfrm>
            <a:off x="1191492" y="4389160"/>
            <a:ext cx="9956800"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A patent airway is the highest priority. According to Maslow’s Hierarchy of Needs, physical needs usually have a higher priority than psychosocial needs and an open airway is the highest physiological need. Documentation is crucial, but is not as high a priority as having suction equipment available</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5685699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2029058"/>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6-month-old infant who has undergone surgery for cleft lip is admitted to the postsurgical unit with elbow restraints in place. What nursing intervention should the practical nurse (PN) include in this child’s care?</a:t>
            </a:r>
          </a:p>
          <a:p>
            <a:pPr lvl="0"/>
            <a:endParaRPr lang="en-GB" dirty="0">
              <a:solidFill>
                <a:schemeClr val="tx1"/>
              </a:solidFill>
            </a:endParaRPr>
          </a:p>
          <a:p>
            <a:pPr marL="342900" lvl="0" indent="-342900">
              <a:buFont typeface="+mj-lt"/>
              <a:buAutoNum type="alphaUcPeriod"/>
            </a:pPr>
            <a:r>
              <a:rPr lang="en-GB" dirty="0" smtClean="0">
                <a:solidFill>
                  <a:schemeClr val="tx1"/>
                </a:solidFill>
              </a:rPr>
              <a:t>Remove restraints one at a time and provide range-of-motion exercises.</a:t>
            </a:r>
          </a:p>
          <a:p>
            <a:pPr marL="342900" lvl="0" indent="-342900">
              <a:buFont typeface="+mj-lt"/>
              <a:buAutoNum type="alphaUcPeriod"/>
            </a:pPr>
            <a:r>
              <a:rPr lang="en-GB" dirty="0" smtClean="0">
                <a:solidFill>
                  <a:schemeClr val="tx1"/>
                </a:solidFill>
              </a:rPr>
              <a:t>Keep restraints on at all times to prevent dislodging any invasive lines.</a:t>
            </a:r>
          </a:p>
          <a:p>
            <a:pPr marL="342900" lvl="0" indent="-342900">
              <a:buFont typeface="+mj-lt"/>
              <a:buAutoNum type="alphaUcPeriod"/>
            </a:pPr>
            <a:r>
              <a:rPr lang="en-GB" dirty="0" smtClean="0">
                <a:solidFill>
                  <a:schemeClr val="tx1"/>
                </a:solidFill>
              </a:rPr>
              <a:t>Remove all restraints simultaneously and provide play activities.</a:t>
            </a:r>
          </a:p>
          <a:p>
            <a:pPr marL="342900" lvl="0" indent="-342900">
              <a:buFont typeface="+mj-lt"/>
              <a:buAutoNum type="alphaUcPeriod"/>
            </a:pPr>
            <a:r>
              <a:rPr lang="en-GB" dirty="0" smtClean="0">
                <a:solidFill>
                  <a:schemeClr val="tx1"/>
                </a:solidFill>
              </a:rPr>
              <a:t>Document the reason for application of the restraints q72h.</a:t>
            </a:r>
            <a:endParaRPr lang="en-GB" dirty="0">
              <a:solidFill>
                <a:schemeClr val="tx1"/>
              </a:solidFill>
            </a:endParaRPr>
          </a:p>
        </p:txBody>
      </p:sp>
      <p:sp>
        <p:nvSpPr>
          <p:cNvPr id="18" name="Rectangle 17"/>
          <p:cNvSpPr/>
          <p:nvPr/>
        </p:nvSpPr>
        <p:spPr>
          <a:xfrm>
            <a:off x="675207" y="4635737"/>
            <a:ext cx="11019172" cy="1231106"/>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Removing restraints one at a time is safer than simultaneously. The infant should have the restrained extremities assessed frequently for signs of neurological or vascular impairment, and range-of-motion exercises should be performed with these assessments. Documentation of assessment findings regarding the restrained extremities must occur more frequently than every 72 hours; however, the reason for using restraints should be stated in the medical record.</a:t>
            </a:r>
            <a:endParaRPr lang="en-GB" sz="1400" dirty="0">
              <a:solidFill>
                <a:schemeClr val="tx1"/>
              </a:solidFill>
            </a:endParaRPr>
          </a:p>
        </p:txBody>
      </p:sp>
    </p:spTree>
    <p:extLst>
      <p:ext uri="{BB962C8B-B14F-4D97-AF65-F5344CB8AC3E}">
        <p14:creationId xmlns:p14="http://schemas.microsoft.com/office/powerpoint/2010/main" val="25915767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24" y="2093986"/>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reviewing growth and development milestones of a 2-year-old during a routine well-child clinic visit. What </a:t>
            </a:r>
            <a:r>
              <a:rPr lang="en-GB" dirty="0" err="1">
                <a:solidFill>
                  <a:schemeClr val="tx1"/>
                </a:solidFill>
              </a:rPr>
              <a:t>behavior</a:t>
            </a:r>
            <a:r>
              <a:rPr lang="en-GB" dirty="0">
                <a:solidFill>
                  <a:schemeClr val="tx1"/>
                </a:solidFill>
              </a:rPr>
              <a:t> indicates that the child’s language development is within normal limits?</a:t>
            </a:r>
          </a:p>
          <a:p>
            <a:pPr lvl="0"/>
            <a:endParaRPr lang="en-GB" dirty="0">
              <a:solidFill>
                <a:schemeClr val="tx1"/>
              </a:solidFill>
            </a:endParaRPr>
          </a:p>
          <a:p>
            <a:pPr marL="342900" lvl="0" indent="-342900">
              <a:buFont typeface="+mj-lt"/>
              <a:buAutoNum type="alphaUcPeriod"/>
            </a:pPr>
            <a:r>
              <a:rPr lang="en-GB" dirty="0">
                <a:solidFill>
                  <a:schemeClr val="tx1"/>
                </a:solidFill>
              </a:rPr>
              <a:t>Can count five blocks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Is able to name four </a:t>
            </a:r>
            <a:r>
              <a:rPr lang="en-GB" dirty="0" err="1">
                <a:solidFill>
                  <a:schemeClr val="tx1"/>
                </a:solidFill>
              </a:rPr>
              <a:t>colors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Is capable of making a 3-word sentence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Half of the child’s speech is understandable.</a:t>
            </a:r>
          </a:p>
        </p:txBody>
      </p:sp>
      <p:sp>
        <p:nvSpPr>
          <p:cNvPr id="18" name="Rectangle 17"/>
          <p:cNvSpPr/>
          <p:nvPr/>
        </p:nvSpPr>
        <p:spPr>
          <a:xfrm>
            <a:off x="1398780" y="4712168"/>
            <a:ext cx="8979251" cy="6463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Rationale</a:t>
            </a:r>
            <a:r>
              <a:rPr lang="en-GB" b="1" dirty="0">
                <a:solidFill>
                  <a:schemeClr val="tx1"/>
                </a:solidFill>
              </a:rPr>
              <a:t>:</a:t>
            </a:r>
            <a:r>
              <a:rPr lang="en-GB" dirty="0">
                <a:solidFill>
                  <a:schemeClr val="tx1"/>
                </a:solidFill>
              </a:rPr>
              <a:t/>
            </a:r>
            <a:br>
              <a:rPr lang="en-GB" dirty="0">
                <a:solidFill>
                  <a:schemeClr val="tx1"/>
                </a:solidFill>
              </a:rPr>
            </a:br>
            <a:r>
              <a:rPr lang="en-GB" dirty="0">
                <a:solidFill>
                  <a:schemeClr val="tx1"/>
                </a:solidFill>
              </a:rPr>
              <a:t>Between approximately 15 and 24 months of age, a child’s speech is only half understandable.</a:t>
            </a:r>
          </a:p>
        </p:txBody>
      </p:sp>
    </p:spTree>
    <p:extLst>
      <p:ext uri="{BB962C8B-B14F-4D97-AF65-F5344CB8AC3E}">
        <p14:creationId xmlns:p14="http://schemas.microsoft.com/office/powerpoint/2010/main" val="38409921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1853814"/>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mother of a 13-year-old boy states that her son is shorter than his peers and she fears that he will always be short. She tells the practical nurse (PN) that her adult daughter grew only 2 inches after she was 12 years of age. What information is most important for the PN to know in order to provide a response to this mother about pubescence, normal growth, and adolescent health?</a:t>
            </a:r>
          </a:p>
          <a:p>
            <a:pPr lvl="0"/>
            <a:endParaRPr lang="en-GB" dirty="0">
              <a:solidFill>
                <a:schemeClr val="tx1"/>
              </a:solidFill>
            </a:endParaRPr>
          </a:p>
          <a:p>
            <a:pPr marL="342900" lvl="0" indent="-342900">
              <a:buFont typeface="+mj-lt"/>
              <a:buAutoNum type="alphaUcPeriod"/>
            </a:pPr>
            <a:r>
              <a:rPr lang="en-GB" dirty="0">
                <a:solidFill>
                  <a:schemeClr val="tx1"/>
                </a:solidFill>
              </a:rPr>
              <a:t>Inquire about the types of foods your children ate during infancy and childhood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if the son’s short stature is a social embarrassment to him or to the </a:t>
            </a:r>
            <a:r>
              <a:rPr lang="en-GB" dirty="0" smtClean="0">
                <a:solidFill>
                  <a:schemeClr val="tx1"/>
                </a:solidFill>
              </a:rPr>
              <a:t>family</a:t>
            </a:r>
            <a:endParaRPr lang="en-GB" dirty="0">
              <a:solidFill>
                <a:schemeClr val="tx1"/>
              </a:solidFill>
            </a:endParaRPr>
          </a:p>
          <a:p>
            <a:pPr marL="342900" lvl="0" indent="-342900">
              <a:buFont typeface="+mj-lt"/>
              <a:buAutoNum type="alphaUcPeriod"/>
            </a:pPr>
            <a:r>
              <a:rPr lang="en-GB" dirty="0">
                <a:solidFill>
                  <a:schemeClr val="tx1"/>
                </a:solidFill>
              </a:rPr>
              <a:t>It would be helpful to know if the son had any birth trauma or any major trauma during his childhood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would be important to know if the daughter started her menstrual period at 12 years of age.</a:t>
            </a:r>
          </a:p>
        </p:txBody>
      </p:sp>
      <p:sp>
        <p:nvSpPr>
          <p:cNvPr id="18" name="Rectangle 17"/>
          <p:cNvSpPr/>
          <p:nvPr/>
        </p:nvSpPr>
        <p:spPr>
          <a:xfrm>
            <a:off x="826622" y="5270134"/>
            <a:ext cx="10452817" cy="55399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200" b="1" dirty="0">
                <a:solidFill>
                  <a:schemeClr val="tx1"/>
                </a:solidFill>
              </a:rPr>
              <a:t>Girls usually grow an average of 2 inches after menses begins, and physical growth spurts and menarche commonly occur sooner than growth spurts in boys.</a:t>
            </a:r>
            <a:endParaRPr lang="en-GB" sz="1200" dirty="0">
              <a:solidFill>
                <a:schemeClr val="tx1"/>
              </a:solidFill>
            </a:endParaRPr>
          </a:p>
        </p:txBody>
      </p:sp>
    </p:spTree>
    <p:extLst>
      <p:ext uri="{BB962C8B-B14F-4D97-AF65-F5344CB8AC3E}">
        <p14:creationId xmlns:p14="http://schemas.microsoft.com/office/powerpoint/2010/main" val="1545146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reinforcing teaching for the parents of a 10-year-old child with rheumatoid arthritis measures to help reduce the pain associated with the disease. Which statement best indicates the parents understand the instructions?</a:t>
            </a:r>
          </a:p>
          <a:p>
            <a:pPr lvl="0"/>
            <a:endParaRPr lang="en-GB" dirty="0">
              <a:solidFill>
                <a:schemeClr val="tx1"/>
              </a:solidFill>
            </a:endParaRPr>
          </a:p>
          <a:p>
            <a:pPr marL="342900" lvl="0" indent="-342900">
              <a:buFont typeface="+mj-lt"/>
              <a:buAutoNum type="alphaUcPeriod"/>
            </a:pPr>
            <a:r>
              <a:rPr lang="en-GB" dirty="0">
                <a:solidFill>
                  <a:schemeClr val="tx1"/>
                </a:solidFill>
              </a:rPr>
              <a:t>“I will perform passive range-of-motion exercises every evening before bed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give the nonsteroidal anti-inflammatory drug (NSAID) prior to getting the child out of bed in the morning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warm the child with warm towels prior to getting the child out of bed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will ice and immobilize swollen joints during flare-ups until function returns.”</a:t>
            </a:r>
          </a:p>
        </p:txBody>
      </p:sp>
      <p:sp>
        <p:nvSpPr>
          <p:cNvPr id="18" name="Rectangle 17"/>
          <p:cNvSpPr/>
          <p:nvPr/>
        </p:nvSpPr>
        <p:spPr>
          <a:xfrm>
            <a:off x="1005846" y="4729751"/>
            <a:ext cx="10134957" cy="101566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Early morning stiffness and pain are common symptoms of rheumatoid arthritis. Warming the child in the morning can reduce these symptoms. Giving NSAIDS on an empty stomach first thing in the morning is likely to cause gastric distress. Passive range of motion will keep joints mobile, but not necessarily help with pain. Ice tends to cause discomfort and does not promote pain relief.</a:t>
            </a:r>
            <a:endParaRPr lang="en-GB" sz="1400" dirty="0">
              <a:solidFill>
                <a:schemeClr val="tx1"/>
              </a:solidFill>
            </a:endParaRPr>
          </a:p>
        </p:txBody>
      </p:sp>
    </p:spTree>
    <p:extLst>
      <p:ext uri="{BB962C8B-B14F-4D97-AF65-F5344CB8AC3E}">
        <p14:creationId xmlns:p14="http://schemas.microsoft.com/office/powerpoint/2010/main" val="31499244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79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During the admission process, the practical nurse (PN) determines that a male client who is scheduled for surgery in the early afternoon has a blood pressure of 160/85 mm Hg. He says his blood pressure has never been that high. The PN plans to retake the blood pressure in 30 minutes. This action indicates that the PN recognizes that the elevated blood pressure is likely to be caused by which factor?</a:t>
            </a:r>
          </a:p>
          <a:p>
            <a:pPr lvl="0"/>
            <a:endParaRPr lang="en-GB" dirty="0">
              <a:solidFill>
                <a:schemeClr val="tx1"/>
              </a:solidFill>
            </a:endParaRPr>
          </a:p>
          <a:p>
            <a:pPr marL="342900" lvl="0" indent="-342900">
              <a:buFont typeface="+mj-lt"/>
              <a:buAutoNum type="alphaUcPeriod"/>
            </a:pPr>
            <a:r>
              <a:rPr lang="en-GB" dirty="0">
                <a:solidFill>
                  <a:schemeClr val="tx1"/>
                </a:solidFill>
              </a:rPr>
              <a:t>Lack of </a:t>
            </a:r>
            <a:r>
              <a:rPr lang="en-GB" dirty="0" smtClean="0">
                <a:solidFill>
                  <a:schemeClr val="tx1"/>
                </a:solidFill>
              </a:rPr>
              <a:t>exercise</a:t>
            </a:r>
            <a:endParaRPr lang="en-GB" dirty="0">
              <a:solidFill>
                <a:schemeClr val="tx1"/>
              </a:solidFill>
            </a:endParaRPr>
          </a:p>
          <a:p>
            <a:pPr marL="342900" lvl="0" indent="-342900">
              <a:buFont typeface="+mj-lt"/>
              <a:buAutoNum type="alphaUcPeriod"/>
            </a:pPr>
            <a:r>
              <a:rPr lang="en-GB" dirty="0">
                <a:solidFill>
                  <a:schemeClr val="tx1"/>
                </a:solidFill>
              </a:rPr>
              <a:t>Preoperative </a:t>
            </a:r>
            <a:r>
              <a:rPr lang="en-GB" dirty="0" smtClean="0">
                <a:solidFill>
                  <a:schemeClr val="tx1"/>
                </a:solidFill>
              </a:rPr>
              <a:t>anxiety</a:t>
            </a:r>
            <a:endParaRPr lang="en-GB" dirty="0">
              <a:solidFill>
                <a:schemeClr val="tx1"/>
              </a:solidFill>
            </a:endParaRPr>
          </a:p>
          <a:p>
            <a:pPr marL="342900" lvl="0" indent="-342900">
              <a:buFont typeface="+mj-lt"/>
              <a:buAutoNum type="alphaUcPeriod"/>
            </a:pPr>
            <a:r>
              <a:rPr lang="en-GB" dirty="0">
                <a:solidFill>
                  <a:schemeClr val="tx1"/>
                </a:solidFill>
              </a:rPr>
              <a:t>Consuming </a:t>
            </a:r>
            <a:r>
              <a:rPr lang="en-GB" dirty="0" smtClean="0">
                <a:solidFill>
                  <a:schemeClr val="tx1"/>
                </a:solidFill>
              </a:rPr>
              <a:t>caffeine</a:t>
            </a:r>
            <a:endParaRPr lang="en-GB" dirty="0">
              <a:solidFill>
                <a:schemeClr val="tx1"/>
              </a:solidFill>
            </a:endParaRPr>
          </a:p>
          <a:p>
            <a:pPr marL="342900" lvl="0" indent="-342900">
              <a:buFont typeface="+mj-lt"/>
              <a:buAutoNum type="alphaUcPeriod"/>
            </a:pPr>
            <a:r>
              <a:rPr lang="en-GB" dirty="0">
                <a:solidFill>
                  <a:schemeClr val="tx1"/>
                </a:solidFill>
              </a:rPr>
              <a:t>Current medications</a:t>
            </a:r>
          </a:p>
        </p:txBody>
      </p:sp>
      <p:sp>
        <p:nvSpPr>
          <p:cNvPr id="18" name="Rectangle 17"/>
          <p:cNvSpPr/>
          <p:nvPr/>
        </p:nvSpPr>
        <p:spPr>
          <a:xfrm>
            <a:off x="1099544" y="5142119"/>
            <a:ext cx="9947562" cy="6463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dirty="0">
                <a:solidFill>
                  <a:schemeClr val="tx1"/>
                </a:solidFill>
              </a:rPr>
              <a:t>The PN recognizes that the anxiety of hospitalization is a factor that may be causing the BP elevation.</a:t>
            </a:r>
          </a:p>
        </p:txBody>
      </p:sp>
    </p:spTree>
    <p:extLst>
      <p:ext uri="{BB962C8B-B14F-4D97-AF65-F5344CB8AC3E}">
        <p14:creationId xmlns:p14="http://schemas.microsoft.com/office/powerpoint/2010/main" val="3782048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While caring for a client with trigeminal neuralgia, the practical nurse (PN) observes the client experiencing a facial spasm. What action should the PN implement?</a:t>
            </a:r>
          </a:p>
          <a:p>
            <a:pPr lvl="0"/>
            <a:endParaRPr lang="en-GB" dirty="0">
              <a:solidFill>
                <a:schemeClr val="tx1"/>
              </a:solidFill>
            </a:endParaRPr>
          </a:p>
          <a:p>
            <a:pPr marL="342900" lvl="0" indent="-342900">
              <a:buFont typeface="+mj-lt"/>
              <a:buAutoNum type="alphaUcPeriod"/>
            </a:pPr>
            <a:r>
              <a:rPr lang="en-GB" dirty="0">
                <a:solidFill>
                  <a:schemeClr val="tx1"/>
                </a:solidFill>
              </a:rPr>
              <a:t>Apply a warm towel to the client’s face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Engage the client in conversation as a distraction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Notify the charge nurse of the finding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Darken the client’s room.</a:t>
            </a:r>
          </a:p>
        </p:txBody>
      </p:sp>
      <p:sp>
        <p:nvSpPr>
          <p:cNvPr id="18" name="Rectangle 17"/>
          <p:cNvSpPr/>
          <p:nvPr/>
        </p:nvSpPr>
        <p:spPr>
          <a:xfrm>
            <a:off x="1416449" y="4518837"/>
            <a:ext cx="9536688" cy="1200329"/>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Intravenous medication can be administered during an acute attack, so the PN should notify the charge nurse of the facial spasm, which is usually extremely painful.</a:t>
            </a:r>
          </a:p>
        </p:txBody>
      </p:sp>
    </p:spTree>
    <p:extLst>
      <p:ext uri="{BB962C8B-B14F-4D97-AF65-F5344CB8AC3E}">
        <p14:creationId xmlns:p14="http://schemas.microsoft.com/office/powerpoint/2010/main" val="2103107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When a client is immobilized, which action should the practical nurse (PN) take to prevent alterations in urinary elimination?</a:t>
            </a:r>
          </a:p>
          <a:p>
            <a:pPr lvl="0"/>
            <a:endParaRPr lang="en-GB" dirty="0">
              <a:solidFill>
                <a:schemeClr val="tx1"/>
              </a:solidFill>
            </a:endParaRPr>
          </a:p>
          <a:p>
            <a:pPr marL="342900" lvl="0" indent="-342900">
              <a:buFont typeface="+mj-lt"/>
              <a:buAutoNum type="alphaUcPeriod"/>
            </a:pPr>
            <a:r>
              <a:rPr lang="en-GB" dirty="0">
                <a:solidFill>
                  <a:schemeClr val="tx1"/>
                </a:solidFill>
              </a:rPr>
              <a:t>Provide oral fluids at frequent intervals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Prepare to insert a urinary catheter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Place incontinent pads under the buttocks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Maintain the client in a supine position.</a:t>
            </a:r>
          </a:p>
        </p:txBody>
      </p:sp>
      <p:sp>
        <p:nvSpPr>
          <p:cNvPr id="18" name="Rectangle 17"/>
          <p:cNvSpPr/>
          <p:nvPr/>
        </p:nvSpPr>
        <p:spPr>
          <a:xfrm>
            <a:off x="1609330" y="4395312"/>
            <a:ext cx="9150926" cy="1200329"/>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client’s urinary elimination is altered by immobility. Adequate fluid intake should be encouraged to promote adequate output and prevent urinary stasis.</a:t>
            </a:r>
          </a:p>
        </p:txBody>
      </p:sp>
    </p:spTree>
    <p:extLst>
      <p:ext uri="{BB962C8B-B14F-4D97-AF65-F5344CB8AC3E}">
        <p14:creationId xmlns:p14="http://schemas.microsoft.com/office/powerpoint/2010/main" val="4089661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1754326"/>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should implement droplet precautions for a client admitted with which diagnosis?</a:t>
            </a:r>
          </a:p>
          <a:p>
            <a:pPr lvl="0"/>
            <a:endParaRPr lang="en-GB" dirty="0">
              <a:solidFill>
                <a:schemeClr val="tx1"/>
              </a:solidFill>
            </a:endParaRPr>
          </a:p>
          <a:p>
            <a:pPr marL="342900" lvl="0" indent="-342900">
              <a:buFont typeface="+mj-lt"/>
              <a:buAutoNum type="alphaUcPeriod"/>
            </a:pPr>
            <a:r>
              <a:rPr lang="en-GB" dirty="0">
                <a:solidFill>
                  <a:schemeClr val="tx1"/>
                </a:solidFill>
              </a:rPr>
              <a:t>Herpes </a:t>
            </a:r>
            <a:r>
              <a:rPr lang="en-GB" dirty="0" smtClean="0">
                <a:solidFill>
                  <a:schemeClr val="tx1"/>
                </a:solidFill>
              </a:rPr>
              <a:t>simplex</a:t>
            </a:r>
            <a:endParaRPr lang="en-GB" dirty="0">
              <a:solidFill>
                <a:schemeClr val="tx1"/>
              </a:solidFill>
            </a:endParaRPr>
          </a:p>
          <a:p>
            <a:pPr marL="342900" lvl="0" indent="-342900">
              <a:buFont typeface="+mj-lt"/>
              <a:buAutoNum type="alphaUcPeriod"/>
            </a:pPr>
            <a:r>
              <a:rPr lang="en-GB" dirty="0" smtClean="0">
                <a:solidFill>
                  <a:schemeClr val="tx1"/>
                </a:solidFill>
              </a:rPr>
              <a:t>Scabies</a:t>
            </a:r>
            <a:endParaRPr lang="en-GB" dirty="0">
              <a:solidFill>
                <a:schemeClr val="tx1"/>
              </a:solidFill>
            </a:endParaRPr>
          </a:p>
          <a:p>
            <a:pPr marL="342900" lvl="0" indent="-342900">
              <a:buFont typeface="+mj-lt"/>
              <a:buAutoNum type="alphaUcPeriod"/>
            </a:pPr>
            <a:r>
              <a:rPr lang="en-GB" dirty="0">
                <a:solidFill>
                  <a:schemeClr val="tx1"/>
                </a:solidFill>
              </a:rPr>
              <a:t>Meningococcal </a:t>
            </a:r>
            <a:r>
              <a:rPr lang="en-GB" dirty="0" smtClean="0">
                <a:solidFill>
                  <a:schemeClr val="tx1"/>
                </a:solidFill>
              </a:rPr>
              <a:t>pneumonia</a:t>
            </a:r>
            <a:endParaRPr lang="en-GB" dirty="0">
              <a:solidFill>
                <a:schemeClr val="tx1"/>
              </a:solidFill>
            </a:endParaRPr>
          </a:p>
          <a:p>
            <a:pPr marL="342900" lvl="0" indent="-342900">
              <a:buFont typeface="+mj-lt"/>
              <a:buAutoNum type="alphaUcPeriod"/>
            </a:pPr>
            <a:r>
              <a:rPr lang="en-GB" dirty="0">
                <a:solidFill>
                  <a:schemeClr val="tx1"/>
                </a:solidFill>
              </a:rPr>
              <a:t>Multidrug-resistant organism infection</a:t>
            </a:r>
          </a:p>
        </p:txBody>
      </p:sp>
      <p:sp>
        <p:nvSpPr>
          <p:cNvPr id="18" name="Rectangle 17"/>
          <p:cNvSpPr/>
          <p:nvPr/>
        </p:nvSpPr>
        <p:spPr>
          <a:xfrm>
            <a:off x="1101678" y="4380338"/>
            <a:ext cx="9943294" cy="113877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Meningococcal pneumonia requires droplet precautions, including placing the client in a private room or with a cohort client and the use of a mask when within 3 feet of the client.</a:t>
            </a:r>
          </a:p>
        </p:txBody>
      </p:sp>
    </p:spTree>
    <p:extLst>
      <p:ext uri="{BB962C8B-B14F-4D97-AF65-F5344CB8AC3E}">
        <p14:creationId xmlns:p14="http://schemas.microsoft.com/office/powerpoint/2010/main" val="2396406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identifies a potential for infection in a client with partial-thickness (second-degree) and full-thickness (third-degree) burns. What action has the highest priority in decreasing the client’s risk of infection?</a:t>
            </a:r>
          </a:p>
          <a:p>
            <a:pPr lvl="0"/>
            <a:endParaRPr lang="en-GB" dirty="0">
              <a:solidFill>
                <a:schemeClr val="tx1"/>
              </a:solidFill>
            </a:endParaRPr>
          </a:p>
          <a:p>
            <a:pPr marL="342900" lvl="0" indent="-342900">
              <a:buFont typeface="+mj-lt"/>
              <a:buAutoNum type="alphaUcPeriod"/>
            </a:pPr>
            <a:r>
              <a:rPr lang="en-GB" dirty="0">
                <a:solidFill>
                  <a:schemeClr val="tx1"/>
                </a:solidFill>
              </a:rPr>
              <a:t>Use of careful handwashing </a:t>
            </a:r>
            <a:r>
              <a:rPr lang="en-GB" dirty="0" smtClean="0">
                <a:solidFill>
                  <a:schemeClr val="tx1"/>
                </a:solidFill>
              </a:rPr>
              <a:t>technique</a:t>
            </a:r>
            <a:endParaRPr lang="en-GB" dirty="0">
              <a:solidFill>
                <a:schemeClr val="tx1"/>
              </a:solidFill>
            </a:endParaRPr>
          </a:p>
          <a:p>
            <a:pPr marL="342900" lvl="0" indent="-342900">
              <a:buFont typeface="+mj-lt"/>
              <a:buAutoNum type="alphaUcPeriod"/>
            </a:pPr>
            <a:r>
              <a:rPr lang="en-GB" dirty="0">
                <a:solidFill>
                  <a:schemeClr val="tx1"/>
                </a:solidFill>
              </a:rPr>
              <a:t>Administration of plasma </a:t>
            </a:r>
            <a:r>
              <a:rPr lang="en-GB" dirty="0" smtClean="0">
                <a:solidFill>
                  <a:schemeClr val="tx1"/>
                </a:solidFill>
              </a:rPr>
              <a:t>expanders</a:t>
            </a:r>
            <a:endParaRPr lang="en-GB" dirty="0">
              <a:solidFill>
                <a:schemeClr val="tx1"/>
              </a:solidFill>
            </a:endParaRPr>
          </a:p>
          <a:p>
            <a:pPr marL="342900" lvl="0" indent="-342900">
              <a:buFont typeface="+mj-lt"/>
              <a:buAutoNum type="alphaUcPeriod"/>
            </a:pPr>
            <a:r>
              <a:rPr lang="en-GB" dirty="0">
                <a:solidFill>
                  <a:schemeClr val="tx1"/>
                </a:solidFill>
              </a:rPr>
              <a:t>Application of a topical antibacterial </a:t>
            </a:r>
            <a:r>
              <a:rPr lang="en-GB" dirty="0" smtClean="0">
                <a:solidFill>
                  <a:schemeClr val="tx1"/>
                </a:solidFill>
              </a:rPr>
              <a:t>cream</a:t>
            </a:r>
            <a:endParaRPr lang="en-GB" dirty="0">
              <a:solidFill>
                <a:schemeClr val="tx1"/>
              </a:solidFill>
            </a:endParaRPr>
          </a:p>
          <a:p>
            <a:pPr marL="342900" lvl="0" indent="-342900">
              <a:buFont typeface="+mj-lt"/>
              <a:buAutoNum type="alphaUcPeriod"/>
            </a:pPr>
            <a:r>
              <a:rPr lang="en-GB" dirty="0">
                <a:solidFill>
                  <a:schemeClr val="tx1"/>
                </a:solidFill>
              </a:rPr>
              <a:t>Limiting visitors to the client with burns</a:t>
            </a:r>
          </a:p>
        </p:txBody>
      </p:sp>
      <p:sp>
        <p:nvSpPr>
          <p:cNvPr id="18" name="Rectangle 17"/>
          <p:cNvSpPr/>
          <p:nvPr/>
        </p:nvSpPr>
        <p:spPr>
          <a:xfrm>
            <a:off x="555305" y="4589101"/>
            <a:ext cx="11258976" cy="101566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Careful handwashing technique is the single most effective intervention for the prevention of contamination to all clients. Option A reverses the hypovolemia that initially accompanies burn trauma but is not related to decreasing the proliferation of infective organisms. Options C and D are recommended by various burn </a:t>
            </a:r>
            <a:r>
              <a:rPr lang="en-GB" sz="1400" b="1" dirty="0" err="1">
                <a:solidFill>
                  <a:schemeClr val="tx1"/>
                </a:solidFill>
              </a:rPr>
              <a:t>centers</a:t>
            </a:r>
            <a:r>
              <a:rPr lang="en-GB" sz="1400" b="1" dirty="0">
                <a:solidFill>
                  <a:schemeClr val="tx1"/>
                </a:solidFill>
              </a:rPr>
              <a:t> as possible ways to reduce the chance of infection. Option B is a proven technique to prevent infection.</a:t>
            </a:r>
            <a:endParaRPr lang="en-GB" sz="1400" dirty="0">
              <a:solidFill>
                <a:schemeClr val="tx1"/>
              </a:solidFill>
            </a:endParaRPr>
          </a:p>
        </p:txBody>
      </p:sp>
    </p:spTree>
    <p:extLst>
      <p:ext uri="{BB962C8B-B14F-4D97-AF65-F5344CB8AC3E}">
        <p14:creationId xmlns:p14="http://schemas.microsoft.com/office/powerpoint/2010/main" val="20662504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assisting with data collection for several clients prior to surgery. Which factor in a client’s history poses the greatest threat for complications to occur during surgery?</a:t>
            </a:r>
          </a:p>
          <a:p>
            <a:pPr lvl="0"/>
            <a:endParaRPr lang="en-GB" dirty="0">
              <a:solidFill>
                <a:schemeClr val="tx1"/>
              </a:solidFill>
            </a:endParaRPr>
          </a:p>
          <a:p>
            <a:pPr marL="342900" lvl="0" indent="-342900">
              <a:buFont typeface="+mj-lt"/>
              <a:buAutoNum type="alphaUcPeriod"/>
            </a:pPr>
            <a:r>
              <a:rPr lang="en-GB" dirty="0">
                <a:solidFill>
                  <a:schemeClr val="tx1"/>
                </a:solidFill>
              </a:rPr>
              <a:t>Taking anticoagulants for the past </a:t>
            </a:r>
            <a:r>
              <a:rPr lang="en-GB" dirty="0" smtClean="0">
                <a:solidFill>
                  <a:schemeClr val="tx1"/>
                </a:solidFill>
              </a:rPr>
              <a:t>year</a:t>
            </a:r>
            <a:endParaRPr lang="en-GB" dirty="0">
              <a:solidFill>
                <a:schemeClr val="tx1"/>
              </a:solidFill>
            </a:endParaRPr>
          </a:p>
          <a:p>
            <a:pPr marL="342900" lvl="0" indent="-342900">
              <a:buFont typeface="+mj-lt"/>
              <a:buAutoNum type="alphaUcPeriod"/>
            </a:pPr>
            <a:r>
              <a:rPr lang="en-GB" dirty="0">
                <a:solidFill>
                  <a:schemeClr val="tx1"/>
                </a:solidFill>
              </a:rPr>
              <a:t>Taking birth control pills for the past 2 </a:t>
            </a:r>
            <a:r>
              <a:rPr lang="en-GB" dirty="0" smtClean="0">
                <a:solidFill>
                  <a:schemeClr val="tx1"/>
                </a:solidFill>
              </a:rPr>
              <a:t>years</a:t>
            </a:r>
            <a:endParaRPr lang="en-GB" dirty="0">
              <a:solidFill>
                <a:schemeClr val="tx1"/>
              </a:solidFill>
            </a:endParaRPr>
          </a:p>
          <a:p>
            <a:pPr marL="342900" lvl="0" indent="-342900">
              <a:buFont typeface="+mj-lt"/>
              <a:buAutoNum type="alphaUcPeriod"/>
            </a:pPr>
            <a:r>
              <a:rPr lang="en-GB" dirty="0">
                <a:solidFill>
                  <a:schemeClr val="tx1"/>
                </a:solidFill>
              </a:rPr>
              <a:t>Recently completing antibiotic </a:t>
            </a:r>
            <a:r>
              <a:rPr lang="en-GB" dirty="0" smtClean="0">
                <a:solidFill>
                  <a:schemeClr val="tx1"/>
                </a:solidFill>
              </a:rPr>
              <a:t>therapy</a:t>
            </a:r>
            <a:endParaRPr lang="en-GB" dirty="0">
              <a:solidFill>
                <a:schemeClr val="tx1"/>
              </a:solidFill>
            </a:endParaRPr>
          </a:p>
          <a:p>
            <a:pPr marL="342900" lvl="0" indent="-342900">
              <a:buFont typeface="+mj-lt"/>
              <a:buAutoNum type="alphaUcPeriod"/>
            </a:pPr>
            <a:r>
              <a:rPr lang="en-GB" dirty="0">
                <a:solidFill>
                  <a:schemeClr val="tx1"/>
                </a:solidFill>
              </a:rPr>
              <a:t>Having taken laxatives PRN for the last 6 months</a:t>
            </a:r>
          </a:p>
        </p:txBody>
      </p:sp>
      <p:sp>
        <p:nvSpPr>
          <p:cNvPr id="18" name="Rectangle 17"/>
          <p:cNvSpPr/>
          <p:nvPr/>
        </p:nvSpPr>
        <p:spPr>
          <a:xfrm>
            <a:off x="1141738" y="4241424"/>
            <a:ext cx="10086110" cy="150810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Anticoagulants increase the risk for bleeding during surgery, which can pose a threat for the development of surgical complications. The healthcare provider should be informed that the client is taking these drugs. Although clients who take birth control pills may be more susceptible to the development of thrombi, such problems usually occur postoperatively. A client with option C or D is at less of a surgical risk than with option B.</a:t>
            </a:r>
          </a:p>
        </p:txBody>
      </p:sp>
    </p:spTree>
    <p:extLst>
      <p:ext uri="{BB962C8B-B14F-4D97-AF65-F5344CB8AC3E}">
        <p14:creationId xmlns:p14="http://schemas.microsoft.com/office/powerpoint/2010/main" val="8750910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86232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had hysterectomy surgery yesterday and today will be getting out of bed to the chair. When assisting a client from the bed to a chair, which procedure is best for the nurse to follow?</a:t>
            </a:r>
          </a:p>
          <a:p>
            <a:pPr lvl="0"/>
            <a:endParaRPr lang="en-GB" dirty="0">
              <a:solidFill>
                <a:schemeClr val="tx1"/>
              </a:solidFill>
            </a:endParaRPr>
          </a:p>
          <a:p>
            <a:pPr marL="342900" lvl="0" indent="-342900">
              <a:buFont typeface="+mj-lt"/>
              <a:buAutoNum type="alphaUcPeriod"/>
            </a:pPr>
            <a:r>
              <a:rPr lang="en-GB" dirty="0">
                <a:solidFill>
                  <a:schemeClr val="tx1"/>
                </a:solidFill>
              </a:rPr>
              <a:t>With the nurse’s feet spread apart and knees aligned with the client’s knees, stand and pivot the client into the chair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Place the chair parallel to the bed, with its back toward the head of the bed and assist the client in moving to the chair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Assist the client to a standing position by gently lifting upward, underneath the client’s axillae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 beside the client, place the client’s arms around the nurse’s neck, and gently move the client to the chair.</a:t>
            </a:r>
          </a:p>
        </p:txBody>
      </p:sp>
      <p:sp>
        <p:nvSpPr>
          <p:cNvPr id="18" name="Rectangle 17"/>
          <p:cNvSpPr/>
          <p:nvPr/>
        </p:nvSpPr>
        <p:spPr>
          <a:xfrm>
            <a:off x="5717137" y="5626833"/>
            <a:ext cx="317716" cy="36933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a:t>
            </a:r>
            <a:endParaRPr lang="en-GB" dirty="0">
              <a:solidFill>
                <a:schemeClr val="tx1"/>
              </a:solidFill>
            </a:endParaRPr>
          </a:p>
        </p:txBody>
      </p:sp>
    </p:spTree>
    <p:extLst>
      <p:ext uri="{BB962C8B-B14F-4D97-AF65-F5344CB8AC3E}">
        <p14:creationId xmlns:p14="http://schemas.microsoft.com/office/powerpoint/2010/main" val="26664785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91" y="2547651"/>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p>
          <a:p>
            <a:pPr lvl="0" algn="ctr"/>
            <a:r>
              <a:rPr lang="en-GB" b="1" dirty="0" smtClean="0">
                <a:solidFill>
                  <a:schemeClr val="tx1"/>
                </a:solidFill>
              </a:rPr>
              <a:t>Rationale:</a:t>
            </a:r>
            <a:r>
              <a:rPr lang="en-GB" dirty="0">
                <a:solidFill>
                  <a:schemeClr val="tx1"/>
                </a:solidFill>
              </a:rPr>
              <a:t/>
            </a:r>
            <a:br>
              <a:rPr lang="en-GB" dirty="0">
                <a:solidFill>
                  <a:schemeClr val="tx1"/>
                </a:solidFill>
              </a:rPr>
            </a:br>
            <a:r>
              <a:rPr lang="en-GB" b="1" dirty="0">
                <a:solidFill>
                  <a:schemeClr val="tx1"/>
                </a:solidFill>
              </a:rPr>
              <a:t>Option B describes the correct positioning of the nurse and affords the nurse a wide base of support while stabilizing the client’s knees when assisting to a standing position. The chair should be placed at a 45-degree angle to the bed, with the back of the chair toward the head of the bed. Clients should never be lifted under the axillae; this could damage nerves and strain the nurse’s back. The client should be instructed to use the arms of the chair and should never place his or her arms around the nurse’s neck; this places undue stress on the nurse’s neck and back and increases the risk for a fall.</a:t>
            </a:r>
            <a:endParaRPr lang="en-GB" dirty="0">
              <a:solidFill>
                <a:schemeClr val="tx1"/>
              </a:solidFill>
            </a:endParaRPr>
          </a:p>
        </p:txBody>
      </p:sp>
    </p:spTree>
    <p:extLst>
      <p:ext uri="{BB962C8B-B14F-4D97-AF65-F5344CB8AC3E}">
        <p14:creationId xmlns:p14="http://schemas.microsoft.com/office/powerpoint/2010/main" val="1272880920"/>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reinforcing instructions with a client with asthma in the proper use of a metered-dose inhaler. Which instruction should the nurse reinforce for the client to ensure the optimal benefits from the drug?</a:t>
            </a:r>
          </a:p>
          <a:p>
            <a:pPr lvl="0"/>
            <a:endParaRPr lang="en-GB" dirty="0">
              <a:solidFill>
                <a:schemeClr val="tx1"/>
              </a:solidFill>
            </a:endParaRPr>
          </a:p>
          <a:p>
            <a:pPr marL="342900" lvl="0" indent="-342900">
              <a:buFont typeface="+mj-lt"/>
              <a:buAutoNum type="alphaUcPeriod"/>
            </a:pPr>
            <a:r>
              <a:rPr lang="en-GB" dirty="0">
                <a:solidFill>
                  <a:schemeClr val="tx1"/>
                </a:solidFill>
              </a:rPr>
              <a:t>“Compress the inhaler while slowly breathing in through your mouth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“Fill your lungs with air through your mouth and then compress the inhaler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“Compress the inhaler while inhaling quickly through your nose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“Compress the inhaler while inhaling quickly through your mouth.”</a:t>
            </a:r>
          </a:p>
        </p:txBody>
      </p:sp>
      <p:sp>
        <p:nvSpPr>
          <p:cNvPr id="18" name="Rectangle 17"/>
          <p:cNvSpPr/>
          <p:nvPr/>
        </p:nvSpPr>
        <p:spPr>
          <a:xfrm>
            <a:off x="878502" y="4558323"/>
            <a:ext cx="10612582" cy="107721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medication should be inhaled through the mouth simultaneously with compression of the inhaler. This will facilitate the desired destination of the aerosol medication deep in the lungs for an optimal bronchodilation effect. Options A, C, and D do not allow for deep lung penetration.</a:t>
            </a:r>
          </a:p>
        </p:txBody>
      </p:sp>
    </p:spTree>
    <p:extLst>
      <p:ext uri="{BB962C8B-B14F-4D97-AF65-F5344CB8AC3E}">
        <p14:creationId xmlns:p14="http://schemas.microsoft.com/office/powerpoint/2010/main" val="3332564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976" y="1871166"/>
            <a:ext cx="10550838" cy="286232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teaches the use of a gait belt to a caregiver whose spouse has right-sided weakness and needs assistance with ambulation. The caregiver performs a return demonstration of the skill. Which observation indicates that the caregiver has learned how to use the belt?</a:t>
            </a:r>
          </a:p>
          <a:p>
            <a:pPr lvl="0"/>
            <a:endParaRPr lang="en-GB" dirty="0">
              <a:solidFill>
                <a:schemeClr val="tx1"/>
              </a:solidFill>
            </a:endParaRPr>
          </a:p>
          <a:p>
            <a:pPr marL="342900" lvl="0" indent="-342900">
              <a:buFont typeface="+mj-lt"/>
              <a:buAutoNum type="alphaUcPeriod"/>
            </a:pPr>
            <a:r>
              <a:rPr lang="en-GB" dirty="0">
                <a:solidFill>
                  <a:schemeClr val="tx1"/>
                </a:solidFill>
              </a:rPr>
              <a:t>Standing on the spouse’s weak side, the caregiver provides security by holding the gait belt from the back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on the spouse’s strong side, the caregiver is ready to hold the gait belt if any evidence of weakness is observed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behind the spouse, the caregiver provides balance by holding both sides of the gait belt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Standing slightly in front and to the right of the spouse, the caregiver guides the client forward by gently pulling on the gait belt.</a:t>
            </a:r>
          </a:p>
        </p:txBody>
      </p:sp>
      <p:sp>
        <p:nvSpPr>
          <p:cNvPr id="18" name="Rectangle 17"/>
          <p:cNvSpPr/>
          <p:nvPr/>
        </p:nvSpPr>
        <p:spPr>
          <a:xfrm>
            <a:off x="5976532" y="5681090"/>
            <a:ext cx="451977" cy="36933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a:t>
            </a:r>
            <a:endParaRPr lang="en-GB" sz="1200" dirty="0">
              <a:solidFill>
                <a:schemeClr val="tx1"/>
              </a:solidFill>
            </a:endParaRPr>
          </a:p>
        </p:txBody>
      </p:sp>
    </p:spTree>
    <p:extLst>
      <p:ext uri="{BB962C8B-B14F-4D97-AF65-F5344CB8AC3E}">
        <p14:creationId xmlns:p14="http://schemas.microsoft.com/office/powerpoint/2010/main" val="19122853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a:t>
            </a:r>
            <a:r>
              <a:rPr lang="en-GB" sz="4000" b="1" dirty="0" smtClean="0">
                <a:ln w="22225">
                  <a:solidFill>
                    <a:srgbClr val="FE801A"/>
                  </a:solidFill>
                  <a:prstDash val="solid"/>
                </a:ln>
                <a:solidFill>
                  <a:prstClr val="white"/>
                </a:solidFill>
                <a:latin typeface="Century Gothic" panose="020B0502020202020204"/>
              </a:rPr>
              <a:t> </a:t>
            </a:r>
            <a:r>
              <a:rPr lang="en-GB" sz="4000" dirty="0" smtClean="0">
                <a:ln w="0"/>
                <a:effectLst>
                  <a:outerShdw blurRad="38100" dist="19050" dir="2700000" algn="tl" rotWithShape="0">
                    <a:schemeClr val="dk1">
                      <a:alpha val="40000"/>
                    </a:schemeClr>
                  </a:outerShdw>
                </a:effectLst>
                <a:latin typeface="Century Gothic" panose="020B0502020202020204"/>
              </a:rPr>
              <a:t>Part</a:t>
            </a:r>
            <a:r>
              <a:rPr lang="en-GB" sz="4000" b="1" dirty="0" smtClean="0">
                <a:ln w="22225">
                  <a:solidFill>
                    <a:srgbClr val="FE801A"/>
                  </a:solidFill>
                  <a:prstDash val="solid"/>
                </a:ln>
                <a:solidFill>
                  <a:prstClr val="white"/>
                </a:solidFill>
                <a:latin typeface="Century Gothic" panose="020B0502020202020204"/>
              </a:rPr>
              <a:t> </a:t>
            </a:r>
            <a:r>
              <a:rPr lang="en-GB" sz="4000" dirty="0" smtClean="0">
                <a:ln w="0"/>
                <a:effectLst>
                  <a:outerShdw blurRad="38100" dist="19050" dir="2700000" algn="tl" rotWithShape="0">
                    <a:schemeClr val="dk1">
                      <a:alpha val="40000"/>
                    </a:schemeClr>
                  </a:outerShdw>
                </a:effectLst>
                <a:latin typeface="Century Gothic" panose="020B0502020202020204"/>
              </a:rPr>
              <a:t>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68848" y="2850621"/>
            <a:ext cx="10550838" cy="147732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r>
              <a:rPr lang="en-GB" dirty="0">
                <a:solidFill>
                  <a:schemeClr val="tx1"/>
                </a:solidFill>
              </a:rPr>
              <a:t> </a:t>
            </a:r>
            <a:endParaRPr lang="en-GB" dirty="0" smtClean="0">
              <a:solidFill>
                <a:schemeClr val="tx1"/>
              </a:solidFill>
            </a:endParaRPr>
          </a:p>
          <a:p>
            <a:pPr algn="ct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dirty="0">
                <a:solidFill>
                  <a:schemeClr val="tx1"/>
                </a:solidFill>
              </a:rPr>
              <a:t>The spouse is most likely to lean toward the weak side and needs extra support on that side and from the back to prevent falling. Options A, C, and D provide less security.</a:t>
            </a:r>
          </a:p>
          <a:p>
            <a:pPr lvl="0"/>
            <a:endParaRPr lang="en-GB" dirty="0">
              <a:solidFill>
                <a:schemeClr val="tx1"/>
              </a:solidFill>
            </a:endParaRPr>
          </a:p>
        </p:txBody>
      </p:sp>
    </p:spTree>
    <p:extLst>
      <p:ext uri="{BB962C8B-B14F-4D97-AF65-F5344CB8AC3E}">
        <p14:creationId xmlns:p14="http://schemas.microsoft.com/office/powerpoint/2010/main" val="817455883"/>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37252"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had a right pneumonectomy due to lung cancer. Which instruction is most appropriate to provide to the unlicensed assistive personnel (UAP) who will provide hygiene to this client today?</a:t>
            </a:r>
          </a:p>
          <a:p>
            <a:pPr lvl="0"/>
            <a:endParaRPr lang="en-GB" dirty="0">
              <a:solidFill>
                <a:schemeClr val="tx1"/>
              </a:solidFill>
            </a:endParaRPr>
          </a:p>
          <a:p>
            <a:pPr marL="342900" lvl="0" indent="-342900">
              <a:buFont typeface="+mj-lt"/>
              <a:buAutoNum type="alphaUcPeriod"/>
            </a:pPr>
            <a:r>
              <a:rPr lang="en-GB" dirty="0">
                <a:solidFill>
                  <a:schemeClr val="tx1"/>
                </a:solidFill>
              </a:rPr>
              <a:t>“This client should be positioned to the right side when possible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“Be sure not to turn the client to the right side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should not be allowed to sit in the chair when the chest tubes are still 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“Remind the client not to cough very frequently to prevent disruption of the suture line.”</a:t>
            </a:r>
          </a:p>
        </p:txBody>
      </p:sp>
      <p:sp>
        <p:nvSpPr>
          <p:cNvPr id="18" name="Rectangle 17"/>
          <p:cNvSpPr/>
          <p:nvPr/>
        </p:nvSpPr>
        <p:spPr>
          <a:xfrm>
            <a:off x="1234185" y="4580393"/>
            <a:ext cx="10053905" cy="135421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client should be turned and position to the right side. This allows the left lung to be aerated and allows the right side of the chest to be filled with third spacing fluid to prevent movement of the chest organs. The client will likely be encouraged to sit in a chair and to cough and deep breathe to prevent atelectasis on the remaining left lung</a:t>
            </a:r>
            <a:r>
              <a:rPr lang="en-GB" b="1"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8642930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who had a laryngectomy and tracheotomy 24 hours ago. Which aspect of care has the highest priority?</a:t>
            </a:r>
          </a:p>
          <a:p>
            <a:pPr lvl="0"/>
            <a:endParaRPr lang="en-GB" dirty="0">
              <a:solidFill>
                <a:schemeClr val="tx1"/>
              </a:solidFill>
            </a:endParaRPr>
          </a:p>
          <a:p>
            <a:pPr marL="342900" lvl="0" indent="-342900">
              <a:buFont typeface="+mj-lt"/>
              <a:buAutoNum type="alphaUcPeriod"/>
            </a:pPr>
            <a:r>
              <a:rPr lang="en-GB" dirty="0">
                <a:solidFill>
                  <a:schemeClr val="tx1"/>
                </a:solidFill>
              </a:rPr>
              <a:t>Administering antibiotics around the </a:t>
            </a:r>
            <a:r>
              <a:rPr lang="en-GB" dirty="0" smtClean="0">
                <a:solidFill>
                  <a:schemeClr val="tx1"/>
                </a:solidFill>
              </a:rPr>
              <a:t>clock</a:t>
            </a:r>
            <a:endParaRPr lang="en-GB" dirty="0">
              <a:solidFill>
                <a:schemeClr val="tx1"/>
              </a:solidFill>
            </a:endParaRPr>
          </a:p>
          <a:p>
            <a:pPr marL="342900" lvl="0" indent="-342900">
              <a:buFont typeface="+mj-lt"/>
              <a:buAutoNum type="alphaUcPeriod"/>
            </a:pPr>
            <a:r>
              <a:rPr lang="en-GB" dirty="0">
                <a:solidFill>
                  <a:schemeClr val="tx1"/>
                </a:solidFill>
              </a:rPr>
              <a:t>Using sterile technique during </a:t>
            </a:r>
            <a:r>
              <a:rPr lang="en-GB" dirty="0" smtClean="0">
                <a:solidFill>
                  <a:schemeClr val="tx1"/>
                </a:solidFill>
              </a:rPr>
              <a:t>suctioning</a:t>
            </a:r>
            <a:endParaRPr lang="en-GB" dirty="0">
              <a:solidFill>
                <a:schemeClr val="tx1"/>
              </a:solidFill>
            </a:endParaRPr>
          </a:p>
          <a:p>
            <a:pPr marL="342900" lvl="0" indent="-342900">
              <a:buFont typeface="+mj-lt"/>
              <a:buAutoNum type="alphaUcPeriod"/>
            </a:pPr>
            <a:r>
              <a:rPr lang="en-GB" dirty="0">
                <a:solidFill>
                  <a:schemeClr val="tx1"/>
                </a:solidFill>
              </a:rPr>
              <a:t>Suctioning the tracheostomy as </a:t>
            </a:r>
            <a:r>
              <a:rPr lang="en-GB" dirty="0" smtClean="0">
                <a:solidFill>
                  <a:schemeClr val="tx1"/>
                </a:solidFill>
              </a:rPr>
              <a:t>needed</a:t>
            </a:r>
            <a:endParaRPr lang="en-GB" dirty="0">
              <a:solidFill>
                <a:schemeClr val="tx1"/>
              </a:solidFill>
            </a:endParaRPr>
          </a:p>
          <a:p>
            <a:pPr marL="342900" lvl="0" indent="-342900">
              <a:buFont typeface="+mj-lt"/>
              <a:buAutoNum type="alphaUcPeriod"/>
            </a:pPr>
            <a:r>
              <a:rPr lang="en-GB" dirty="0">
                <a:solidFill>
                  <a:schemeClr val="tx1"/>
                </a:solidFill>
              </a:rPr>
              <a:t>Ensuring prescribed oxygen is humidified</a:t>
            </a:r>
          </a:p>
        </p:txBody>
      </p:sp>
      <p:sp>
        <p:nvSpPr>
          <p:cNvPr id="18" name="Rectangle 17"/>
          <p:cNvSpPr/>
          <p:nvPr/>
        </p:nvSpPr>
        <p:spPr>
          <a:xfrm>
            <a:off x="1110125" y="4419156"/>
            <a:ext cx="10149336" cy="138499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Remember the concept, Airway, Breathing, Circulation (ABC’s) to assist with selecting the correct answer, suctioning the tracheostomy. While it is crucial to use sterile technique, administer antibiotics and humidified oxygen, the priority of care is ensuring the client’s airway is patent.</a:t>
            </a:r>
          </a:p>
        </p:txBody>
      </p:sp>
    </p:spTree>
    <p:extLst>
      <p:ext uri="{BB962C8B-B14F-4D97-AF65-F5344CB8AC3E}">
        <p14:creationId xmlns:p14="http://schemas.microsoft.com/office/powerpoint/2010/main" val="32014819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concerned the client will develop a nosocomial infection. Which nursing action is best for the nurse to take when providing care for an older client who is incontinent?</a:t>
            </a:r>
          </a:p>
          <a:p>
            <a:pPr lvl="0"/>
            <a:endParaRPr lang="en-GB" dirty="0">
              <a:solidFill>
                <a:schemeClr val="tx1"/>
              </a:solidFill>
            </a:endParaRPr>
          </a:p>
          <a:p>
            <a:pPr marL="342900" lvl="0" indent="-342900">
              <a:buFont typeface="+mj-lt"/>
              <a:buAutoNum type="alphaUcPeriod"/>
            </a:pPr>
            <a:r>
              <a:rPr lang="en-GB" dirty="0">
                <a:solidFill>
                  <a:schemeClr val="tx1"/>
                </a:solidFill>
              </a:rPr>
              <a:t>Initiate contact isolation measures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Maintain standard precautions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Insert an indwelling urinary catheter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client in the use of adult diapers.</a:t>
            </a:r>
          </a:p>
        </p:txBody>
      </p:sp>
      <p:sp>
        <p:nvSpPr>
          <p:cNvPr id="18" name="Rectangle 17"/>
          <p:cNvSpPr/>
          <p:nvPr/>
        </p:nvSpPr>
        <p:spPr>
          <a:xfrm>
            <a:off x="797905" y="4426504"/>
            <a:ext cx="10550839" cy="138499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The best action to decrease the risk of infection in vulnerable clients is handwashing and standard precautions. Option B is not necessary unless the client has an infection. Option C increases the risk of infection. Option D does not reduce the risk of infection.</a:t>
            </a:r>
          </a:p>
        </p:txBody>
      </p:sp>
    </p:spTree>
    <p:extLst>
      <p:ext uri="{BB962C8B-B14F-4D97-AF65-F5344CB8AC3E}">
        <p14:creationId xmlns:p14="http://schemas.microsoft.com/office/powerpoint/2010/main" val="32408313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2039651"/>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been taking thyroid replacement medication for 2 years following thyroidectomy. The nurse should observe for which sign of thyroid toxicity?</a:t>
            </a:r>
          </a:p>
          <a:p>
            <a:pPr lvl="0"/>
            <a:endParaRPr lang="en-GB" dirty="0">
              <a:solidFill>
                <a:schemeClr val="tx1"/>
              </a:solidFill>
            </a:endParaRPr>
          </a:p>
          <a:p>
            <a:pPr marL="342900" lvl="0" indent="-342900">
              <a:buFont typeface="+mj-lt"/>
              <a:buAutoNum type="alphaUcPeriod"/>
            </a:pPr>
            <a:r>
              <a:rPr lang="en-GB" dirty="0" smtClean="0">
                <a:solidFill>
                  <a:schemeClr val="tx1"/>
                </a:solidFill>
              </a:rPr>
              <a:t>Hypothermia</a:t>
            </a:r>
            <a:endParaRPr lang="en-GB" dirty="0">
              <a:solidFill>
                <a:schemeClr val="tx1"/>
              </a:solidFill>
            </a:endParaRPr>
          </a:p>
          <a:p>
            <a:pPr marL="342900" lvl="0" indent="-342900">
              <a:buFont typeface="+mj-lt"/>
              <a:buAutoNum type="alphaUcPeriod"/>
            </a:pPr>
            <a:r>
              <a:rPr lang="en-GB" dirty="0" smtClean="0">
                <a:solidFill>
                  <a:schemeClr val="tx1"/>
                </a:solidFill>
              </a:rPr>
              <a:t>Anxiety</a:t>
            </a:r>
            <a:endParaRPr lang="en-GB" dirty="0">
              <a:solidFill>
                <a:schemeClr val="tx1"/>
              </a:solidFill>
            </a:endParaRPr>
          </a:p>
          <a:p>
            <a:pPr marL="342900" lvl="0" indent="-342900">
              <a:buFont typeface="+mj-lt"/>
              <a:buAutoNum type="alphaUcPeriod"/>
            </a:pPr>
            <a:r>
              <a:rPr lang="en-GB" dirty="0" smtClean="0">
                <a:solidFill>
                  <a:schemeClr val="tx1"/>
                </a:solidFill>
              </a:rPr>
              <a:t>Constipation</a:t>
            </a:r>
            <a:endParaRPr lang="en-GB" dirty="0">
              <a:solidFill>
                <a:schemeClr val="tx1"/>
              </a:solidFill>
            </a:endParaRPr>
          </a:p>
          <a:p>
            <a:pPr marL="342900" lvl="0" indent="-342900">
              <a:buFont typeface="+mj-lt"/>
              <a:buAutoNum type="alphaUcPeriod"/>
            </a:pPr>
            <a:r>
              <a:rPr lang="en-GB" dirty="0">
                <a:solidFill>
                  <a:schemeClr val="tx1"/>
                </a:solidFill>
              </a:rPr>
              <a:t>Bradycardia</a:t>
            </a:r>
          </a:p>
        </p:txBody>
      </p:sp>
      <p:sp>
        <p:nvSpPr>
          <p:cNvPr id="18" name="Rectangle 17"/>
          <p:cNvSpPr/>
          <p:nvPr/>
        </p:nvSpPr>
        <p:spPr>
          <a:xfrm>
            <a:off x="896344" y="4518837"/>
            <a:ext cx="10353962" cy="1200329"/>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A client who is experiencing thyroid toxicity due to excessive levels of thyroid replacement would experience anxiety, hyperthermia, </a:t>
            </a:r>
            <a:r>
              <a:rPr lang="en-GB" dirty="0" err="1">
                <a:solidFill>
                  <a:schemeClr val="tx1"/>
                </a:solidFill>
              </a:rPr>
              <a:t>diarrhea</a:t>
            </a:r>
            <a:r>
              <a:rPr lang="en-GB" dirty="0">
                <a:solidFill>
                  <a:schemeClr val="tx1"/>
                </a:solidFill>
              </a:rPr>
              <a:t>, and tachycardia.</a:t>
            </a:r>
          </a:p>
        </p:txBody>
      </p:sp>
    </p:spTree>
    <p:extLst>
      <p:ext uri="{BB962C8B-B14F-4D97-AF65-F5344CB8AC3E}">
        <p14:creationId xmlns:p14="http://schemas.microsoft.com/office/powerpoint/2010/main" val="40882188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23682" y="444252"/>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nurse stops at a motor vehicle collision site to render aid until the emergency personnel arrive and applies pressure to a groin wound that is bleeding profusely. Later the client has to have the leg amputated and sues the nurse for malpractice. Which statement reflects the likely outcome for the nurse?</a:t>
            </a:r>
          </a:p>
          <a:p>
            <a:pPr lvl="0"/>
            <a:endParaRPr lang="en-GB" dirty="0">
              <a:solidFill>
                <a:schemeClr val="tx1"/>
              </a:solidFill>
            </a:endParaRPr>
          </a:p>
          <a:p>
            <a:pPr marL="342900" lvl="0" indent="-342900">
              <a:buFont typeface="+mj-lt"/>
              <a:buAutoNum type="alphaUcPeriod"/>
            </a:pPr>
            <a:r>
              <a:rPr lang="en-GB" dirty="0">
                <a:solidFill>
                  <a:schemeClr val="tx1"/>
                </a:solidFill>
              </a:rPr>
              <a:t>The lawsuit may be settled out of court, but the nurse’s license is likely to be permanently revoked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Patient’s Bill of Rights protects clients from malicious intents, so the nurse could lose the case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There will be no judgment against the nurse, whose actions are protected under the Good Samaritan Act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will win because the four elements of negligence (duty, breach, causation, and damages) can be proved.</a:t>
            </a:r>
          </a:p>
        </p:txBody>
      </p:sp>
      <p:sp>
        <p:nvSpPr>
          <p:cNvPr id="18" name="Rectangle 17"/>
          <p:cNvSpPr/>
          <p:nvPr/>
        </p:nvSpPr>
        <p:spPr>
          <a:xfrm>
            <a:off x="5717137" y="5726761"/>
            <a:ext cx="317716" cy="36933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a:t>
            </a:r>
            <a:endParaRPr lang="en-GB" dirty="0">
              <a:solidFill>
                <a:schemeClr val="tx1"/>
              </a:solidFill>
            </a:endParaRPr>
          </a:p>
        </p:txBody>
      </p:sp>
    </p:spTree>
    <p:extLst>
      <p:ext uri="{BB962C8B-B14F-4D97-AF65-F5344CB8AC3E}">
        <p14:creationId xmlns:p14="http://schemas.microsoft.com/office/powerpoint/2010/main" val="1441077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909374" y="2735406"/>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p>
          <a:p>
            <a:pPr lvl="0" algn="ct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b="1" dirty="0">
                <a:solidFill>
                  <a:schemeClr val="tx1"/>
                </a:solidFill>
              </a:rPr>
              <a:t>The Good Samaritan Act protects healthcare professionals who practice in good faith and provide reasonable care from malpractice claims, regardless of the client outcome. Although the Patient’s Bill of Rights protects clients, this nurse is protected by the Good Samaritan Act. The state Board of Nursing has no reason to revoke a nurse’s license unless there was evidence that actions taken in the emergency were not done in good faith or that reasonable care was not provided. All four elements of malpractice were not shown.</a:t>
            </a:r>
            <a:endParaRPr lang="en-GB" dirty="0">
              <a:solidFill>
                <a:schemeClr val="tx1"/>
              </a:solidFill>
            </a:endParaRPr>
          </a:p>
        </p:txBody>
      </p:sp>
    </p:spTree>
    <p:extLst>
      <p:ext uri="{BB962C8B-B14F-4D97-AF65-F5344CB8AC3E}">
        <p14:creationId xmlns:p14="http://schemas.microsoft.com/office/powerpoint/2010/main" val="1013846029"/>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child with cerebral palsy. Which priority of care is the priority intervention while feeding this child?</a:t>
            </a:r>
          </a:p>
          <a:p>
            <a:pPr lvl="0"/>
            <a:endParaRPr lang="en-GB" dirty="0">
              <a:solidFill>
                <a:schemeClr val="tx1"/>
              </a:solidFill>
            </a:endParaRPr>
          </a:p>
          <a:p>
            <a:pPr marL="342900" lvl="0" indent="-342900">
              <a:buFont typeface="+mj-lt"/>
              <a:buAutoNum type="alphaUcPeriod"/>
            </a:pPr>
            <a:r>
              <a:rPr lang="en-GB" dirty="0">
                <a:solidFill>
                  <a:schemeClr val="tx1"/>
                </a:solidFill>
              </a:rPr>
              <a:t>While feeding the child, carefully support the child’s upper jaw</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Keep suction catheters and tubing nearby during meals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Position the child supine and turn the child’s head to the </a:t>
            </a:r>
            <a:r>
              <a:rPr lang="en-GB" dirty="0" smtClean="0">
                <a:solidFill>
                  <a:schemeClr val="tx1"/>
                </a:solidFill>
              </a:rPr>
              <a:t>side.</a:t>
            </a:r>
            <a:endParaRPr lang="en-GB" dirty="0">
              <a:solidFill>
                <a:schemeClr val="tx1"/>
              </a:solidFill>
            </a:endParaRPr>
          </a:p>
          <a:p>
            <a:pPr marL="342900" lvl="0" indent="-342900">
              <a:buFont typeface="+mj-lt"/>
              <a:buAutoNum type="alphaUcPeriod"/>
            </a:pPr>
            <a:r>
              <a:rPr lang="en-GB" dirty="0">
                <a:solidFill>
                  <a:schemeClr val="tx1"/>
                </a:solidFill>
              </a:rPr>
              <a:t>Reinforce instructions to caregivers to serve clear liquid meals</a:t>
            </a:r>
            <a:r>
              <a:rPr lang="en-GB" dirty="0" smtClean="0">
                <a:solidFill>
                  <a:schemeClr val="tx1"/>
                </a:solidFill>
              </a:rPr>
              <a:t>.</a:t>
            </a:r>
          </a:p>
          <a:p>
            <a:pPr lvl="0"/>
            <a:endParaRPr lang="en-GB" dirty="0">
              <a:solidFill>
                <a:schemeClr val="tx1"/>
              </a:solidFill>
            </a:endParaRPr>
          </a:p>
        </p:txBody>
      </p:sp>
      <p:sp>
        <p:nvSpPr>
          <p:cNvPr id="18" name="Rectangle 17"/>
          <p:cNvSpPr/>
          <p:nvPr/>
        </p:nvSpPr>
        <p:spPr>
          <a:xfrm>
            <a:off x="797906" y="4303102"/>
            <a:ext cx="10550838" cy="138499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Aspiration is the main concern while feeding a child with cerebral palsy. Keep suctioning equipment close during meals, and the child should be seated upright for meals. The child’s lower jaw should be supported during meals. Clear liquid meals are not necessary for a child with cerebral palsy and would not provide enough nutrients over a long period of time.</a:t>
            </a:r>
          </a:p>
        </p:txBody>
      </p:sp>
    </p:spTree>
    <p:extLst>
      <p:ext uri="{BB962C8B-B14F-4D97-AF65-F5344CB8AC3E}">
        <p14:creationId xmlns:p14="http://schemas.microsoft.com/office/powerpoint/2010/main" val="639588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313932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diagnoses metastatic cancer and recommends a gastrostomy for an older adult client in stable condition. The client’s adult child is concerned and states to the nurse, “I do not think my parent ‘can handle’ the cancer diagnosis.” What information will guide the nurse’s response?</a:t>
            </a:r>
          </a:p>
          <a:p>
            <a:pPr lvl="0"/>
            <a:endParaRPr lang="en-GB" dirty="0">
              <a:solidFill>
                <a:schemeClr val="tx1"/>
              </a:solidFill>
            </a:endParaRPr>
          </a:p>
          <a:p>
            <a:pPr marL="342900" lvl="0" indent="-342900">
              <a:buFont typeface="+mj-lt"/>
              <a:buAutoNum type="alphaUcPeriod"/>
            </a:pPr>
            <a:r>
              <a:rPr lang="en-GB" dirty="0">
                <a:solidFill>
                  <a:schemeClr val="tx1"/>
                </a:solidFill>
              </a:rPr>
              <a:t>Because the client is mentally incompetent, the adult child has the right to waive informed consent for the parent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family can provide the consent required in this situation because the older adult is in no condition to make such decisions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court will allow the healthcare provider to make the decision to withhold informed consent under therapeutic privilege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informed consent is withheld from a client, healthcare providers could be found guilty of negligence.</a:t>
            </a:r>
          </a:p>
        </p:txBody>
      </p:sp>
      <p:sp>
        <p:nvSpPr>
          <p:cNvPr id="18" name="Rectangle 17"/>
          <p:cNvSpPr/>
          <p:nvPr/>
        </p:nvSpPr>
        <p:spPr>
          <a:xfrm>
            <a:off x="5717137" y="5688096"/>
            <a:ext cx="317716" cy="36933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a:t>
            </a:r>
            <a:endParaRPr lang="en-GB" dirty="0">
              <a:solidFill>
                <a:schemeClr val="tx1"/>
              </a:solidFill>
            </a:endParaRPr>
          </a:p>
        </p:txBody>
      </p:sp>
    </p:spTree>
    <p:extLst>
      <p:ext uri="{BB962C8B-B14F-4D97-AF65-F5344CB8AC3E}">
        <p14:creationId xmlns:p14="http://schemas.microsoft.com/office/powerpoint/2010/main" val="25987485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826622" y="2476306"/>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 </a:t>
            </a:r>
          </a:p>
          <a:p>
            <a:pPr lvl="0" algn="ct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b="1" dirty="0">
                <a:solidFill>
                  <a:schemeClr val="tx1"/>
                </a:solidFill>
              </a:rPr>
              <a:t>Healthcare providers may be found guilty of negligence, specifically assault and battery, if they carry out a treatment without the client’s consent. The client’s condition is stable, so option A is not a valid rationale. Advanced age does not automatically authorize the son to make all decisions for his mother, and there is no evidence that the client is mentally incompetent. Although option C may have been upheld in the past, when paternalistic medical practice was common, today’s courts are unlikely to accept it.</a:t>
            </a:r>
            <a:endParaRPr lang="en-GB" dirty="0">
              <a:solidFill>
                <a:schemeClr val="tx1"/>
              </a:solidFill>
            </a:endParaRPr>
          </a:p>
        </p:txBody>
      </p:sp>
    </p:spTree>
    <p:extLst>
      <p:ext uri="{BB962C8B-B14F-4D97-AF65-F5344CB8AC3E}">
        <p14:creationId xmlns:p14="http://schemas.microsoft.com/office/powerpoint/2010/main" val="2216701024"/>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diabetes was given a prescribed dose of regular insulin, 24 units at 0700 this morning. At 1000 the client is noted to be diaphoretic, pale and having difficulty communicating thoughts. What should be the nurse’s first action?</a:t>
            </a:r>
          </a:p>
          <a:p>
            <a:pPr lvl="0"/>
            <a:endParaRPr lang="en-GB" dirty="0">
              <a:solidFill>
                <a:schemeClr val="tx1"/>
              </a:solidFill>
            </a:endParaRPr>
          </a:p>
          <a:p>
            <a:pPr marL="342900" lvl="0" indent="-342900">
              <a:buFont typeface="+mj-lt"/>
              <a:buAutoNum type="alphaUcPeriod"/>
            </a:pPr>
            <a:r>
              <a:rPr lang="en-GB" dirty="0">
                <a:solidFill>
                  <a:schemeClr val="tx1"/>
                </a:solidFill>
              </a:rPr>
              <a:t>Contact the facility rapid response team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Contact the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4 ounces (120 mL) skim milk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an additional dose of insulin</a:t>
            </a:r>
            <a:r>
              <a:rPr lang="en-GB" dirty="0" smtClean="0">
                <a:solidFill>
                  <a:schemeClr val="tx1"/>
                </a:solidFill>
              </a:rPr>
              <a:t>.</a:t>
            </a:r>
          </a:p>
          <a:p>
            <a:pPr lvl="0"/>
            <a:endParaRPr lang="en-GB" dirty="0">
              <a:solidFill>
                <a:schemeClr val="tx1"/>
              </a:solidFill>
            </a:endParaRPr>
          </a:p>
        </p:txBody>
      </p:sp>
      <p:sp>
        <p:nvSpPr>
          <p:cNvPr id="18" name="Rectangle 17"/>
          <p:cNvSpPr/>
          <p:nvPr/>
        </p:nvSpPr>
        <p:spPr>
          <a:xfrm>
            <a:off x="882488" y="4686531"/>
            <a:ext cx="10381673" cy="92333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200" b="1" dirty="0">
                <a:solidFill>
                  <a:schemeClr val="tx1"/>
                </a:solidFill>
              </a:rPr>
              <a:t>A client experiencing </a:t>
            </a:r>
            <a:r>
              <a:rPr lang="en-GB" sz="1200" b="1" dirty="0" err="1">
                <a:solidFill>
                  <a:schemeClr val="tx1"/>
                </a:solidFill>
              </a:rPr>
              <a:t>hypoglycemia</a:t>
            </a:r>
            <a:r>
              <a:rPr lang="en-GB" sz="1200" b="1" dirty="0">
                <a:solidFill>
                  <a:schemeClr val="tx1"/>
                </a:solidFill>
              </a:rPr>
              <a:t> would likely do so when insulin is peaking, in this case within 4 hours of a dose of regular insulin. </a:t>
            </a:r>
            <a:r>
              <a:rPr lang="en-GB" sz="1200" b="1" dirty="0" err="1">
                <a:solidFill>
                  <a:schemeClr val="tx1"/>
                </a:solidFill>
              </a:rPr>
              <a:t>Hypoglycemia</a:t>
            </a:r>
            <a:r>
              <a:rPr lang="en-GB" sz="1200" b="1" dirty="0">
                <a:solidFill>
                  <a:schemeClr val="tx1"/>
                </a:solidFill>
              </a:rPr>
              <a:t> is treated by providing a source of glucose, skim milk. It would be necessary to contact the rapid response team or the healthcare provider if the client was unable to swallow, or if the client did not respond to the source of carbohydrates provided. Additional insulin would worse the client’s </a:t>
            </a:r>
            <a:r>
              <a:rPr lang="en-GB" sz="1200" b="1" dirty="0" err="1">
                <a:solidFill>
                  <a:schemeClr val="tx1"/>
                </a:solidFill>
              </a:rPr>
              <a:t>hypoglycemia</a:t>
            </a:r>
            <a:r>
              <a:rPr lang="en-GB" sz="1200" b="1" dirty="0">
                <a:solidFill>
                  <a:schemeClr val="tx1"/>
                </a:solidFill>
              </a:rPr>
              <a:t>.</a:t>
            </a:r>
            <a:endParaRPr lang="en-GB" sz="1200" dirty="0">
              <a:solidFill>
                <a:schemeClr val="tx1"/>
              </a:solidFill>
            </a:endParaRPr>
          </a:p>
        </p:txBody>
      </p:sp>
    </p:spTree>
    <p:extLst>
      <p:ext uri="{BB962C8B-B14F-4D97-AF65-F5344CB8AC3E}">
        <p14:creationId xmlns:p14="http://schemas.microsoft.com/office/powerpoint/2010/main" val="34381006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on a mental health unit becomes angry while waiting for a supervised break to smoke a cigarette outside and states, “I want to go outside now and smoke. It takes forever to get anything done here!” Which nursing action is best for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Reassure the client that it is almost time for another break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 to use a nicotine patch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client to leave the unit with another staff member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Review the schedule of outdoor breaks with the client</a:t>
            </a:r>
            <a:r>
              <a:rPr lang="en-GB" dirty="0" smtClean="0">
                <a:solidFill>
                  <a:schemeClr val="tx1"/>
                </a:solidFill>
              </a:rPr>
              <a:t>.</a:t>
            </a:r>
          </a:p>
          <a:p>
            <a:pPr lvl="0"/>
            <a:endParaRPr lang="en-GB" dirty="0">
              <a:solidFill>
                <a:schemeClr val="tx1"/>
              </a:solidFill>
            </a:endParaRPr>
          </a:p>
        </p:txBody>
      </p:sp>
      <p:sp>
        <p:nvSpPr>
          <p:cNvPr id="18" name="Rectangle 17"/>
          <p:cNvSpPr/>
          <p:nvPr/>
        </p:nvSpPr>
        <p:spPr>
          <a:xfrm>
            <a:off x="1299997" y="4774337"/>
            <a:ext cx="9546655" cy="101566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The best nursing action is to review the schedule of outdoor breaks and provide concrete information about the schedule. Option A is contraindicated if the client wants to continue smoking. Option B is insufficient to encourage a trusting relationship with the client. Option C is preferential for this client only and is inconsistent with unit rules.</a:t>
            </a:r>
            <a:endParaRPr lang="en-GB" sz="1400" dirty="0">
              <a:solidFill>
                <a:schemeClr val="tx1"/>
              </a:solidFill>
            </a:endParaRPr>
          </a:p>
        </p:txBody>
      </p:sp>
    </p:spTree>
    <p:extLst>
      <p:ext uri="{BB962C8B-B14F-4D97-AF65-F5344CB8AC3E}">
        <p14:creationId xmlns:p14="http://schemas.microsoft.com/office/powerpoint/2010/main" val="5595059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serum laboratory value should the nurse monitor carefully for a client who has a nasogastric (NG) tube to suction for the past week?</a:t>
            </a:r>
          </a:p>
          <a:p>
            <a:pPr lvl="0"/>
            <a:endParaRPr lang="en-GB" dirty="0">
              <a:solidFill>
                <a:schemeClr val="tx1"/>
              </a:solidFill>
            </a:endParaRPr>
          </a:p>
          <a:p>
            <a:pPr marL="342900" lvl="0" indent="-342900">
              <a:buFont typeface="+mj-lt"/>
              <a:buAutoNum type="alphaUcPeriod"/>
            </a:pPr>
            <a:r>
              <a:rPr lang="en-GB" dirty="0" smtClean="0">
                <a:solidFill>
                  <a:schemeClr val="tx1"/>
                </a:solidFill>
              </a:rPr>
              <a:t>Albumin</a:t>
            </a:r>
            <a:endParaRPr lang="en-GB" dirty="0">
              <a:solidFill>
                <a:schemeClr val="tx1"/>
              </a:solidFill>
            </a:endParaRPr>
          </a:p>
          <a:p>
            <a:pPr marL="342900" lvl="0" indent="-342900">
              <a:buFont typeface="+mj-lt"/>
              <a:buAutoNum type="alphaUcPeriod"/>
            </a:pPr>
            <a:r>
              <a:rPr lang="en-GB" dirty="0" smtClean="0">
                <a:solidFill>
                  <a:schemeClr val="tx1"/>
                </a:solidFill>
              </a:rPr>
              <a:t>Sodium</a:t>
            </a:r>
            <a:endParaRPr lang="en-GB" dirty="0">
              <a:solidFill>
                <a:schemeClr val="tx1"/>
              </a:solidFill>
            </a:endParaRPr>
          </a:p>
          <a:p>
            <a:pPr marL="342900" lvl="0" indent="-342900">
              <a:buFont typeface="+mj-lt"/>
              <a:buAutoNum type="alphaUcPeriod"/>
            </a:pPr>
            <a:r>
              <a:rPr lang="en-GB" dirty="0" smtClean="0">
                <a:solidFill>
                  <a:schemeClr val="tx1"/>
                </a:solidFill>
              </a:rPr>
              <a:t>Calcium</a:t>
            </a:r>
            <a:endParaRPr lang="en-GB" dirty="0">
              <a:solidFill>
                <a:schemeClr val="tx1"/>
              </a:solidFill>
            </a:endParaRPr>
          </a:p>
          <a:p>
            <a:pPr marL="342900" lvl="0" indent="-342900">
              <a:buFont typeface="+mj-lt"/>
              <a:buAutoNum type="alphaUcPeriod"/>
            </a:pPr>
            <a:r>
              <a:rPr lang="en-GB" dirty="0">
                <a:solidFill>
                  <a:schemeClr val="tx1"/>
                </a:solidFill>
              </a:rPr>
              <a:t>White blood cell count</a:t>
            </a:r>
          </a:p>
        </p:txBody>
      </p:sp>
      <p:sp>
        <p:nvSpPr>
          <p:cNvPr id="18" name="Rectangle 17"/>
          <p:cNvSpPr/>
          <p:nvPr/>
        </p:nvSpPr>
        <p:spPr>
          <a:xfrm>
            <a:off x="1500846" y="4303101"/>
            <a:ext cx="9016957" cy="147732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t>A</a:t>
            </a:r>
          </a:p>
          <a:p>
            <a:pPr algn="ctr"/>
            <a:r>
              <a:rPr lang="en-GB" b="1" dirty="0">
                <a:solidFill>
                  <a:schemeClr val="tx1"/>
                </a:solidFill>
              </a:rPr>
              <a:t>Rationale:</a:t>
            </a:r>
            <a:r>
              <a:rPr lang="en-GB" dirty="0"/>
              <a:t/>
            </a:r>
            <a:br>
              <a:rPr lang="en-GB" dirty="0"/>
            </a:br>
            <a:r>
              <a:rPr lang="en-GB" dirty="0">
                <a:solidFill>
                  <a:schemeClr val="tx1"/>
                </a:solidFill>
              </a:rPr>
              <a:t>Monitoring serum sodium levels for hyponatremia is indicated during prolonged NG suctioning because of loss of fluids. Changes in levels of the white blood count, albumin, or calcium are not associated with NG suctioning</a:t>
            </a:r>
            <a:r>
              <a:rPr lang="en-GB" dirty="0" smtClean="0">
                <a:solidFill>
                  <a:schemeClr val="tx1"/>
                </a:solidFill>
              </a:rPr>
              <a:t>.</a:t>
            </a:r>
            <a:endParaRPr lang="en-US" dirty="0"/>
          </a:p>
        </p:txBody>
      </p:sp>
    </p:spTree>
    <p:extLst>
      <p:ext uri="{BB962C8B-B14F-4D97-AF65-F5344CB8AC3E}">
        <p14:creationId xmlns:p14="http://schemas.microsoft.com/office/powerpoint/2010/main" val="7198414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reinforcing teaching for a client with a Body Mass Index (BMI) of 38, newly diagnosed with arteriosclerosis, about reducing the risk of a heart attack or stroke. Which health promotion brochure is most important for the nurse to provide to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“Smoking Cessation as a Lifelong Commitment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“Monitoring Your Blood Pressure at Home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“Decreasing Cholesterol Levels Through Diet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“Stress Management for a Healthier You</a:t>
            </a:r>
            <a:r>
              <a:rPr lang="en-GB" dirty="0" smtClean="0">
                <a:solidFill>
                  <a:schemeClr val="tx1"/>
                </a:solidFill>
              </a:rPr>
              <a:t>”</a:t>
            </a:r>
          </a:p>
          <a:p>
            <a:pPr lvl="0"/>
            <a:endParaRPr lang="en-GB" dirty="0">
              <a:solidFill>
                <a:schemeClr val="tx1"/>
              </a:solidFill>
            </a:endParaRPr>
          </a:p>
        </p:txBody>
      </p:sp>
      <p:sp>
        <p:nvSpPr>
          <p:cNvPr id="18" name="Rectangle 17"/>
          <p:cNvSpPr/>
          <p:nvPr/>
        </p:nvSpPr>
        <p:spPr>
          <a:xfrm>
            <a:off x="684253" y="4703211"/>
            <a:ext cx="11001080" cy="1231106"/>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dirty="0">
                <a:solidFill>
                  <a:schemeClr val="tx1"/>
                </a:solidFill>
              </a:rPr>
              <a:t>A health promotion brochure about decreasing cholesterol is most important to provide this client, because the most significant risk factor contributing to development of arteriosclerosis is excess dietary fat, particularly saturated fat and cholesterol. Option A does not address the underlying causes of arteriosclerosis. Options B and D are also important factors for reversing arteriosclerosis but are not risk factors mentioned for the client in this question.</a:t>
            </a:r>
          </a:p>
        </p:txBody>
      </p:sp>
    </p:spTree>
    <p:extLst>
      <p:ext uri="{BB962C8B-B14F-4D97-AF65-F5344CB8AC3E}">
        <p14:creationId xmlns:p14="http://schemas.microsoft.com/office/powerpoint/2010/main" val="4204212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23682"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plans to discuss a client’s depression with the healthcare provider in the emergency department. There are two clients sitting across from the emergency department desk. Which nursing action is best?</a:t>
            </a:r>
          </a:p>
          <a:p>
            <a:pPr lvl="0"/>
            <a:endParaRPr lang="en-GB" dirty="0">
              <a:solidFill>
                <a:schemeClr val="tx1"/>
              </a:solidFill>
            </a:endParaRPr>
          </a:p>
          <a:p>
            <a:pPr marL="342900" lvl="0" indent="-342900">
              <a:buFont typeface="+mj-lt"/>
              <a:buAutoNum type="alphaUcPeriod"/>
            </a:pPr>
            <a:r>
              <a:rPr lang="en-GB" dirty="0">
                <a:solidFill>
                  <a:schemeClr val="tx1"/>
                </a:solidFill>
              </a:rPr>
              <a:t>Discuss the client another time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Only refer to the client by gender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Avoid using the client’s name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Identify the client only by age</a:t>
            </a:r>
            <a:r>
              <a:rPr lang="en-GB" dirty="0" smtClean="0">
                <a:solidFill>
                  <a:schemeClr val="tx1"/>
                </a:solidFill>
              </a:rPr>
              <a:t>.</a:t>
            </a:r>
          </a:p>
          <a:p>
            <a:pPr lvl="0"/>
            <a:endParaRPr lang="en-GB" dirty="0">
              <a:solidFill>
                <a:schemeClr val="tx1"/>
              </a:solidFill>
            </a:endParaRPr>
          </a:p>
        </p:txBody>
      </p:sp>
      <p:sp>
        <p:nvSpPr>
          <p:cNvPr id="18" name="Rectangle 17"/>
          <p:cNvSpPr/>
          <p:nvPr/>
        </p:nvSpPr>
        <p:spPr>
          <a:xfrm>
            <a:off x="1351677" y="4672433"/>
            <a:ext cx="9818921" cy="101566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400" b="1" dirty="0">
                <a:solidFill>
                  <a:schemeClr val="tx1"/>
                </a:solidFill>
              </a:rPr>
              <a:t>The best nursing action is to discuss the client another time. Confidentiality must be observed at all times, so the nurse should not discuss the client when the conversation can be overheard by others. Details can identify the client when referring to the client by gender or age, even when not using the client’s name.</a:t>
            </a:r>
            <a:endParaRPr lang="en-GB" sz="1400" dirty="0">
              <a:solidFill>
                <a:schemeClr val="tx1"/>
              </a:solidFill>
            </a:endParaRPr>
          </a:p>
        </p:txBody>
      </p:sp>
    </p:spTree>
    <p:extLst>
      <p:ext uri="{BB962C8B-B14F-4D97-AF65-F5344CB8AC3E}">
        <p14:creationId xmlns:p14="http://schemas.microsoft.com/office/powerpoint/2010/main" val="9942520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1"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a:t>
            </a:r>
            <a:r>
              <a:rPr lang="en-GB" sz="4000" dirty="0" smtClean="0">
                <a:ln w="0"/>
                <a:effectLst>
                  <a:outerShdw blurRad="38100" dist="19050" dir="2700000" algn="tl" rotWithShape="0">
                    <a:schemeClr val="dk1">
                      <a:alpha val="40000"/>
                    </a:schemeClr>
                  </a:outerShdw>
                </a:effectLst>
                <a:latin typeface="Century Gothic" panose="020B0502020202020204"/>
              </a:rPr>
              <a:t>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finds a client crying behind a locked bathroom door on the mental health unit. The client will not open the door. Which action should the nurse take first?</a:t>
            </a:r>
          </a:p>
          <a:p>
            <a:pPr lvl="0"/>
            <a:endParaRPr lang="en-GB" dirty="0">
              <a:solidFill>
                <a:schemeClr val="tx1"/>
              </a:solidFill>
            </a:endParaRPr>
          </a:p>
          <a:p>
            <a:pPr marL="342900" lvl="0" indent="-342900">
              <a:buFont typeface="+mj-lt"/>
              <a:buAutoNum type="alphaUcPeriod"/>
            </a:pPr>
            <a:r>
              <a:rPr lang="en-GB" dirty="0">
                <a:solidFill>
                  <a:schemeClr val="tx1"/>
                </a:solidFill>
              </a:rPr>
              <a:t>Sit quietly in the client’s room until the client leaves the bathroom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an unlicensed assistive personnel (UAP) to stay and keep talking to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Talk to the client and attempt to find out why the client is crying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client to cry alone and leave the client in the bathroom</a:t>
            </a:r>
            <a:r>
              <a:rPr lang="en-GB" dirty="0" smtClean="0">
                <a:solidFill>
                  <a:schemeClr val="tx1"/>
                </a:solidFill>
              </a:rPr>
              <a:t>.</a:t>
            </a:r>
          </a:p>
          <a:p>
            <a:pPr lvl="0"/>
            <a:endParaRPr lang="en-GB" dirty="0"/>
          </a:p>
        </p:txBody>
      </p:sp>
      <p:sp>
        <p:nvSpPr>
          <p:cNvPr id="18" name="Rectangle 17"/>
          <p:cNvSpPr/>
          <p:nvPr/>
        </p:nvSpPr>
        <p:spPr>
          <a:xfrm>
            <a:off x="1744327" y="4354267"/>
            <a:ext cx="9033622" cy="150810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nurse’s first concern should be for the client’s safety, so an immediate assessment of the client’s situation is needed. Option A is incorrect; the nurse cannot delegate in this potentially unsafe situation. The nurse may offer to stay nearby after first assessing the situation more fully. Client safety is the primary concern, and the client should not be left alone until safety is assured.</a:t>
            </a:r>
          </a:p>
        </p:txBody>
      </p:sp>
    </p:spTree>
    <p:extLst>
      <p:ext uri="{BB962C8B-B14F-4D97-AF65-F5344CB8AC3E}">
        <p14:creationId xmlns:p14="http://schemas.microsoft.com/office/powerpoint/2010/main" val="1775034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643109" y="434204"/>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in a long-term care facility reports to the nurse, “I have not had a bowel movement in 2 days.” What is the nurse’s first action?</a:t>
            </a:r>
          </a:p>
          <a:p>
            <a:pPr lvl="0"/>
            <a:endParaRPr lang="en-GB" dirty="0">
              <a:solidFill>
                <a:schemeClr val="tx1"/>
              </a:solidFill>
            </a:endParaRPr>
          </a:p>
          <a:p>
            <a:pPr marL="342900" lvl="0" indent="-342900">
              <a:buFont typeface="+mj-lt"/>
              <a:buAutoNum type="alphaUcPeriod"/>
            </a:pPr>
            <a:r>
              <a:rPr lang="en-GB" dirty="0">
                <a:solidFill>
                  <a:schemeClr val="tx1"/>
                </a:solidFill>
              </a:rPr>
              <a:t>Notify the healthcare provider and request a prescription for a large-volume enema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caregiver to offer a glass of warm prune juice at mealtimes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the client’s medical record to determine the client’s normal bowel pattern.</a:t>
            </a:r>
          </a:p>
          <a:p>
            <a:pPr marL="342900" lvl="0" indent="-342900">
              <a:buFont typeface="+mj-lt"/>
              <a:buAutoNum type="alphaUcPeriod"/>
            </a:pPr>
            <a:r>
              <a:rPr lang="en-GB" dirty="0" smtClean="0">
                <a:solidFill>
                  <a:schemeClr val="tx1"/>
                </a:solidFill>
              </a:rPr>
              <a:t>Instruct </a:t>
            </a:r>
            <a:r>
              <a:rPr lang="en-GB" dirty="0">
                <a:solidFill>
                  <a:schemeClr val="tx1"/>
                </a:solidFill>
              </a:rPr>
              <a:t>the caregiver to increase the client’s fluids to five 8-ounce glasses per day</a:t>
            </a:r>
            <a:r>
              <a:rPr lang="en-GB" dirty="0" smtClean="0">
                <a:solidFill>
                  <a:schemeClr val="tx1"/>
                </a:solidFill>
              </a:rPr>
              <a:t>.</a:t>
            </a:r>
          </a:p>
          <a:p>
            <a:pPr lvl="0"/>
            <a:endParaRPr lang="en-GB" dirty="0"/>
          </a:p>
        </p:txBody>
      </p:sp>
      <p:sp>
        <p:nvSpPr>
          <p:cNvPr id="18" name="Rectangle 17"/>
          <p:cNvSpPr/>
          <p:nvPr/>
        </p:nvSpPr>
        <p:spPr>
          <a:xfrm>
            <a:off x="1439579" y="4543201"/>
            <a:ext cx="9490427" cy="107721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a:t>
            </a:r>
          </a:p>
          <a:p>
            <a:pPr lvl="0"/>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This client may not routinely have a daily bowel movement, so the nurse should first assess this client’s normal bowel habits before attempting any intervention. Option A, B, or D may then be implemented, if warranted.</a:t>
            </a:r>
          </a:p>
        </p:txBody>
      </p:sp>
    </p:spTree>
    <p:extLst>
      <p:ext uri="{BB962C8B-B14F-4D97-AF65-F5344CB8AC3E}">
        <p14:creationId xmlns:p14="http://schemas.microsoft.com/office/powerpoint/2010/main" val="41961848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had a vaginal delivery yesterday and will be breastfeeding her </a:t>
            </a:r>
            <a:r>
              <a:rPr lang="en-GB" dirty="0" err="1">
                <a:solidFill>
                  <a:schemeClr val="tx1"/>
                </a:solidFill>
              </a:rPr>
              <a:t>newborn</a:t>
            </a:r>
            <a:r>
              <a:rPr lang="en-GB" dirty="0">
                <a:solidFill>
                  <a:schemeClr val="tx1"/>
                </a:solidFill>
              </a:rPr>
              <a:t>. Which instructions are most important to reinforce regarding breast care? (Select all that apply</a:t>
            </a:r>
            <a:r>
              <a:rPr lang="en-GB" dirty="0" smtClean="0">
                <a:solidFill>
                  <a:schemeClr val="tx1"/>
                </a:solidFill>
              </a:rPr>
              <a: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Keep the breasts clean with soap and water</a:t>
            </a:r>
            <a:r>
              <a:rPr lang="en-GB" dirty="0" smtClean="0">
                <a:solidFill>
                  <a:schemeClr val="tx1"/>
                </a:solidFill>
              </a:rPr>
              <a:t>.</a:t>
            </a:r>
          </a:p>
          <a:p>
            <a:pPr marL="342900" lvl="0" indent="-342900">
              <a:buFont typeface="+mj-lt"/>
              <a:buAutoNum type="alphaUcPeriod"/>
            </a:pPr>
            <a:r>
              <a:rPr lang="en-GB" dirty="0">
                <a:solidFill>
                  <a:schemeClr val="tx1"/>
                </a:solidFill>
              </a:rPr>
              <a:t>Apply a damp cloth to the breasts three times </a:t>
            </a:r>
            <a:r>
              <a:rPr lang="en-GB" dirty="0" smtClean="0">
                <a:solidFill>
                  <a:schemeClr val="tx1"/>
                </a:solidFill>
              </a:rPr>
              <a:t>daily.</a:t>
            </a:r>
          </a:p>
          <a:p>
            <a:pPr marL="342900" lvl="0" indent="-342900">
              <a:buFont typeface="+mj-lt"/>
              <a:buAutoNum type="alphaUcPeriod"/>
            </a:pPr>
            <a:r>
              <a:rPr lang="en-GB" dirty="0">
                <a:solidFill>
                  <a:schemeClr val="tx1"/>
                </a:solidFill>
              </a:rPr>
              <a:t>Take a warm shower to promote the flow of breast milk.</a:t>
            </a:r>
          </a:p>
          <a:p>
            <a:pPr marL="342900" lvl="0" indent="-342900">
              <a:buFont typeface="+mj-lt"/>
              <a:buAutoNum type="alphaUcPeriod"/>
            </a:pPr>
            <a:r>
              <a:rPr lang="en-GB" dirty="0">
                <a:solidFill>
                  <a:schemeClr val="tx1"/>
                </a:solidFill>
              </a:rPr>
              <a:t>Notify the healthcare provider if the breast lumps develop</a:t>
            </a:r>
            <a:r>
              <a:rPr lang="en-GB" dirty="0" smtClean="0">
                <a:solidFill>
                  <a:schemeClr val="tx1"/>
                </a:solidFill>
              </a:rPr>
              <a:t>.</a:t>
            </a:r>
          </a:p>
          <a:p>
            <a:pPr marL="342900" lvl="0" indent="-342900">
              <a:buFont typeface="+mj-lt"/>
              <a:buAutoNum type="alphaUcPeriod"/>
            </a:pPr>
            <a:r>
              <a:rPr lang="en-GB" dirty="0">
                <a:solidFill>
                  <a:schemeClr val="tx1"/>
                </a:solidFill>
              </a:rPr>
              <a:t>Correctly position the baby on the breast to prevent pulling on the nipples</a:t>
            </a:r>
            <a:r>
              <a:rPr lang="en-GB" dirty="0" smtClean="0">
                <a:solidFill>
                  <a:schemeClr val="tx1"/>
                </a:solidFill>
              </a:rPr>
              <a:t>.</a:t>
            </a:r>
            <a:endParaRPr lang="en-GB" dirty="0">
              <a:solidFill>
                <a:schemeClr val="tx1"/>
              </a:solidFill>
            </a:endParaRPr>
          </a:p>
          <a:p>
            <a:pPr lvl="0"/>
            <a:endParaRPr lang="en-GB" dirty="0"/>
          </a:p>
        </p:txBody>
      </p:sp>
      <p:sp>
        <p:nvSpPr>
          <p:cNvPr id="18" name="Rectangle 17"/>
          <p:cNvSpPr/>
          <p:nvPr/>
        </p:nvSpPr>
        <p:spPr>
          <a:xfrm>
            <a:off x="346494" y="4443479"/>
            <a:ext cx="11453662" cy="150810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C, D and E</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nurse should reinforce instructions to take a warm shower to promote milk flow. The client should notify the healthcare provider if breast lumps develop as this is a sign of mastitis. To prevent pain from the infant pulling on the nipples, the baby should be positioned correctly. The client should be instructed to wash the breasts with water only as soap will dry the tissue. Rather than applying damp cloths to the breast, the nipples should be exposed to the air several times a day. Moistness increases the likelihood of infection.</a:t>
            </a:r>
          </a:p>
        </p:txBody>
      </p:sp>
    </p:spTree>
    <p:extLst>
      <p:ext uri="{BB962C8B-B14F-4D97-AF65-F5344CB8AC3E}">
        <p14:creationId xmlns:p14="http://schemas.microsoft.com/office/powerpoint/2010/main" val="20824165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313932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visiting the healthcare provider for a postpartum visit 6 weeks after delivery. She tells the nurse she will be using medroxyprogesterone as her method of contraception. Which instructions should the nurse reinforce?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his </a:t>
            </a:r>
            <a:r>
              <a:rPr lang="en-GB" dirty="0">
                <a:solidFill>
                  <a:schemeClr val="tx1"/>
                </a:solidFill>
              </a:rPr>
              <a:t>is administered every 3 months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normal to experience calf pain with this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normal to experience calf pain with this medication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This medication is to be administered subcutaneously at home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Many women cease having menstrual periods while using this method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Feelings of depression and anxiety are normal while using this contraceptive method</a:t>
            </a:r>
            <a:r>
              <a:rPr lang="en-GB" dirty="0" smtClean="0">
                <a:solidFill>
                  <a:schemeClr val="tx1"/>
                </a:solidFill>
              </a:rPr>
              <a:t>.</a:t>
            </a:r>
          </a:p>
          <a:p>
            <a:pPr lvl="0"/>
            <a:endParaRPr lang="en-GB" dirty="0"/>
          </a:p>
        </p:txBody>
      </p:sp>
      <p:sp>
        <p:nvSpPr>
          <p:cNvPr id="18" name="Rectangle 17"/>
          <p:cNvSpPr/>
          <p:nvPr/>
        </p:nvSpPr>
        <p:spPr>
          <a:xfrm>
            <a:off x="5717137" y="5688096"/>
            <a:ext cx="889987" cy="36933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r>
              <a:rPr lang="en-GB" dirty="0" smtClean="0">
                <a:solidFill>
                  <a:schemeClr val="tx1"/>
                </a:solidFill>
              </a:rPr>
              <a:t>A and E</a:t>
            </a:r>
            <a:endParaRPr lang="en-GB" dirty="0">
              <a:solidFill>
                <a:schemeClr val="tx1"/>
              </a:solidFill>
            </a:endParaRPr>
          </a:p>
        </p:txBody>
      </p:sp>
    </p:spTree>
    <p:extLst>
      <p:ext uri="{BB962C8B-B14F-4D97-AF65-F5344CB8AC3E}">
        <p14:creationId xmlns:p14="http://schemas.microsoft.com/office/powerpoint/2010/main" val="3852071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an older adult who has had </a:t>
            </a:r>
            <a:r>
              <a:rPr lang="en-GB" dirty="0" err="1">
                <a:solidFill>
                  <a:schemeClr val="tx1"/>
                </a:solidFill>
              </a:rPr>
              <a:t>diarrhea</a:t>
            </a:r>
            <a:r>
              <a:rPr lang="en-GB" dirty="0">
                <a:solidFill>
                  <a:schemeClr val="tx1"/>
                </a:solidFill>
              </a:rPr>
              <a:t> and vomiting for several days. The nurse should assist with data collection to observe for which signs and symptoms of fluid deficit?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Tight, shiny </a:t>
            </a:r>
            <a:r>
              <a:rPr lang="en-GB" dirty="0" smtClean="0">
                <a:solidFill>
                  <a:schemeClr val="tx1"/>
                </a:solidFill>
              </a:rPr>
              <a:t>skin</a:t>
            </a:r>
            <a:endParaRPr lang="en-GB" dirty="0">
              <a:solidFill>
                <a:schemeClr val="tx1"/>
              </a:solidFill>
            </a:endParaRPr>
          </a:p>
          <a:p>
            <a:pPr marL="342900" lvl="0" indent="-342900">
              <a:buFont typeface="+mj-lt"/>
              <a:buAutoNum type="alphaUcPeriod"/>
            </a:pPr>
            <a:r>
              <a:rPr lang="en-GB" dirty="0">
                <a:solidFill>
                  <a:schemeClr val="tx1"/>
                </a:solidFill>
              </a:rPr>
              <a:t>Decreased </a:t>
            </a:r>
            <a:r>
              <a:rPr lang="en-GB" dirty="0" err="1" smtClean="0">
                <a:solidFill>
                  <a:schemeClr val="tx1"/>
                </a:solidFill>
              </a:rPr>
              <a:t>hematocrit</a:t>
            </a:r>
            <a:endParaRPr lang="en-GB" dirty="0">
              <a:solidFill>
                <a:schemeClr val="tx1"/>
              </a:solidFill>
            </a:endParaRPr>
          </a:p>
          <a:p>
            <a:pPr marL="342900" lvl="0" indent="-342900">
              <a:buFont typeface="+mj-lt"/>
              <a:buAutoNum type="alphaUcPeriod"/>
            </a:pPr>
            <a:r>
              <a:rPr lang="en-GB" dirty="0">
                <a:solidFill>
                  <a:schemeClr val="tx1"/>
                </a:solidFill>
              </a:rPr>
              <a:t>Concentrated </a:t>
            </a:r>
            <a:r>
              <a:rPr lang="en-GB" dirty="0" smtClean="0">
                <a:solidFill>
                  <a:schemeClr val="tx1"/>
                </a:solidFill>
              </a:rPr>
              <a:t>urine</a:t>
            </a:r>
            <a:endParaRPr lang="en-GB" dirty="0">
              <a:solidFill>
                <a:schemeClr val="tx1"/>
              </a:solidFill>
            </a:endParaRPr>
          </a:p>
          <a:p>
            <a:pPr marL="342900" lvl="0" indent="-342900">
              <a:buFont typeface="+mj-lt"/>
              <a:buAutoNum type="alphaUcPeriod"/>
            </a:pPr>
            <a:r>
              <a:rPr lang="en-GB" dirty="0">
                <a:solidFill>
                  <a:schemeClr val="tx1"/>
                </a:solidFill>
              </a:rPr>
              <a:t>Enlarged neck </a:t>
            </a:r>
            <a:r>
              <a:rPr lang="en-GB" dirty="0" smtClean="0">
                <a:solidFill>
                  <a:schemeClr val="tx1"/>
                </a:solidFill>
              </a:rPr>
              <a:t>veins</a:t>
            </a:r>
            <a:endParaRPr lang="en-GB" dirty="0">
              <a:solidFill>
                <a:schemeClr val="tx1"/>
              </a:solidFill>
            </a:endParaRPr>
          </a:p>
          <a:p>
            <a:pPr marL="342900" lvl="0" indent="-342900">
              <a:buFont typeface="+mj-lt"/>
              <a:buAutoNum type="alphaUcPeriod"/>
            </a:pPr>
            <a:r>
              <a:rPr lang="en-GB" dirty="0" smtClean="0">
                <a:solidFill>
                  <a:schemeClr val="tx1"/>
                </a:solidFill>
              </a:rPr>
              <a:t>Confusion</a:t>
            </a:r>
          </a:p>
          <a:p>
            <a:pPr lvl="0"/>
            <a:endParaRPr lang="en-GB" dirty="0"/>
          </a:p>
        </p:txBody>
      </p:sp>
      <p:sp>
        <p:nvSpPr>
          <p:cNvPr id="18" name="Rectangle 17"/>
          <p:cNvSpPr/>
          <p:nvPr/>
        </p:nvSpPr>
        <p:spPr>
          <a:xfrm>
            <a:off x="988707" y="4918655"/>
            <a:ext cx="10169236" cy="107721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C and E</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b="1" dirty="0">
                <a:solidFill>
                  <a:schemeClr val="tx1"/>
                </a:solidFill>
              </a:rPr>
              <a:t>A client who is experiencing fluid deficit would exhibit concentrated urine and confusion. A client who is experiencing fluid overload would exhibit tight, shiny skin, decreased </a:t>
            </a:r>
            <a:r>
              <a:rPr lang="en-GB" sz="1400" b="1" dirty="0" err="1">
                <a:solidFill>
                  <a:schemeClr val="tx1"/>
                </a:solidFill>
              </a:rPr>
              <a:t>hematocrit</a:t>
            </a:r>
            <a:r>
              <a:rPr lang="en-GB" sz="1400" b="1" dirty="0">
                <a:solidFill>
                  <a:schemeClr val="tx1"/>
                </a:solidFill>
              </a:rPr>
              <a:t>, and enlarged neck veins.</a:t>
            </a:r>
            <a:endParaRPr lang="en-GB" sz="1400" dirty="0">
              <a:solidFill>
                <a:schemeClr val="tx1"/>
              </a:solidFill>
            </a:endParaRPr>
          </a:p>
        </p:txBody>
      </p:sp>
    </p:spTree>
    <p:extLst>
      <p:ext uri="{BB962C8B-B14F-4D97-AF65-F5344CB8AC3E}">
        <p14:creationId xmlns:p14="http://schemas.microsoft.com/office/powerpoint/2010/main" val="3440824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an adult client being treated for otitis externa. Which steps should the nurse take when administering ear drops to this client?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Place the client in a side-lying </a:t>
            </a:r>
            <a:r>
              <a:rPr lang="en-GB" dirty="0" smtClean="0">
                <a:solidFill>
                  <a:schemeClr val="tx1"/>
                </a:solidFill>
              </a:rPr>
              <a:t>position</a:t>
            </a:r>
            <a:endParaRPr lang="en-GB" dirty="0">
              <a:solidFill>
                <a:schemeClr val="tx1"/>
              </a:solidFill>
            </a:endParaRPr>
          </a:p>
          <a:p>
            <a:pPr marL="342900" lvl="0" indent="-342900">
              <a:buFont typeface="+mj-lt"/>
              <a:buAutoNum type="alphaUcPeriod"/>
            </a:pPr>
            <a:r>
              <a:rPr lang="en-GB" dirty="0">
                <a:solidFill>
                  <a:schemeClr val="tx1"/>
                </a:solidFill>
              </a:rPr>
              <a:t>Pull the auricle upward and outward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Hold the dropper 6 cm above the ear canal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Place a cotton ball into the inner canal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Pull the auricle down and back</a:t>
            </a:r>
            <a:r>
              <a:rPr lang="en-GB" dirty="0" smtClean="0">
                <a:solidFill>
                  <a:schemeClr val="tx1"/>
                </a:solidFill>
              </a:rPr>
              <a:t>.</a:t>
            </a:r>
          </a:p>
          <a:p>
            <a:pPr lvl="0"/>
            <a:endParaRPr lang="en-GB" dirty="0" smtClean="0"/>
          </a:p>
        </p:txBody>
      </p:sp>
      <p:sp>
        <p:nvSpPr>
          <p:cNvPr id="18" name="Rectangle 17"/>
          <p:cNvSpPr/>
          <p:nvPr/>
        </p:nvSpPr>
        <p:spPr>
          <a:xfrm>
            <a:off x="1108779" y="4594198"/>
            <a:ext cx="9929091" cy="129266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and B</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The correct answers (A and B) are the appropriate administration of ear drops. The dropper should be held 1 cm (½ inch) above the ear canal (C). A cotton ball should be placed in the outermost canal (D). The auricle is pulled down and back for a child younger than 3 years of age, but not an adult (E).</a:t>
            </a:r>
          </a:p>
        </p:txBody>
      </p:sp>
    </p:spTree>
    <p:extLst>
      <p:ext uri="{BB962C8B-B14F-4D97-AF65-F5344CB8AC3E}">
        <p14:creationId xmlns:p14="http://schemas.microsoft.com/office/powerpoint/2010/main" val="25476509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expects to note which aspects included in the plan of care for a child with a history of heart failure due to a congenital defect?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Monitor child for signs of salicylate toxicity related to daily aspirin use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Elevate the head of the bed when the child is resting in bed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Teach the caregivers how to safely administer prescribed oxygen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Count the child’s radial pulse for 1 minute prior to administering digoxin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Mix the dose of digoxin with formula if the child does not like the </a:t>
            </a:r>
            <a:r>
              <a:rPr lang="en-GB" dirty="0" err="1">
                <a:solidFill>
                  <a:schemeClr val="tx1"/>
                </a:solidFill>
              </a:rPr>
              <a:t>flavor</a:t>
            </a:r>
            <a:r>
              <a:rPr lang="en-GB" dirty="0" smtClean="0">
                <a:solidFill>
                  <a:schemeClr val="tx1"/>
                </a:solidFill>
              </a:rPr>
              <a:t>.</a:t>
            </a:r>
          </a:p>
        </p:txBody>
      </p:sp>
      <p:sp>
        <p:nvSpPr>
          <p:cNvPr id="18" name="Rectangle 17"/>
          <p:cNvSpPr/>
          <p:nvPr/>
        </p:nvSpPr>
        <p:spPr>
          <a:xfrm>
            <a:off x="759797" y="4389160"/>
            <a:ext cx="10627055" cy="135421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B and C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600" dirty="0">
                <a:solidFill>
                  <a:schemeClr val="tx1"/>
                </a:solidFill>
              </a:rPr>
              <a:t>The head of the bed should be elevated, or an infant seat used to promote adequate oxygenation. Safe oxygen use should be explained to the child’s caregivers. Daily aspirin use is not always given with heart failure due to a congenital defect. The child’s apical, not radial, pulse should be counted for 1 minute prior to administering digoxin. Digoxin should not be mixed with formula because the child might not complete the entire bottle of formula.</a:t>
            </a:r>
          </a:p>
        </p:txBody>
      </p:sp>
    </p:spTree>
    <p:extLst>
      <p:ext uri="{BB962C8B-B14F-4D97-AF65-F5344CB8AC3E}">
        <p14:creationId xmlns:p14="http://schemas.microsoft.com/office/powerpoint/2010/main" val="34477376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687070" y="1939982"/>
            <a:ext cx="10550838" cy="286232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acting as charge nurse in a long-term care facility. For this shift there are 4 unlicensed assistive personnel (UAPs) and another PN for 40 residents. Which tasks should be assigned to the other PN rather than be delegated to the UAPs?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Participation in a care conference for a resident who will be entering hospice </a:t>
            </a:r>
            <a:r>
              <a:rPr lang="en-GB" dirty="0" smtClean="0">
                <a:solidFill>
                  <a:schemeClr val="tx1"/>
                </a:solidFill>
              </a:rPr>
              <a:t>care</a:t>
            </a:r>
            <a:endParaRPr lang="en-GB" dirty="0">
              <a:solidFill>
                <a:schemeClr val="tx1"/>
              </a:solidFill>
            </a:endParaRPr>
          </a:p>
          <a:p>
            <a:pPr marL="342900" lvl="0" indent="-342900">
              <a:buFont typeface="+mj-lt"/>
              <a:buAutoNum type="alphaUcPeriod"/>
            </a:pPr>
            <a:r>
              <a:rPr lang="en-GB" dirty="0">
                <a:solidFill>
                  <a:schemeClr val="tx1"/>
                </a:solidFill>
              </a:rPr>
              <a:t>Assessment of a resident who has a stage III pressure ulcer on the </a:t>
            </a:r>
            <a:r>
              <a:rPr lang="en-GB" dirty="0" smtClean="0">
                <a:solidFill>
                  <a:schemeClr val="tx1"/>
                </a:solidFill>
              </a:rPr>
              <a:t>coccyx</a:t>
            </a:r>
            <a:endParaRPr lang="en-GB" dirty="0">
              <a:solidFill>
                <a:schemeClr val="tx1"/>
              </a:solidFill>
            </a:endParaRPr>
          </a:p>
          <a:p>
            <a:pPr marL="342900" lvl="0" indent="-342900">
              <a:buFont typeface="+mj-lt"/>
              <a:buAutoNum type="alphaUcPeriod"/>
            </a:pPr>
            <a:r>
              <a:rPr lang="en-GB" dirty="0">
                <a:solidFill>
                  <a:schemeClr val="tx1"/>
                </a:solidFill>
              </a:rPr>
              <a:t>Ambulation of a resident who has a visual deficit and an unsteady </a:t>
            </a:r>
            <a:r>
              <a:rPr lang="en-GB" dirty="0" smtClean="0">
                <a:solidFill>
                  <a:schemeClr val="tx1"/>
                </a:solidFill>
              </a:rPr>
              <a:t>gait</a:t>
            </a:r>
            <a:endParaRPr lang="en-GB" dirty="0">
              <a:solidFill>
                <a:schemeClr val="tx1"/>
              </a:solidFill>
            </a:endParaRPr>
          </a:p>
          <a:p>
            <a:pPr marL="342900" lvl="0" indent="-342900">
              <a:buFont typeface="+mj-lt"/>
              <a:buAutoNum type="alphaUcPeriod"/>
            </a:pPr>
            <a:r>
              <a:rPr lang="en-GB" dirty="0">
                <a:solidFill>
                  <a:schemeClr val="tx1"/>
                </a:solidFill>
              </a:rPr>
              <a:t>Assisting with feeding a resident who often forgets to finish the meal </a:t>
            </a:r>
            <a:r>
              <a:rPr lang="en-GB" dirty="0" smtClean="0">
                <a:solidFill>
                  <a:schemeClr val="tx1"/>
                </a:solidFill>
              </a:rPr>
              <a:t>tray</a:t>
            </a:r>
            <a:endParaRPr lang="en-GB" dirty="0">
              <a:solidFill>
                <a:schemeClr val="tx1"/>
              </a:solidFill>
            </a:endParaRPr>
          </a:p>
          <a:p>
            <a:pPr marL="342900" lvl="0" indent="-342900">
              <a:buFont typeface="+mj-lt"/>
              <a:buAutoNum type="alphaUcPeriod"/>
            </a:pPr>
            <a:r>
              <a:rPr lang="en-GB" dirty="0">
                <a:solidFill>
                  <a:schemeClr val="tx1"/>
                </a:solidFill>
              </a:rPr>
              <a:t>Contacting the family member of a resident who has been wandering more than </a:t>
            </a:r>
            <a:r>
              <a:rPr lang="en-GB" dirty="0" smtClean="0">
                <a:solidFill>
                  <a:schemeClr val="tx1"/>
                </a:solidFill>
              </a:rPr>
              <a:t>usual</a:t>
            </a:r>
            <a:endParaRPr lang="en-GB" dirty="0">
              <a:solidFill>
                <a:schemeClr val="tx1"/>
              </a:solidFill>
            </a:endParaRPr>
          </a:p>
          <a:p>
            <a:pPr marL="342900" lvl="0" indent="-342900">
              <a:buFont typeface="+mj-lt"/>
              <a:buAutoNum type="alphaUcPeriod"/>
            </a:pPr>
            <a:r>
              <a:rPr lang="en-GB" dirty="0">
                <a:solidFill>
                  <a:schemeClr val="tx1"/>
                </a:solidFill>
              </a:rPr>
              <a:t>Monitoring the amount of sputum expectorated by a resident with </a:t>
            </a:r>
            <a:r>
              <a:rPr lang="en-GB" dirty="0" smtClean="0">
                <a:solidFill>
                  <a:schemeClr val="tx1"/>
                </a:solidFill>
              </a:rPr>
              <a:t>pneumonia</a:t>
            </a:r>
          </a:p>
        </p:txBody>
      </p:sp>
      <p:sp>
        <p:nvSpPr>
          <p:cNvPr id="18" name="Rectangle 17"/>
          <p:cNvSpPr/>
          <p:nvPr/>
        </p:nvSpPr>
        <p:spPr>
          <a:xfrm>
            <a:off x="812800" y="5059032"/>
            <a:ext cx="10425108" cy="92333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smtClean="0">
                <a:solidFill>
                  <a:schemeClr val="tx1"/>
                </a:solidFill>
              </a:rPr>
              <a:t>A, B, E and F </a:t>
            </a:r>
            <a:r>
              <a:rPr lang="en-GB" b="1" dirty="0" smtClean="0">
                <a:solidFill>
                  <a:schemeClr val="tx1"/>
                </a:solidFill>
              </a:rPr>
              <a:t>Rationale</a:t>
            </a:r>
            <a:r>
              <a:rPr lang="en-GB" b="1" dirty="0">
                <a:solidFill>
                  <a:schemeClr val="tx1"/>
                </a:solidFill>
              </a:rPr>
              <a:t>:</a:t>
            </a:r>
            <a:r>
              <a:rPr lang="en-GB" dirty="0">
                <a:solidFill>
                  <a:schemeClr val="tx1"/>
                </a:solidFill>
              </a:rPr>
              <a:t/>
            </a:r>
            <a:br>
              <a:rPr lang="en-GB" dirty="0">
                <a:solidFill>
                  <a:schemeClr val="tx1"/>
                </a:solidFill>
              </a:rPr>
            </a:br>
            <a:r>
              <a:rPr lang="en-GB" sz="1200" dirty="0">
                <a:solidFill>
                  <a:schemeClr val="tx1"/>
                </a:solidFill>
              </a:rPr>
              <a:t>The practical nurse should be assigned tasks that require judgment. The nurse should participate in planning care, assessing wounds, contacting family members, and monitoring for changes in a resident’s condition. The UAP should have been trained on ambulation of residents with an unsteady gait and a visual deficit. The UAP should also be able to assist with feeding residents. These two tasks do not require judgment only a nurse could provide.</a:t>
            </a:r>
          </a:p>
        </p:txBody>
      </p:sp>
    </p:spTree>
    <p:extLst>
      <p:ext uri="{BB962C8B-B14F-4D97-AF65-F5344CB8AC3E}">
        <p14:creationId xmlns:p14="http://schemas.microsoft.com/office/powerpoint/2010/main" val="2111146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nursing actions are most helpful in evaluating the effectiveness of treatments for dehydration in a 36-month-old child? (Select all that apply.)</a:t>
            </a:r>
          </a:p>
          <a:p>
            <a:pPr lvl="0"/>
            <a:endParaRPr lang="en-GB" dirty="0" smtClean="0">
              <a:solidFill>
                <a:schemeClr val="tx1"/>
              </a:solidFill>
            </a:endParaRPr>
          </a:p>
          <a:p>
            <a:pPr marL="342900" lvl="0" indent="-342900">
              <a:buFont typeface="+mj-lt"/>
              <a:buAutoNum type="alphaUcPeriod"/>
            </a:pPr>
            <a:r>
              <a:rPr lang="en-GB" dirty="0" smtClean="0">
                <a:solidFill>
                  <a:schemeClr val="tx1"/>
                </a:solidFill>
              </a:rPr>
              <a:t>Record wet diapers.</a:t>
            </a:r>
          </a:p>
          <a:p>
            <a:pPr marL="342900" lvl="0" indent="-342900">
              <a:buFont typeface="+mj-lt"/>
              <a:buAutoNum type="alphaUcPeriod"/>
            </a:pPr>
            <a:r>
              <a:rPr lang="en-GB" dirty="0" smtClean="0">
                <a:solidFill>
                  <a:schemeClr val="tx1"/>
                </a:solidFill>
              </a:rPr>
              <a:t>Assess for sunken fontanels.</a:t>
            </a:r>
          </a:p>
          <a:p>
            <a:pPr marL="342900" lvl="0" indent="-342900">
              <a:buFont typeface="+mj-lt"/>
              <a:buAutoNum type="alphaUcPeriod"/>
            </a:pPr>
            <a:r>
              <a:rPr lang="en-GB" dirty="0" smtClean="0">
                <a:solidFill>
                  <a:schemeClr val="tx1"/>
                </a:solidFill>
              </a:rPr>
              <a:t>Examine skin turgor.</a:t>
            </a:r>
          </a:p>
          <a:p>
            <a:pPr marL="342900" lvl="0" indent="-342900">
              <a:buFont typeface="+mj-lt"/>
              <a:buAutoNum type="alphaUcPeriod"/>
            </a:pPr>
            <a:r>
              <a:rPr lang="en-GB" dirty="0" smtClean="0">
                <a:solidFill>
                  <a:schemeClr val="tx1"/>
                </a:solidFill>
              </a:rPr>
              <a:t>Observe mucous membranes.</a:t>
            </a:r>
          </a:p>
          <a:p>
            <a:pPr marL="342900" lvl="0" indent="-342900">
              <a:buFont typeface="+mj-lt"/>
              <a:buAutoNum type="alphaUcPeriod"/>
            </a:pPr>
            <a:r>
              <a:rPr lang="en-GB" dirty="0" smtClean="0">
                <a:solidFill>
                  <a:schemeClr val="tx1"/>
                </a:solidFill>
              </a:rPr>
              <a:t>Record dietary intake.</a:t>
            </a:r>
          </a:p>
          <a:p>
            <a:pPr lvl="0"/>
            <a:endParaRPr lang="en-GB" dirty="0" smtClean="0"/>
          </a:p>
        </p:txBody>
      </p:sp>
      <p:sp>
        <p:nvSpPr>
          <p:cNvPr id="18" name="Rectangle 17"/>
          <p:cNvSpPr/>
          <p:nvPr/>
        </p:nvSpPr>
        <p:spPr>
          <a:xfrm>
            <a:off x="1450525" y="4672433"/>
            <a:ext cx="9245600" cy="1292662"/>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 C, D and E</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400" dirty="0">
                <a:solidFill>
                  <a:schemeClr val="tx1"/>
                </a:solidFill>
              </a:rPr>
              <a:t>All these actions can be used to evaluate fluid status in children and are helpful assessment functions (A, C, D, E), but the age of the child makes fontanel check impractical. The posterior fontanel closes at 2 months and the anterior fontanel closes at 18 months of age.</a:t>
            </a:r>
          </a:p>
        </p:txBody>
      </p:sp>
    </p:spTree>
    <p:extLst>
      <p:ext uri="{BB962C8B-B14F-4D97-AF65-F5344CB8AC3E}">
        <p14:creationId xmlns:p14="http://schemas.microsoft.com/office/powerpoint/2010/main" val="19461452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1"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a:t>
            </a:r>
            <a:r>
              <a:rPr lang="en-GB" sz="4000" dirty="0" smtClean="0">
                <a:ln w="0"/>
                <a:effectLst>
                  <a:outerShdw blurRad="38100" dist="19050" dir="2700000" algn="tl" rotWithShape="0">
                    <a:schemeClr val="dk1">
                      <a:alpha val="40000"/>
                    </a:schemeClr>
                  </a:outerShdw>
                </a:effectLst>
                <a:latin typeface="Century Gothic" panose="020B0502020202020204"/>
              </a:rPr>
              <a:t>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develops oral candidiasis receives a prescription for nystatin 500,000 units swish and swallow 4 times daily. The medication contains 100,000 units/1 </a:t>
            </a:r>
            <a:r>
              <a:rPr lang="en-GB" dirty="0" err="1">
                <a:solidFill>
                  <a:schemeClr val="tx1"/>
                </a:solidFill>
              </a:rPr>
              <a:t>mL.</a:t>
            </a:r>
            <a:r>
              <a:rPr lang="en-GB" dirty="0">
                <a:solidFill>
                  <a:schemeClr val="tx1"/>
                </a:solidFill>
              </a:rPr>
              <a:t> How many teaspoons should the practical nurse (PN) administer daily? (Enter numeric value only.) ______ teaspoons/day</a:t>
            </a:r>
          </a:p>
          <a:p>
            <a:pPr lvl="0"/>
            <a:endParaRPr lang="en-GB" dirty="0">
              <a:solidFill>
                <a:schemeClr val="tx1"/>
              </a:solidFill>
            </a:endParaRPr>
          </a:p>
          <a:p>
            <a:pPr marL="342900" lvl="0" indent="-342900">
              <a:buFont typeface="+mj-lt"/>
              <a:buAutoNum type="alphaUcPeriod"/>
            </a:pPr>
            <a:r>
              <a:rPr lang="en-GB" dirty="0">
                <a:solidFill>
                  <a:schemeClr val="tx1"/>
                </a:solidFill>
              </a:rPr>
              <a:t>4 teaspoons / </a:t>
            </a:r>
            <a:r>
              <a:rPr lang="en-GB" dirty="0" smtClean="0">
                <a:solidFill>
                  <a:schemeClr val="tx1"/>
                </a:solidFill>
              </a:rPr>
              <a:t>day</a:t>
            </a:r>
            <a:endParaRPr lang="en-GB" dirty="0">
              <a:solidFill>
                <a:schemeClr val="tx1"/>
              </a:solidFill>
            </a:endParaRPr>
          </a:p>
          <a:p>
            <a:pPr marL="342900" lvl="0" indent="-342900">
              <a:buFont typeface="+mj-lt"/>
              <a:buAutoNum type="alphaUcPeriod"/>
            </a:pPr>
            <a:r>
              <a:rPr lang="en-GB" dirty="0">
                <a:solidFill>
                  <a:schemeClr val="tx1"/>
                </a:solidFill>
              </a:rPr>
              <a:t>3 teaspoons / </a:t>
            </a:r>
            <a:r>
              <a:rPr lang="en-GB" dirty="0" smtClean="0">
                <a:solidFill>
                  <a:schemeClr val="tx1"/>
                </a:solidFill>
              </a:rPr>
              <a:t>day</a:t>
            </a:r>
            <a:endParaRPr lang="en-GB" dirty="0">
              <a:solidFill>
                <a:schemeClr val="tx1"/>
              </a:solidFill>
            </a:endParaRPr>
          </a:p>
          <a:p>
            <a:pPr marL="342900" lvl="0" indent="-342900">
              <a:buFont typeface="+mj-lt"/>
              <a:buAutoNum type="alphaUcPeriod"/>
            </a:pPr>
            <a:r>
              <a:rPr lang="en-GB" dirty="0">
                <a:solidFill>
                  <a:schemeClr val="tx1"/>
                </a:solidFill>
              </a:rPr>
              <a:t>5 teaspoon / </a:t>
            </a:r>
            <a:r>
              <a:rPr lang="en-GB" dirty="0" smtClean="0">
                <a:solidFill>
                  <a:schemeClr val="tx1"/>
                </a:solidFill>
              </a:rPr>
              <a:t>day</a:t>
            </a:r>
            <a:endParaRPr lang="en-GB" dirty="0">
              <a:solidFill>
                <a:schemeClr val="tx1"/>
              </a:solidFill>
            </a:endParaRPr>
          </a:p>
          <a:p>
            <a:pPr marL="342900" lvl="0" indent="-342900">
              <a:buFont typeface="+mj-lt"/>
              <a:buAutoNum type="alphaUcPeriod"/>
            </a:pPr>
            <a:r>
              <a:rPr lang="en-GB" dirty="0">
                <a:solidFill>
                  <a:schemeClr val="tx1"/>
                </a:solidFill>
              </a:rPr>
              <a:t>7 teaspoon / day</a:t>
            </a:r>
          </a:p>
        </p:txBody>
      </p:sp>
      <p:sp>
        <p:nvSpPr>
          <p:cNvPr id="18" name="Rectangle 17"/>
          <p:cNvSpPr/>
          <p:nvPr/>
        </p:nvSpPr>
        <p:spPr>
          <a:xfrm>
            <a:off x="1960049" y="4634098"/>
            <a:ext cx="8602177" cy="107721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dirty="0" smtClean="0">
                <a:solidFill>
                  <a:schemeClr val="tx1"/>
                </a:solidFill>
              </a:rPr>
              <a:t>A</a:t>
            </a:r>
          </a:p>
          <a:p>
            <a:pPr algn="ctr"/>
            <a:r>
              <a:rPr lang="en-GB" b="1" dirty="0">
                <a:solidFill>
                  <a:schemeClr val="tx1"/>
                </a:solidFill>
              </a:rPr>
              <a:t>Rationale:</a:t>
            </a:r>
            <a:endParaRPr lang="en-GB" dirty="0">
              <a:solidFill>
                <a:schemeClr val="tx1"/>
              </a:solidFill>
            </a:endParaRPr>
          </a:p>
          <a:p>
            <a:r>
              <a:rPr lang="en-GB" sz="1400" dirty="0">
                <a:solidFill>
                  <a:schemeClr val="tx1"/>
                </a:solidFill>
              </a:rPr>
              <a:t>Using the ratio and proportion formula, 100,000 units:1 mL = 500,000 </a:t>
            </a:r>
            <a:r>
              <a:rPr lang="en-GB" sz="1400" dirty="0" err="1">
                <a:solidFill>
                  <a:schemeClr val="tx1"/>
                </a:solidFill>
              </a:rPr>
              <a:t>units:</a:t>
            </a:r>
            <a:r>
              <a:rPr lang="en-GB" sz="1400" i="1" dirty="0" err="1">
                <a:solidFill>
                  <a:schemeClr val="tx1"/>
                </a:solidFill>
              </a:rPr>
              <a:t>x</a:t>
            </a:r>
            <a:r>
              <a:rPr lang="en-GB" sz="1400" dirty="0">
                <a:solidFill>
                  <a:schemeClr val="tx1"/>
                </a:solidFill>
              </a:rPr>
              <a:t> </a:t>
            </a:r>
            <a:r>
              <a:rPr lang="en-GB" sz="1400" dirty="0" err="1">
                <a:solidFill>
                  <a:schemeClr val="tx1"/>
                </a:solidFill>
              </a:rPr>
              <a:t>mL.</a:t>
            </a:r>
            <a:r>
              <a:rPr lang="en-GB" sz="1400" dirty="0">
                <a:solidFill>
                  <a:schemeClr val="tx1"/>
                </a:solidFill>
              </a:rPr>
              <a:t> 100,000 × </a:t>
            </a:r>
            <a:r>
              <a:rPr lang="en-GB" sz="1400" i="1" dirty="0">
                <a:solidFill>
                  <a:schemeClr val="tx1"/>
                </a:solidFill>
              </a:rPr>
              <a:t>x</a:t>
            </a:r>
            <a:r>
              <a:rPr lang="en-GB" sz="1400" dirty="0">
                <a:solidFill>
                  <a:schemeClr val="tx1"/>
                </a:solidFill>
              </a:rPr>
              <a:t> mL = 500,000 mL; </a:t>
            </a:r>
            <a:r>
              <a:rPr lang="en-GB" sz="1400" i="1" dirty="0">
                <a:solidFill>
                  <a:schemeClr val="tx1"/>
                </a:solidFill>
              </a:rPr>
              <a:t>x</a:t>
            </a:r>
            <a:r>
              <a:rPr lang="en-GB" sz="1400" dirty="0">
                <a:solidFill>
                  <a:schemeClr val="tx1"/>
                </a:solidFill>
              </a:rPr>
              <a:t> = 5 mL = 1 teaspoon/dose. Four doses/day = 4 teaspoons/day</a:t>
            </a:r>
            <a:r>
              <a:rPr lang="en-GB" sz="1400" dirty="0" smtClean="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23486887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9523" y="475086"/>
            <a:ext cx="4543230"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A</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3</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374334" y="1226988"/>
            <a:ext cx="1620958"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Q.100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plans to administer diazepam, 4 mg intramuscularly (IM) to a client with severe anxiety. How many </a:t>
            </a:r>
            <a:r>
              <a:rPr lang="en-GB" dirty="0" err="1">
                <a:solidFill>
                  <a:schemeClr val="tx1"/>
                </a:solidFill>
              </a:rPr>
              <a:t>milliliters</a:t>
            </a:r>
            <a:r>
              <a:rPr lang="en-GB" dirty="0">
                <a:solidFill>
                  <a:schemeClr val="tx1"/>
                </a:solidFill>
              </a:rPr>
              <a:t> should the nurse administer? (Round to the nearest tenth.) ______ mL</a:t>
            </a:r>
          </a:p>
          <a:p>
            <a:pPr lvl="0"/>
            <a:endParaRPr lang="en-GB" dirty="0">
              <a:solidFill>
                <a:schemeClr val="tx1"/>
              </a:solidFill>
            </a:endParaRPr>
          </a:p>
          <a:p>
            <a:pPr lvl="0"/>
            <a:r>
              <a:rPr lang="en-GB" dirty="0">
                <a:solidFill>
                  <a:schemeClr val="tx1"/>
                </a:solidFill>
              </a:rPr>
              <a:t> Available </a:t>
            </a:r>
            <a:r>
              <a:rPr lang="en-GB" dirty="0" err="1">
                <a:solidFill>
                  <a:schemeClr val="tx1"/>
                </a:solidFill>
              </a:rPr>
              <a:t>Diazempamv</a:t>
            </a:r>
            <a:r>
              <a:rPr lang="en-GB" dirty="0">
                <a:solidFill>
                  <a:schemeClr val="tx1"/>
                </a:solidFill>
              </a:rPr>
              <a:t>(5 mg/ ml ): 10 mg / 2ml; Use for both IM and IV use.</a:t>
            </a:r>
          </a:p>
          <a:p>
            <a:pPr lvl="0"/>
            <a:endParaRPr lang="en-GB" dirty="0">
              <a:solidFill>
                <a:schemeClr val="tx1"/>
              </a:solidFill>
            </a:endParaRPr>
          </a:p>
          <a:p>
            <a:pPr marL="342900" lvl="0" indent="-342900">
              <a:buFont typeface="+mj-lt"/>
              <a:buAutoNum type="alphaUcPeriod"/>
            </a:pPr>
            <a:r>
              <a:rPr lang="en-GB" dirty="0" smtClean="0">
                <a:solidFill>
                  <a:schemeClr val="tx1"/>
                </a:solidFill>
              </a:rPr>
              <a:t>0.8</a:t>
            </a:r>
            <a:endParaRPr lang="en-GB" dirty="0">
              <a:solidFill>
                <a:schemeClr val="tx1"/>
              </a:solidFill>
            </a:endParaRPr>
          </a:p>
          <a:p>
            <a:pPr marL="342900" lvl="0" indent="-342900">
              <a:buFont typeface="+mj-lt"/>
              <a:buAutoNum type="alphaUcPeriod"/>
            </a:pPr>
            <a:r>
              <a:rPr lang="en-GB" dirty="0" smtClean="0">
                <a:solidFill>
                  <a:schemeClr val="tx1"/>
                </a:solidFill>
              </a:rPr>
              <a:t>0.7</a:t>
            </a:r>
            <a:endParaRPr lang="en-GB" dirty="0">
              <a:solidFill>
                <a:schemeClr val="tx1"/>
              </a:solidFill>
            </a:endParaRPr>
          </a:p>
          <a:p>
            <a:pPr marL="342900" lvl="0" indent="-342900">
              <a:buFont typeface="+mj-lt"/>
              <a:buAutoNum type="alphaUcPeriod"/>
            </a:pPr>
            <a:r>
              <a:rPr lang="en-GB" dirty="0" smtClean="0">
                <a:solidFill>
                  <a:schemeClr val="tx1"/>
                </a:solidFill>
              </a:rPr>
              <a:t>0.9</a:t>
            </a:r>
            <a:endParaRPr lang="en-GB" dirty="0">
              <a:solidFill>
                <a:schemeClr val="tx1"/>
              </a:solidFill>
            </a:endParaRPr>
          </a:p>
          <a:p>
            <a:pPr marL="342900" lvl="0" indent="-342900">
              <a:buFont typeface="+mj-lt"/>
              <a:buAutoNum type="alphaUcPeriod"/>
            </a:pPr>
            <a:r>
              <a:rPr lang="en-GB" dirty="0">
                <a:solidFill>
                  <a:schemeClr val="tx1"/>
                </a:solidFill>
              </a:rPr>
              <a:t>.</a:t>
            </a:r>
            <a:r>
              <a:rPr lang="en-GB" dirty="0" smtClean="0">
                <a:solidFill>
                  <a:schemeClr val="tx1"/>
                </a:solidFill>
              </a:rPr>
              <a:t>10</a:t>
            </a:r>
          </a:p>
          <a:p>
            <a:pPr lvl="0"/>
            <a:endParaRPr lang="en-GB" dirty="0"/>
          </a:p>
        </p:txBody>
      </p:sp>
      <p:sp>
        <p:nvSpPr>
          <p:cNvPr id="18" name="Rectangle 17"/>
          <p:cNvSpPr/>
          <p:nvPr/>
        </p:nvSpPr>
        <p:spPr>
          <a:xfrm>
            <a:off x="2574292" y="4147336"/>
            <a:ext cx="6743256" cy="1754326"/>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r>
              <a:rPr lang="en-GB" b="1" dirty="0">
                <a:solidFill>
                  <a:schemeClr val="tx1"/>
                </a:solidFill>
              </a:rPr>
              <a:t>Rationale: </a:t>
            </a:r>
            <a:endParaRPr lang="en-GB" dirty="0">
              <a:solidFill>
                <a:schemeClr val="tx1"/>
              </a:solidFill>
            </a:endParaRPr>
          </a:p>
          <a:p>
            <a:r>
              <a:rPr lang="en-GB" b="1" dirty="0">
                <a:solidFill>
                  <a:schemeClr val="tx1"/>
                </a:solidFill>
              </a:rPr>
              <a:t>Doctor 's order: 4 mg</a:t>
            </a:r>
            <a:endParaRPr lang="en-GB" dirty="0">
              <a:solidFill>
                <a:schemeClr val="tx1"/>
              </a:solidFill>
            </a:endParaRPr>
          </a:p>
          <a:p>
            <a:r>
              <a:rPr lang="en-GB" b="1" dirty="0">
                <a:solidFill>
                  <a:schemeClr val="tx1"/>
                </a:solidFill>
              </a:rPr>
              <a:t>Available: 10 mg/ 2m.</a:t>
            </a:r>
            <a:endParaRPr lang="en-GB" dirty="0">
              <a:solidFill>
                <a:schemeClr val="tx1"/>
              </a:solidFill>
            </a:endParaRPr>
          </a:p>
          <a:p>
            <a:r>
              <a:rPr lang="en-GB" b="1" dirty="0">
                <a:solidFill>
                  <a:schemeClr val="tx1"/>
                </a:solidFill>
              </a:rPr>
              <a:t>Therefore,  Doctor's / available====&gt; 4 mg/ (10 mg/2 ml)===&gt; 0.8 ml</a:t>
            </a:r>
            <a:endParaRPr lang="en-GB" dirty="0">
              <a:solidFill>
                <a:schemeClr val="tx1"/>
              </a:solidFill>
            </a:endParaRPr>
          </a:p>
          <a:p>
            <a:pPr lvl="0"/>
            <a:endParaRPr lang="en-GB" dirty="0">
              <a:solidFill>
                <a:schemeClr val="tx1"/>
              </a:solidFill>
            </a:endParaRPr>
          </a:p>
        </p:txBody>
      </p:sp>
    </p:spTree>
    <p:extLst>
      <p:ext uri="{BB962C8B-B14F-4D97-AF65-F5344CB8AC3E}">
        <p14:creationId xmlns:p14="http://schemas.microsoft.com/office/powerpoint/2010/main" val="27403479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47073" y="2772027"/>
            <a:ext cx="6155852"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Med-</a:t>
            </a:r>
            <a:r>
              <a:rPr kumimoji="0" lang="en-GB" sz="5400" b="1" i="0" u="none" strike="noStrike" kern="1200" cap="none" spc="0" normalizeH="0" noProof="0" dirty="0" smtClean="0">
                <a:ln w="22225">
                  <a:solidFill>
                    <a:srgbClr val="FE801A"/>
                  </a:solidFill>
                  <a:prstDash val="solid"/>
                </a:ln>
                <a:effectLst/>
                <a:uLnTx/>
                <a:uFillTx/>
                <a:latin typeface="Century Gothic" panose="020B0502020202020204"/>
                <a:ea typeface="+mn-ea"/>
                <a:cs typeface="+mn-cs"/>
              </a:rPr>
              <a:t> Surge Part B</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2543649"/>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934874"/>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prescribes acetaminophen 650 mg orally for a temperature of more than 100.4°F (38°C). The medication comes in capsules of 325 mg each. The client’s temperature is 102°F (38.9°C). The practical nurse (PN) should implement which intervention?</a:t>
            </a:r>
          </a:p>
          <a:p>
            <a:pPr lvl="0"/>
            <a:endParaRPr lang="en-GB" dirty="0">
              <a:solidFill>
                <a:schemeClr val="tx1"/>
              </a:solidFill>
            </a:endParaRPr>
          </a:p>
          <a:p>
            <a:pPr marL="342900" lvl="0" indent="-342900">
              <a:buFont typeface="+mj-lt"/>
              <a:buAutoNum type="alphaUcPeriod"/>
            </a:pPr>
            <a:r>
              <a:rPr lang="en-GB" dirty="0">
                <a:solidFill>
                  <a:schemeClr val="tx1"/>
                </a:solidFill>
              </a:rPr>
              <a:t>Administer two acetaminophen tablets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one acetaminophen tablet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one acetaminophen tablet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Telephone the healthcare provider.</a:t>
            </a:r>
          </a:p>
        </p:txBody>
      </p:sp>
      <p:sp>
        <p:nvSpPr>
          <p:cNvPr id="18" name="Rectangle 17"/>
          <p:cNvSpPr/>
          <p:nvPr/>
        </p:nvSpPr>
        <p:spPr>
          <a:xfrm>
            <a:off x="914397" y="4420283"/>
            <a:ext cx="10317856" cy="132343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sz="1600" b="1" dirty="0" smtClean="0">
                <a:solidFill>
                  <a:schemeClr val="tx1"/>
                </a:solidFill>
              </a:rPr>
              <a:t>A</a:t>
            </a:r>
          </a:p>
          <a:p>
            <a:pPr lvl="0" algn="ctr"/>
            <a:r>
              <a:rPr lang="en-GB" sz="1600" b="1" dirty="0">
                <a:solidFill>
                  <a:schemeClr val="tx1"/>
                </a:solidFill>
              </a:rPr>
              <a:t>Rationale:</a:t>
            </a:r>
            <a:br>
              <a:rPr lang="en-GB" sz="1600" b="1" dirty="0">
                <a:solidFill>
                  <a:schemeClr val="tx1"/>
                </a:solidFill>
              </a:rPr>
            </a:br>
            <a:r>
              <a:rPr lang="en-GB" sz="1600" dirty="0">
                <a:solidFill>
                  <a:schemeClr val="tx1"/>
                </a:solidFill>
              </a:rPr>
              <a:t>First calculate how many tablets of acetaminophen the client should receive. The amount of medication ordered is </a:t>
            </a:r>
            <a:r>
              <a:rPr lang="en-GB" sz="1600" i="1" dirty="0">
                <a:solidFill>
                  <a:schemeClr val="tx1"/>
                </a:solidFill>
              </a:rPr>
              <a:t>x</a:t>
            </a:r>
            <a:r>
              <a:rPr lang="en-GB" sz="1600" dirty="0">
                <a:solidFill>
                  <a:schemeClr val="tx1"/>
                </a:solidFill>
              </a:rPr>
              <a:t> number of tablets = number of tablets/dose. Available medication amount: 650/325 × 1 tablet = 2 tablets. The practical nurse (PN) should administer two 325-mg tablets to equal the prescribed dose of 650 mg.</a:t>
            </a:r>
          </a:p>
        </p:txBody>
      </p:sp>
    </p:spTree>
    <p:extLst>
      <p:ext uri="{BB962C8B-B14F-4D97-AF65-F5344CB8AC3E}">
        <p14:creationId xmlns:p14="http://schemas.microsoft.com/office/powerpoint/2010/main" val="20086938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reinforces the teaching that a client has received about colostomy care. Which statement made by the client demonstrates adequate understanding?</a:t>
            </a:r>
          </a:p>
          <a:p>
            <a:pPr lvl="0"/>
            <a:endParaRPr lang="en-GB" dirty="0">
              <a:solidFill>
                <a:schemeClr val="tx1"/>
              </a:solidFill>
            </a:endParaRPr>
          </a:p>
          <a:p>
            <a:pPr marL="342900" lvl="0" indent="-342900">
              <a:buFont typeface="+mj-lt"/>
              <a:buAutoNum type="alphaUcPeriod"/>
            </a:pPr>
            <a:r>
              <a:rPr lang="en-GB" dirty="0">
                <a:solidFill>
                  <a:schemeClr val="tx1"/>
                </a:solidFill>
              </a:rPr>
              <a:t>If my stoma is not visible, I should report it to my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stoma should be pale pink, dark, or bluish in </a:t>
            </a:r>
            <a:r>
              <a:rPr lang="en-GB" dirty="0" err="1">
                <a:solidFill>
                  <a:schemeClr val="tx1"/>
                </a:solidFill>
              </a:rPr>
              <a:t>color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give myself an enema through the stoma every day to ensure I have a bowel movement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should expect bleeding from the stoma for at least a week following surgery.</a:t>
            </a:r>
          </a:p>
        </p:txBody>
      </p:sp>
      <p:sp>
        <p:nvSpPr>
          <p:cNvPr id="18" name="Rectangle 17"/>
          <p:cNvSpPr/>
          <p:nvPr/>
        </p:nvSpPr>
        <p:spPr>
          <a:xfrm>
            <a:off x="1534912" y="4580100"/>
            <a:ext cx="9299762"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Sinking of the stoma may indicate retraction and should be reported to the healthcare provider</a:t>
            </a:r>
            <a:r>
              <a:rPr lang="en-GB" dirty="0"/>
              <a:t>.</a:t>
            </a:r>
          </a:p>
        </p:txBody>
      </p:sp>
    </p:spTree>
    <p:extLst>
      <p:ext uri="{BB962C8B-B14F-4D97-AF65-F5344CB8AC3E}">
        <p14:creationId xmlns:p14="http://schemas.microsoft.com/office/powerpoint/2010/main" val="21116812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female client expresses frustration and embarrassment about her stress incontinence issues. Which information regarding bladder retraining should the practical nurse (PN) provide to the client?</a:t>
            </a:r>
          </a:p>
          <a:p>
            <a:pPr lvl="0"/>
            <a:endParaRPr lang="en-GB" dirty="0">
              <a:solidFill>
                <a:schemeClr val="tx1"/>
              </a:solidFill>
            </a:endParaRPr>
          </a:p>
          <a:p>
            <a:pPr marL="342900" lvl="0" indent="-342900">
              <a:buFont typeface="+mj-lt"/>
              <a:buAutoNum type="alphaUcPeriod"/>
            </a:pPr>
            <a:r>
              <a:rPr lang="en-GB" dirty="0">
                <a:solidFill>
                  <a:schemeClr val="tx1"/>
                </a:solidFill>
              </a:rPr>
              <a:t>Avoid jumping or running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Restrict fluid intake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Increase caffeine intake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Increase time between voiding.</a:t>
            </a:r>
          </a:p>
        </p:txBody>
      </p:sp>
      <p:sp>
        <p:nvSpPr>
          <p:cNvPr id="18" name="Rectangle 17"/>
          <p:cNvSpPr/>
          <p:nvPr/>
        </p:nvSpPr>
        <p:spPr>
          <a:xfrm>
            <a:off x="2820735" y="4718600"/>
            <a:ext cx="6505179"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Jumping or running may cause more urine to leak from the urethra.</a:t>
            </a:r>
          </a:p>
        </p:txBody>
      </p:sp>
    </p:spTree>
    <p:extLst>
      <p:ext uri="{BB962C8B-B14F-4D97-AF65-F5344CB8AC3E}">
        <p14:creationId xmlns:p14="http://schemas.microsoft.com/office/powerpoint/2010/main" val="36126283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When assessing a client, the practical nurse (PN) pinches a large fold of the client’s skin. The client’s skin does not quickly return to its original place when released. The PN should further assess the client for which condition?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Dehydration</a:t>
            </a:r>
            <a:endParaRPr lang="en-GB" dirty="0">
              <a:solidFill>
                <a:schemeClr val="tx1"/>
              </a:solidFill>
            </a:endParaRPr>
          </a:p>
          <a:p>
            <a:pPr marL="342900" lvl="0" indent="-342900">
              <a:buFont typeface="+mj-lt"/>
              <a:buAutoNum type="alphaUcPeriod"/>
            </a:pPr>
            <a:r>
              <a:rPr lang="en-GB" dirty="0" smtClean="0">
                <a:solidFill>
                  <a:schemeClr val="tx1"/>
                </a:solidFill>
              </a:rPr>
              <a:t>Cyanosis</a:t>
            </a:r>
            <a:endParaRPr lang="en-GB" dirty="0">
              <a:solidFill>
                <a:schemeClr val="tx1"/>
              </a:solidFill>
            </a:endParaRPr>
          </a:p>
          <a:p>
            <a:pPr marL="342900" lvl="0" indent="-342900">
              <a:buFont typeface="+mj-lt"/>
              <a:buAutoNum type="alphaUcPeriod"/>
            </a:pPr>
            <a:r>
              <a:rPr lang="en-GB" dirty="0">
                <a:solidFill>
                  <a:schemeClr val="tx1"/>
                </a:solidFill>
              </a:rPr>
              <a:t>Hepatic </a:t>
            </a:r>
            <a:r>
              <a:rPr lang="en-GB" dirty="0" smtClean="0">
                <a:solidFill>
                  <a:schemeClr val="tx1"/>
                </a:solidFill>
              </a:rPr>
              <a:t>disease</a:t>
            </a:r>
            <a:endParaRPr lang="en-GB" dirty="0">
              <a:solidFill>
                <a:schemeClr val="tx1"/>
              </a:solidFill>
            </a:endParaRPr>
          </a:p>
          <a:p>
            <a:pPr marL="342900" lvl="0" indent="-342900">
              <a:buFont typeface="+mj-lt"/>
              <a:buAutoNum type="alphaUcPeriod"/>
            </a:pPr>
            <a:r>
              <a:rPr lang="en-GB" dirty="0">
                <a:solidFill>
                  <a:schemeClr val="tx1"/>
                </a:solidFill>
              </a:rPr>
              <a:t>Decreased perfusion</a:t>
            </a:r>
          </a:p>
        </p:txBody>
      </p:sp>
      <p:sp>
        <p:nvSpPr>
          <p:cNvPr id="18" name="Rectangle 17"/>
          <p:cNvSpPr/>
          <p:nvPr/>
        </p:nvSpPr>
        <p:spPr>
          <a:xfrm>
            <a:off x="3765092" y="4718600"/>
            <a:ext cx="4839402"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Poor skin turgor may indicate severe dehydration.</a:t>
            </a:r>
          </a:p>
        </p:txBody>
      </p:sp>
    </p:spTree>
    <p:extLst>
      <p:ext uri="{BB962C8B-B14F-4D97-AF65-F5344CB8AC3E}">
        <p14:creationId xmlns:p14="http://schemas.microsoft.com/office/powerpoint/2010/main" val="15760370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at high risk for the development of pressure ulcers. Which nursing intervention helps to prevent skin breakdown?</a:t>
            </a:r>
          </a:p>
          <a:p>
            <a:pPr lvl="0"/>
            <a:endParaRPr lang="en-GB" dirty="0">
              <a:solidFill>
                <a:schemeClr val="tx1"/>
              </a:solidFill>
            </a:endParaRPr>
          </a:p>
          <a:p>
            <a:pPr marL="342900" lvl="0" indent="-342900">
              <a:buFont typeface="+mj-lt"/>
              <a:buAutoNum type="alphaUcPeriod"/>
            </a:pPr>
            <a:r>
              <a:rPr lang="en-GB" dirty="0">
                <a:solidFill>
                  <a:schemeClr val="tx1"/>
                </a:solidFill>
              </a:rPr>
              <a:t>Reposition the client at least every 2 hours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Ambulate the client at least twice a day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Keep the head of the bed at a 30-degree angle at all 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Ensure the client is adequately hydrated by giving continuous IV fluids.</a:t>
            </a:r>
          </a:p>
        </p:txBody>
      </p:sp>
      <p:sp>
        <p:nvSpPr>
          <p:cNvPr id="18" name="Rectangle 17"/>
          <p:cNvSpPr/>
          <p:nvPr/>
        </p:nvSpPr>
        <p:spPr>
          <a:xfrm>
            <a:off x="2068457" y="4303101"/>
            <a:ext cx="838536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Repositioning the client at least every 2 hours prevents excess prolonged pressure on the skin and is an intervention that can be implemented without a healthcare provider prescription.</a:t>
            </a:r>
          </a:p>
        </p:txBody>
      </p:sp>
    </p:spTree>
    <p:extLst>
      <p:ext uri="{BB962C8B-B14F-4D97-AF65-F5344CB8AC3E}">
        <p14:creationId xmlns:p14="http://schemas.microsoft.com/office/powerpoint/2010/main" val="428283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assists an older adult client who has left-sided weakness with ambulation to the bathroom. The client walks with a cane. What is the most effective way for the PN to ensure safe ambulation for the client?</a:t>
            </a:r>
          </a:p>
          <a:p>
            <a:pPr lvl="0"/>
            <a:endParaRPr lang="en-GB" dirty="0">
              <a:solidFill>
                <a:schemeClr val="tx1"/>
              </a:solidFill>
            </a:endParaRPr>
          </a:p>
          <a:p>
            <a:pPr marL="342900" lvl="0" indent="-342900">
              <a:buFont typeface="+mj-lt"/>
              <a:buAutoNum type="alphaUcPeriod"/>
            </a:pPr>
            <a:r>
              <a:rPr lang="en-GB" dirty="0">
                <a:solidFill>
                  <a:schemeClr val="tx1"/>
                </a:solidFill>
              </a:rPr>
              <a:t>Adjust the cane so that the handle is at the level of the client’s greater trochanter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always hold the cane with his left hand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Stand on the client’s right side when he is ambulating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Have the client hold the cane 2 inches to the side of his foot.</a:t>
            </a:r>
          </a:p>
        </p:txBody>
      </p:sp>
      <p:sp>
        <p:nvSpPr>
          <p:cNvPr id="18" name="Rectangle 17"/>
          <p:cNvSpPr/>
          <p:nvPr/>
        </p:nvSpPr>
        <p:spPr>
          <a:xfrm>
            <a:off x="919110" y="4426212"/>
            <a:ext cx="10308430" cy="150810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400" dirty="0">
                <a:solidFill>
                  <a:schemeClr val="tx1"/>
                </a:solidFill>
              </a:rPr>
              <a:t>For maximum stability, the handle of the cane should be level with the client’s greater trochanter. The cane should be held on the unaffected side, so the cane and the weaker leg can work together with each step. The practical nurse (PN) should stand on the client’s affected side, so the PN can be ready to support the weaker side if needed. The client should hold the cane 4–6 inches from the foot for maximum stability.</a:t>
            </a:r>
          </a:p>
        </p:txBody>
      </p:sp>
    </p:spTree>
    <p:extLst>
      <p:ext uri="{BB962C8B-B14F-4D97-AF65-F5344CB8AC3E}">
        <p14:creationId xmlns:p14="http://schemas.microsoft.com/office/powerpoint/2010/main" val="9453181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provides education to a client diagnosed with osteoarthritis. What is the most important exercise instruction the PN should reinforce in the discharge teaching plan of a client with osteoarthritis?</a:t>
            </a:r>
          </a:p>
          <a:p>
            <a:pPr lvl="0"/>
            <a:endParaRPr lang="en-GB" dirty="0">
              <a:solidFill>
                <a:schemeClr val="tx1"/>
              </a:solidFill>
            </a:endParaRPr>
          </a:p>
          <a:p>
            <a:pPr marL="342900" lvl="0" indent="-342900">
              <a:buFont typeface="+mj-lt"/>
              <a:buAutoNum type="alphaUcPeriod"/>
            </a:pPr>
            <a:r>
              <a:rPr lang="en-GB" dirty="0">
                <a:solidFill>
                  <a:schemeClr val="tx1"/>
                </a:solidFill>
              </a:rPr>
              <a:t>Exercise should be stopped if pain occurs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Clients with osteoarthritis need to balance exercise with rest and exercise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Clients with osteoarthritis need to balance exercise with rest and exercise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Participate in exercise programs that limit stress on the joints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Limit exercise when inflammation is severe.</a:t>
            </a:r>
          </a:p>
        </p:txBody>
      </p:sp>
      <p:sp>
        <p:nvSpPr>
          <p:cNvPr id="18" name="Rectangle 17"/>
          <p:cNvSpPr/>
          <p:nvPr/>
        </p:nvSpPr>
        <p:spPr>
          <a:xfrm>
            <a:off x="4032862" y="4857099"/>
            <a:ext cx="4080925"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Exercise should be stopped if pain occurs.</a:t>
            </a:r>
          </a:p>
        </p:txBody>
      </p:sp>
    </p:spTree>
    <p:extLst>
      <p:ext uri="{BB962C8B-B14F-4D97-AF65-F5344CB8AC3E}">
        <p14:creationId xmlns:p14="http://schemas.microsoft.com/office/powerpoint/2010/main" val="2778809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practical nurse (PN) prepares to give an older adult client a bath. What action should the PN implement to encourage the most autonomy of the client?</a:t>
            </a:r>
          </a:p>
          <a:p>
            <a:pPr lvl="0"/>
            <a:endParaRPr lang="en-GB" dirty="0">
              <a:solidFill>
                <a:schemeClr val="tx1"/>
              </a:solidFill>
            </a:endParaRPr>
          </a:p>
          <a:p>
            <a:pPr marL="342900" lvl="0" indent="-342900">
              <a:buFont typeface="+mj-lt"/>
              <a:buAutoNum type="alphaUcPeriod"/>
            </a:pPr>
            <a:r>
              <a:rPr lang="en-GB" dirty="0">
                <a:solidFill>
                  <a:schemeClr val="tx1"/>
                </a:solidFill>
              </a:rPr>
              <a:t>Inform the client of the hair washing the client will receive today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Insist the client to get out of the bed for the bath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client’s spouse to assist with the bath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client to wash as much of her body as she can without assistance.</a:t>
            </a:r>
          </a:p>
        </p:txBody>
      </p:sp>
      <p:sp>
        <p:nvSpPr>
          <p:cNvPr id="18" name="Rectangle 17"/>
          <p:cNvSpPr/>
          <p:nvPr/>
        </p:nvSpPr>
        <p:spPr>
          <a:xfrm>
            <a:off x="1462214" y="4185399"/>
            <a:ext cx="9445157"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Client autonomy is achieved by allowing the client to exercise as much control over his or her care as possible. Allowing the client to wash himself or herself without assistance allows the client to have some control over the bathing process.</a:t>
            </a:r>
          </a:p>
        </p:txBody>
      </p:sp>
    </p:spTree>
    <p:extLst>
      <p:ext uri="{BB962C8B-B14F-4D97-AF65-F5344CB8AC3E}">
        <p14:creationId xmlns:p14="http://schemas.microsoft.com/office/powerpoint/2010/main" val="41341664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661272" y="1226988"/>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performs hand hygiene before administering medication to a client. What is the reason for turning off the faucet while holding a paper towel?</a:t>
            </a:r>
          </a:p>
          <a:p>
            <a:pPr lvl="0"/>
            <a:endParaRPr lang="en-GB" dirty="0">
              <a:solidFill>
                <a:schemeClr val="tx1"/>
              </a:solidFill>
            </a:endParaRPr>
          </a:p>
          <a:p>
            <a:pPr marL="342900" lvl="0" indent="-342900">
              <a:buFont typeface="+mj-lt"/>
              <a:buAutoNum type="alphaUcPeriod"/>
            </a:pPr>
            <a:r>
              <a:rPr lang="en-GB" dirty="0">
                <a:solidFill>
                  <a:schemeClr val="tx1"/>
                </a:solidFill>
              </a:rPr>
              <a:t>To maintain the sterility of the </a:t>
            </a:r>
            <a:r>
              <a:rPr lang="en-GB" dirty="0" smtClean="0">
                <a:solidFill>
                  <a:schemeClr val="tx1"/>
                </a:solidFill>
              </a:rPr>
              <a:t>faucet</a:t>
            </a:r>
            <a:endParaRPr lang="en-GB" dirty="0">
              <a:solidFill>
                <a:schemeClr val="tx1"/>
              </a:solidFill>
            </a:endParaRPr>
          </a:p>
          <a:p>
            <a:pPr marL="342900" lvl="0" indent="-342900">
              <a:buFont typeface="+mj-lt"/>
              <a:buAutoNum type="alphaUcPeriod"/>
            </a:pPr>
            <a:r>
              <a:rPr lang="en-GB" dirty="0">
                <a:solidFill>
                  <a:schemeClr val="tx1"/>
                </a:solidFill>
              </a:rPr>
              <a:t>To maintain the sterility of the </a:t>
            </a:r>
            <a:r>
              <a:rPr lang="en-GB" dirty="0" smtClean="0">
                <a:solidFill>
                  <a:schemeClr val="tx1"/>
                </a:solidFill>
              </a:rPr>
              <a:t>hands</a:t>
            </a:r>
            <a:endParaRPr lang="en-GB" dirty="0">
              <a:solidFill>
                <a:schemeClr val="tx1"/>
              </a:solidFill>
            </a:endParaRPr>
          </a:p>
          <a:p>
            <a:pPr marL="342900" lvl="0" indent="-342900">
              <a:buFont typeface="+mj-lt"/>
              <a:buAutoNum type="alphaUcPeriod"/>
            </a:pPr>
            <a:r>
              <a:rPr lang="en-GB" dirty="0">
                <a:solidFill>
                  <a:schemeClr val="tx1"/>
                </a:solidFill>
              </a:rPr>
              <a:t>To prevent transmission of infectious organisms from the hands to the </a:t>
            </a:r>
            <a:r>
              <a:rPr lang="en-GB" dirty="0" smtClean="0">
                <a:solidFill>
                  <a:schemeClr val="tx1"/>
                </a:solidFill>
              </a:rPr>
              <a:t>faucet</a:t>
            </a:r>
            <a:endParaRPr lang="en-GB" dirty="0">
              <a:solidFill>
                <a:schemeClr val="tx1"/>
              </a:solidFill>
            </a:endParaRPr>
          </a:p>
          <a:p>
            <a:pPr marL="342900" lvl="0" indent="-342900">
              <a:buFont typeface="+mj-lt"/>
              <a:buAutoNum type="alphaUcPeriod"/>
            </a:pPr>
            <a:r>
              <a:rPr lang="en-GB" dirty="0">
                <a:solidFill>
                  <a:schemeClr val="tx1"/>
                </a:solidFill>
              </a:rPr>
              <a:t>To prevent transmission of infectious organisms from the faucet to the hands</a:t>
            </a:r>
          </a:p>
        </p:txBody>
      </p:sp>
      <p:sp>
        <p:nvSpPr>
          <p:cNvPr id="18" name="Rectangle 17"/>
          <p:cNvSpPr/>
          <p:nvPr/>
        </p:nvSpPr>
        <p:spPr>
          <a:xfrm>
            <a:off x="1311980" y="4312338"/>
            <a:ext cx="9522690"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practical nurse (PN) uses the paper towel to turn off the faucet to prevent transmission of infectious organisms from the faucet to the PN’s hands.</a:t>
            </a:r>
          </a:p>
        </p:txBody>
      </p:sp>
    </p:spTree>
    <p:extLst>
      <p:ext uri="{BB962C8B-B14F-4D97-AF65-F5344CB8AC3E}">
        <p14:creationId xmlns:p14="http://schemas.microsoft.com/office/powerpoint/2010/main" val="3175971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healthcare provider (HCP) asks to be notified if the client’s systolic blood pressure is greater than 140 mm Hg or less than 90 mm Hg. When the client has a blood pressure of 110/68 mm Hg, what action should the practical nurse (PN) take?</a:t>
            </a:r>
          </a:p>
          <a:p>
            <a:pPr lvl="0"/>
            <a:endParaRPr lang="en-GB" dirty="0">
              <a:solidFill>
                <a:schemeClr val="tx1"/>
              </a:solidFill>
            </a:endParaRPr>
          </a:p>
          <a:p>
            <a:pPr marL="342900" lvl="0" indent="-342900">
              <a:buFont typeface="+mj-lt"/>
              <a:buAutoNum type="alphaUcPeriod"/>
            </a:pPr>
            <a:r>
              <a:rPr lang="en-GB" dirty="0">
                <a:solidFill>
                  <a:schemeClr val="tx1"/>
                </a:solidFill>
              </a:rPr>
              <a:t>Check the blood pressure again at the next scheduled time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Call the provider to clarify the prescription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Call the provider because the diastolic blood pressure is 68 mm </a:t>
            </a:r>
            <a:r>
              <a:rPr lang="en-GB" dirty="0" smtClean="0">
                <a:solidFill>
                  <a:schemeClr val="tx1"/>
                </a:solidFill>
              </a:rPr>
              <a:t>Hg.</a:t>
            </a:r>
            <a:endParaRPr lang="en-GB" dirty="0">
              <a:solidFill>
                <a:schemeClr val="tx1"/>
              </a:solidFill>
            </a:endParaRPr>
          </a:p>
          <a:p>
            <a:pPr marL="342900" lvl="0" indent="-342900">
              <a:buFont typeface="+mj-lt"/>
              <a:buAutoNum type="alphaUcPeriod"/>
            </a:pPr>
            <a:r>
              <a:rPr lang="en-GB" dirty="0">
                <a:solidFill>
                  <a:schemeClr val="tx1"/>
                </a:solidFill>
              </a:rPr>
              <a:t>Call the provider because the systolic blood pressure is 110 mm Hg.</a:t>
            </a:r>
          </a:p>
        </p:txBody>
      </p:sp>
      <p:sp>
        <p:nvSpPr>
          <p:cNvPr id="18" name="Rectangle 17"/>
          <p:cNvSpPr/>
          <p:nvPr/>
        </p:nvSpPr>
        <p:spPr>
          <a:xfrm>
            <a:off x="1831958" y="4580100"/>
            <a:ext cx="8705670"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client has a systolic blood pressure of 110 mm Hg; therefore, the provider does not need to be called at this time.</a:t>
            </a:r>
          </a:p>
        </p:txBody>
      </p:sp>
    </p:spTree>
    <p:extLst>
      <p:ext uri="{BB962C8B-B14F-4D97-AF65-F5344CB8AC3E}">
        <p14:creationId xmlns:p14="http://schemas.microsoft.com/office/powerpoint/2010/main" val="16799362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notes that the client’s radial pulse is 50 beats/min and is irregular. What is the priority nursing action?</a:t>
            </a:r>
          </a:p>
          <a:p>
            <a:pPr lvl="0"/>
            <a:endParaRPr lang="en-GB" dirty="0">
              <a:solidFill>
                <a:schemeClr val="tx1"/>
              </a:solidFill>
            </a:endParaRPr>
          </a:p>
          <a:p>
            <a:pPr marL="342900" lvl="0" indent="-342900">
              <a:buFont typeface="+mj-lt"/>
              <a:buAutoNum type="alphaUcPeriod"/>
            </a:pPr>
            <a:r>
              <a:rPr lang="en-GB" dirty="0">
                <a:solidFill>
                  <a:schemeClr val="tx1"/>
                </a:solidFill>
              </a:rPr>
              <a:t>Assist the client to a comfortable position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Count the radial pulse for 1 minute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Auscultate the apical pulse rate and rhythm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Document the heart rate, rhythm, and volume.</a:t>
            </a:r>
          </a:p>
        </p:txBody>
      </p:sp>
      <p:sp>
        <p:nvSpPr>
          <p:cNvPr id="18" name="Rectangle 17"/>
          <p:cNvSpPr/>
          <p:nvPr/>
        </p:nvSpPr>
        <p:spPr>
          <a:xfrm>
            <a:off x="2557720" y="4441601"/>
            <a:ext cx="7254145"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Irregular pulses should always be checked apically. An irregular pulse should be counted for 1 minute at the apical site.</a:t>
            </a:r>
          </a:p>
        </p:txBody>
      </p:sp>
    </p:spTree>
    <p:extLst>
      <p:ext uri="{BB962C8B-B14F-4D97-AF65-F5344CB8AC3E}">
        <p14:creationId xmlns:p14="http://schemas.microsoft.com/office/powerpoint/2010/main" val="1035013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dying client when family members gather at the bedside. Which intervention should the PN implement?</a:t>
            </a:r>
          </a:p>
          <a:p>
            <a:pPr lvl="0"/>
            <a:endParaRPr lang="en-GB" dirty="0">
              <a:solidFill>
                <a:schemeClr val="tx1"/>
              </a:solidFill>
            </a:endParaRPr>
          </a:p>
          <a:p>
            <a:pPr marL="342900" lvl="0" indent="-342900">
              <a:buFont typeface="+mj-lt"/>
              <a:buAutoNum type="alphaUcPeriod"/>
            </a:pPr>
            <a:r>
              <a:rPr lang="en-GB" dirty="0">
                <a:solidFill>
                  <a:schemeClr val="tx1"/>
                </a:solidFill>
              </a:rPr>
              <a:t>Discourage crying of family members because it may frighten the patient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Make decisions for the family related to the client’s care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family to discuss their feelings, fears, and concerns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family to return during visiting hours so the client may rest.</a:t>
            </a:r>
          </a:p>
        </p:txBody>
      </p:sp>
      <p:sp>
        <p:nvSpPr>
          <p:cNvPr id="18" name="Rectangle 17"/>
          <p:cNvSpPr/>
          <p:nvPr/>
        </p:nvSpPr>
        <p:spPr>
          <a:xfrm>
            <a:off x="2346166" y="4464933"/>
            <a:ext cx="745431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The practical nurse (PN) should support the grieving family by encouraging them to discuss their feelings, fears, and concerns.</a:t>
            </a:r>
          </a:p>
        </p:txBody>
      </p:sp>
    </p:spTree>
    <p:extLst>
      <p:ext uri="{BB962C8B-B14F-4D97-AF65-F5344CB8AC3E}">
        <p14:creationId xmlns:p14="http://schemas.microsoft.com/office/powerpoint/2010/main" val="2266592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admits a client to the nursing home. Which observation by the PN may indicate the client suffers from </a:t>
            </a:r>
            <a:r>
              <a:rPr lang="en-GB" dirty="0" err="1">
                <a:solidFill>
                  <a:schemeClr val="tx1"/>
                </a:solidFill>
              </a:rPr>
              <a:t>presbycusis</a:t>
            </a:r>
            <a:r>
              <a:rPr lang="en-GB" dirty="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The client cannot read the conditions of admission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complains of ringing in both ears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has tremors when attempting to sign documents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client frequently asks the PN to repeat statements.</a:t>
            </a:r>
          </a:p>
        </p:txBody>
      </p:sp>
      <p:sp>
        <p:nvSpPr>
          <p:cNvPr id="18" name="Rectangle 17"/>
          <p:cNvSpPr/>
          <p:nvPr/>
        </p:nvSpPr>
        <p:spPr>
          <a:xfrm>
            <a:off x="2112472" y="4441601"/>
            <a:ext cx="8144642"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err="1">
                <a:solidFill>
                  <a:schemeClr val="tx1"/>
                </a:solidFill>
              </a:rPr>
              <a:t>Presbycusis</a:t>
            </a:r>
            <a:r>
              <a:rPr lang="en-GB" sz="1600" dirty="0">
                <a:solidFill>
                  <a:schemeClr val="tx1"/>
                </a:solidFill>
              </a:rPr>
              <a:t> is a sensorial hearing loss associated with aging. Clients with </a:t>
            </a:r>
            <a:r>
              <a:rPr lang="en-GB" sz="1600" dirty="0" err="1">
                <a:solidFill>
                  <a:schemeClr val="tx1"/>
                </a:solidFill>
              </a:rPr>
              <a:t>presbycusis</a:t>
            </a:r>
            <a:r>
              <a:rPr lang="en-GB" sz="1600" dirty="0">
                <a:solidFill>
                  <a:schemeClr val="tx1"/>
                </a:solidFill>
              </a:rPr>
              <a:t> have difficulty understanding normal voice tones.</a:t>
            </a:r>
          </a:p>
        </p:txBody>
      </p:sp>
    </p:spTree>
    <p:extLst>
      <p:ext uri="{BB962C8B-B14F-4D97-AF65-F5344CB8AC3E}">
        <p14:creationId xmlns:p14="http://schemas.microsoft.com/office/powerpoint/2010/main" val="3117002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cares for a client who is legally blind. Which intervention should the PN avoid?</a:t>
            </a:r>
          </a:p>
          <a:p>
            <a:pPr lvl="0"/>
            <a:endParaRPr lang="en-GB" dirty="0">
              <a:solidFill>
                <a:schemeClr val="tx1"/>
              </a:solidFill>
            </a:endParaRPr>
          </a:p>
          <a:p>
            <a:pPr marL="342900" lvl="0" indent="-342900">
              <a:buFont typeface="+mj-lt"/>
              <a:buAutoNum type="alphaUcPeriod"/>
            </a:pPr>
            <a:r>
              <a:rPr lang="en-GB" dirty="0">
                <a:solidFill>
                  <a:schemeClr val="tx1"/>
                </a:solidFill>
              </a:rPr>
              <a:t>Speak loudly so the client knows where the voice is coming from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clocks that verbally state the time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Orient the client by allowing the client to touch objects in the room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client to grasp the PN’s arm at the elbow when ambulating.</a:t>
            </a:r>
          </a:p>
        </p:txBody>
      </p:sp>
      <p:sp>
        <p:nvSpPr>
          <p:cNvPr id="18" name="Rectangle 17"/>
          <p:cNvSpPr/>
          <p:nvPr/>
        </p:nvSpPr>
        <p:spPr>
          <a:xfrm>
            <a:off x="1852363" y="4574693"/>
            <a:ext cx="844192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dirty="0">
                <a:solidFill>
                  <a:schemeClr val="tx1"/>
                </a:solidFill>
              </a:rPr>
              <a:t>The practical nurse (PN) should use a normal tone of voice when speaking to the client with limited eyesight.</a:t>
            </a:r>
          </a:p>
        </p:txBody>
      </p:sp>
    </p:spTree>
    <p:extLst>
      <p:ext uri="{BB962C8B-B14F-4D97-AF65-F5344CB8AC3E}">
        <p14:creationId xmlns:p14="http://schemas.microsoft.com/office/powerpoint/2010/main" val="12483919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cares for a client with a new diagnosis of pancreatic cancer. The client is interested in using alternative or complementary therapies to treat the cancer. Which intervention has the greatest priority when planning this client’s care?</a:t>
            </a:r>
          </a:p>
          <a:p>
            <a:pPr lvl="0"/>
            <a:endParaRPr lang="en-GB" dirty="0">
              <a:solidFill>
                <a:schemeClr val="tx1"/>
              </a:solidFill>
            </a:endParaRPr>
          </a:p>
          <a:p>
            <a:pPr marL="342900" lvl="0" indent="-342900">
              <a:buFont typeface="+mj-lt"/>
              <a:buAutoNum type="alphaUcPeriod"/>
            </a:pPr>
            <a:r>
              <a:rPr lang="en-GB" dirty="0">
                <a:solidFill>
                  <a:schemeClr val="tx1"/>
                </a:solidFill>
              </a:rPr>
              <a:t>Discourage the client from using alternative or complementary therapies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Educate the client about the alternative or complementary therapies that interest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Advise the client about good and bad therapies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Recommend certain therapies for the client to try.</a:t>
            </a:r>
          </a:p>
        </p:txBody>
      </p:sp>
      <p:sp>
        <p:nvSpPr>
          <p:cNvPr id="18" name="Rectangle 17"/>
          <p:cNvSpPr/>
          <p:nvPr/>
        </p:nvSpPr>
        <p:spPr>
          <a:xfrm>
            <a:off x="1243338" y="4671142"/>
            <a:ext cx="9882909"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practical nurse’s (PN) role is to educate the client about the alternative or complementary therapies that interest the client.</a:t>
            </a:r>
          </a:p>
        </p:txBody>
      </p:sp>
    </p:spTree>
    <p:extLst>
      <p:ext uri="{BB962C8B-B14F-4D97-AF65-F5344CB8AC3E}">
        <p14:creationId xmlns:p14="http://schemas.microsoft.com/office/powerpoint/2010/main" val="34914025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Before administration of an anti-infective agent to a client with a urinary tract infection, which nursing intervention is most important?</a:t>
            </a:r>
          </a:p>
          <a:p>
            <a:pPr lvl="0"/>
            <a:endParaRPr lang="en-GB" dirty="0">
              <a:solidFill>
                <a:schemeClr val="tx1"/>
              </a:solidFill>
            </a:endParaRPr>
          </a:p>
          <a:p>
            <a:pPr marL="342900" lvl="0" indent="-342900">
              <a:buFont typeface="+mj-lt"/>
              <a:buAutoNum type="alphaUcPeriod"/>
            </a:pPr>
            <a:r>
              <a:rPr lang="en-GB" dirty="0">
                <a:solidFill>
                  <a:schemeClr val="tx1"/>
                </a:solidFill>
              </a:rPr>
              <a:t>Assess the urine pH for acidity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Obtain a clean-catch urine specimen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Insert an indwelling catheter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Assess for complaints of dysuria.</a:t>
            </a:r>
          </a:p>
        </p:txBody>
      </p:sp>
      <p:sp>
        <p:nvSpPr>
          <p:cNvPr id="18" name="Rectangle 17"/>
          <p:cNvSpPr/>
          <p:nvPr/>
        </p:nvSpPr>
        <p:spPr>
          <a:xfrm>
            <a:off x="1126836" y="4164602"/>
            <a:ext cx="9753600"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 clean-catch urine specimen is used to determine the causative organism and to evaluate the effectiveness of pharmacological therapy in treating the source of the infection. The initial specimen should be obtained before beginning treatment with the anti-infective agent.</a:t>
            </a:r>
          </a:p>
        </p:txBody>
      </p:sp>
    </p:spTree>
    <p:extLst>
      <p:ext uri="{BB962C8B-B14F-4D97-AF65-F5344CB8AC3E}">
        <p14:creationId xmlns:p14="http://schemas.microsoft.com/office/powerpoint/2010/main" val="2231124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scheduled for a CT scan with contrast media. The PN questions the client about allergies to which foods?</a:t>
            </a:r>
          </a:p>
          <a:p>
            <a:pPr lvl="0"/>
            <a:endParaRPr lang="en-GB" dirty="0">
              <a:solidFill>
                <a:schemeClr val="tx1"/>
              </a:solidFill>
            </a:endParaRPr>
          </a:p>
          <a:p>
            <a:pPr marL="342900" lvl="0" indent="-342900">
              <a:buFont typeface="+mj-lt"/>
              <a:buAutoNum type="alphaUcPeriod"/>
            </a:pPr>
            <a:r>
              <a:rPr lang="en-GB" dirty="0" smtClean="0">
                <a:solidFill>
                  <a:schemeClr val="tx1"/>
                </a:solidFill>
              </a:rPr>
              <a:t>Nuts</a:t>
            </a:r>
            <a:endParaRPr lang="en-GB" dirty="0">
              <a:solidFill>
                <a:schemeClr val="tx1"/>
              </a:solidFill>
            </a:endParaRPr>
          </a:p>
          <a:p>
            <a:pPr marL="342900" lvl="0" indent="-342900">
              <a:buFont typeface="+mj-lt"/>
              <a:buAutoNum type="alphaUcPeriod"/>
            </a:pPr>
            <a:r>
              <a:rPr lang="en-GB" dirty="0" smtClean="0">
                <a:solidFill>
                  <a:schemeClr val="tx1"/>
                </a:solidFill>
              </a:rPr>
              <a:t>Milk</a:t>
            </a:r>
            <a:endParaRPr lang="en-GB" dirty="0">
              <a:solidFill>
                <a:schemeClr val="tx1"/>
              </a:solidFill>
            </a:endParaRPr>
          </a:p>
          <a:p>
            <a:pPr marL="342900" lvl="0" indent="-342900">
              <a:buFont typeface="+mj-lt"/>
              <a:buAutoNum type="alphaUcPeriod"/>
            </a:pPr>
            <a:r>
              <a:rPr lang="en-GB" dirty="0">
                <a:solidFill>
                  <a:schemeClr val="tx1"/>
                </a:solidFill>
              </a:rPr>
              <a:t>Citrus </a:t>
            </a:r>
            <a:r>
              <a:rPr lang="en-GB" dirty="0" smtClean="0">
                <a:solidFill>
                  <a:schemeClr val="tx1"/>
                </a:solidFill>
              </a:rPr>
              <a:t>Fruits</a:t>
            </a:r>
            <a:endParaRPr lang="en-GB" dirty="0">
              <a:solidFill>
                <a:schemeClr val="tx1"/>
              </a:solidFill>
            </a:endParaRPr>
          </a:p>
          <a:p>
            <a:pPr marL="342900" lvl="0" indent="-342900">
              <a:buFont typeface="+mj-lt"/>
              <a:buAutoNum type="alphaUcPeriod"/>
            </a:pPr>
            <a:r>
              <a:rPr lang="en-GB" dirty="0">
                <a:solidFill>
                  <a:schemeClr val="tx1"/>
                </a:solidFill>
              </a:rPr>
              <a:t>Shrimp</a:t>
            </a:r>
          </a:p>
        </p:txBody>
      </p:sp>
      <p:sp>
        <p:nvSpPr>
          <p:cNvPr id="18" name="Rectangle 17"/>
          <p:cNvSpPr/>
          <p:nvPr/>
        </p:nvSpPr>
        <p:spPr>
          <a:xfrm>
            <a:off x="2469349" y="4358060"/>
            <a:ext cx="720795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Shrimp is an iodine-rich food that can represent an allergy to contrast media. The PN should question the client further.</a:t>
            </a:r>
          </a:p>
        </p:txBody>
      </p:sp>
    </p:spTree>
    <p:extLst>
      <p:ext uri="{BB962C8B-B14F-4D97-AF65-F5344CB8AC3E}">
        <p14:creationId xmlns:p14="http://schemas.microsoft.com/office/powerpoint/2010/main" val="19983731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reviews the chart of a client in </a:t>
            </a:r>
            <a:r>
              <a:rPr lang="en-GB" dirty="0" err="1">
                <a:solidFill>
                  <a:schemeClr val="tx1"/>
                </a:solidFill>
              </a:rPr>
              <a:t>labor</a:t>
            </a:r>
            <a:r>
              <a:rPr lang="en-GB" dirty="0">
                <a:solidFill>
                  <a:schemeClr val="tx1"/>
                </a:solidFill>
              </a:rPr>
              <a:t>. The PN notes that the healthcare provider (HCP) documented the </a:t>
            </a:r>
            <a:r>
              <a:rPr lang="en-GB" dirty="0" err="1">
                <a:solidFill>
                  <a:schemeClr val="tx1"/>
                </a:solidFill>
              </a:rPr>
              <a:t>fetus</a:t>
            </a:r>
            <a:r>
              <a:rPr lang="en-GB" dirty="0">
                <a:solidFill>
                  <a:schemeClr val="tx1"/>
                </a:solidFill>
              </a:rPr>
              <a:t> at +1 station. Where is the </a:t>
            </a:r>
            <a:r>
              <a:rPr lang="en-GB" dirty="0" err="1">
                <a:solidFill>
                  <a:schemeClr val="tx1"/>
                </a:solidFill>
              </a:rPr>
              <a:t>fetal</a:t>
            </a:r>
            <a:r>
              <a:rPr lang="en-GB" dirty="0">
                <a:solidFill>
                  <a:schemeClr val="tx1"/>
                </a:solidFill>
              </a:rPr>
              <a:t> presenting part located?</a:t>
            </a:r>
          </a:p>
          <a:p>
            <a:pPr lvl="0"/>
            <a:endParaRPr lang="en-GB" dirty="0">
              <a:solidFill>
                <a:schemeClr val="tx1"/>
              </a:solidFill>
            </a:endParaRPr>
          </a:p>
          <a:p>
            <a:pPr marL="342900" lvl="0" indent="-342900">
              <a:buFont typeface="+mj-lt"/>
              <a:buAutoNum type="alphaUcPeriod"/>
            </a:pPr>
            <a:r>
              <a:rPr lang="en-GB" dirty="0">
                <a:solidFill>
                  <a:schemeClr val="tx1"/>
                </a:solidFill>
              </a:rPr>
              <a:t>One inch above the iliac </a:t>
            </a:r>
            <a:r>
              <a:rPr lang="en-GB" dirty="0" smtClean="0">
                <a:solidFill>
                  <a:schemeClr val="tx1"/>
                </a:solidFill>
              </a:rPr>
              <a:t>crest</a:t>
            </a:r>
            <a:endParaRPr lang="en-GB" dirty="0">
              <a:solidFill>
                <a:schemeClr val="tx1"/>
              </a:solidFill>
            </a:endParaRPr>
          </a:p>
          <a:p>
            <a:pPr marL="342900" lvl="0" indent="-342900">
              <a:buFont typeface="+mj-lt"/>
              <a:buAutoNum type="alphaUcPeriod"/>
            </a:pPr>
            <a:r>
              <a:rPr lang="en-GB" dirty="0">
                <a:solidFill>
                  <a:schemeClr val="tx1"/>
                </a:solidFill>
              </a:rPr>
              <a:t>At the level of the </a:t>
            </a:r>
            <a:r>
              <a:rPr lang="en-GB" dirty="0" smtClean="0">
                <a:solidFill>
                  <a:schemeClr val="tx1"/>
                </a:solidFill>
              </a:rPr>
              <a:t>coccyx</a:t>
            </a:r>
            <a:endParaRPr lang="en-GB" dirty="0">
              <a:solidFill>
                <a:schemeClr val="tx1"/>
              </a:solidFill>
            </a:endParaRPr>
          </a:p>
          <a:p>
            <a:pPr marL="342900" lvl="0" indent="-342900">
              <a:buFont typeface="+mj-lt"/>
              <a:buAutoNum type="alphaUcPeriod"/>
            </a:pPr>
            <a:r>
              <a:rPr lang="en-GB" dirty="0">
                <a:solidFill>
                  <a:schemeClr val="tx1"/>
                </a:solidFill>
              </a:rPr>
              <a:t>One </a:t>
            </a:r>
            <a:r>
              <a:rPr lang="en-GB" dirty="0" err="1">
                <a:solidFill>
                  <a:schemeClr val="tx1"/>
                </a:solidFill>
              </a:rPr>
              <a:t>centimeter</a:t>
            </a:r>
            <a:r>
              <a:rPr lang="en-GB" dirty="0">
                <a:solidFill>
                  <a:schemeClr val="tx1"/>
                </a:solidFill>
              </a:rPr>
              <a:t> below the ischial </a:t>
            </a:r>
            <a:r>
              <a:rPr lang="en-GB" dirty="0" smtClean="0">
                <a:solidFill>
                  <a:schemeClr val="tx1"/>
                </a:solidFill>
              </a:rPr>
              <a:t>spine</a:t>
            </a:r>
            <a:endParaRPr lang="en-GB" dirty="0">
              <a:solidFill>
                <a:schemeClr val="tx1"/>
              </a:solidFill>
            </a:endParaRPr>
          </a:p>
          <a:p>
            <a:pPr marL="342900" lvl="0" indent="-342900">
              <a:buFont typeface="+mj-lt"/>
              <a:buAutoNum type="alphaUcPeriod"/>
            </a:pPr>
            <a:r>
              <a:rPr lang="en-GB" dirty="0">
                <a:solidFill>
                  <a:schemeClr val="tx1"/>
                </a:solidFill>
              </a:rPr>
              <a:t>One fingerbreadth above the cervix</a:t>
            </a:r>
          </a:p>
        </p:txBody>
      </p:sp>
      <p:sp>
        <p:nvSpPr>
          <p:cNvPr id="18" name="Rectangle 17"/>
          <p:cNvSpPr/>
          <p:nvPr/>
        </p:nvSpPr>
        <p:spPr>
          <a:xfrm>
            <a:off x="1026284" y="4364657"/>
            <a:ext cx="10317017"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err="1">
                <a:solidFill>
                  <a:schemeClr val="tx1"/>
                </a:solidFill>
              </a:rPr>
              <a:t>Fetal</a:t>
            </a:r>
            <a:r>
              <a:rPr lang="en-GB" sz="1600" dirty="0">
                <a:solidFill>
                  <a:schemeClr val="tx1"/>
                </a:solidFill>
              </a:rPr>
              <a:t> presentation is described in stations as they relate to an imaginary line between the ischial spines. Stations above the line are identified as a negative number and stations below the line are described as a positive number. Each number is equal to 1 cm. A </a:t>
            </a:r>
            <a:r>
              <a:rPr lang="en-GB" sz="1600" dirty="0" err="1">
                <a:solidFill>
                  <a:schemeClr val="tx1"/>
                </a:solidFill>
              </a:rPr>
              <a:t>fetus</a:t>
            </a:r>
            <a:r>
              <a:rPr lang="en-GB" sz="1600" dirty="0">
                <a:solidFill>
                  <a:schemeClr val="tx1"/>
                </a:solidFill>
              </a:rPr>
              <a:t> at +1 station is 1 cm below the ischial spine.</a:t>
            </a:r>
          </a:p>
        </p:txBody>
      </p:sp>
    </p:spTree>
    <p:extLst>
      <p:ext uri="{BB962C8B-B14F-4D97-AF65-F5344CB8AC3E}">
        <p14:creationId xmlns:p14="http://schemas.microsoft.com/office/powerpoint/2010/main" val="17716173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4"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4-year-old child is returned to the child’s hospital room following a tonsillectomy. The child remains sleepy from the </a:t>
            </a:r>
            <a:r>
              <a:rPr lang="en-GB" dirty="0" err="1">
                <a:solidFill>
                  <a:schemeClr val="tx1"/>
                </a:solidFill>
              </a:rPr>
              <a:t>anesthesia</a:t>
            </a:r>
            <a:r>
              <a:rPr lang="en-GB" dirty="0">
                <a:solidFill>
                  <a:schemeClr val="tx1"/>
                </a:solidFill>
              </a:rPr>
              <a:t> but is easily awakened. The practical nurse (PN) should place the child in which position?</a:t>
            </a:r>
          </a:p>
          <a:p>
            <a:pPr lvl="0"/>
            <a:endParaRPr lang="en-GB" dirty="0">
              <a:solidFill>
                <a:schemeClr val="tx1"/>
              </a:solidFill>
            </a:endParaRPr>
          </a:p>
          <a:p>
            <a:pPr marL="342900" lvl="0" indent="-342900">
              <a:buFont typeface="+mj-lt"/>
              <a:buAutoNum type="alphaUcPeriod"/>
            </a:pPr>
            <a:r>
              <a:rPr lang="en-GB" dirty="0" smtClean="0">
                <a:solidFill>
                  <a:schemeClr val="tx1"/>
                </a:solidFill>
              </a:rPr>
              <a:t>Side-lying</a:t>
            </a:r>
            <a:endParaRPr lang="en-GB" dirty="0">
              <a:solidFill>
                <a:schemeClr val="tx1"/>
              </a:solidFill>
            </a:endParaRPr>
          </a:p>
          <a:p>
            <a:pPr marL="342900" lvl="0" indent="-342900">
              <a:buFont typeface="+mj-lt"/>
              <a:buAutoNum type="alphaUcPeriod"/>
            </a:pPr>
            <a:r>
              <a:rPr lang="en-GB" dirty="0" smtClean="0">
                <a:solidFill>
                  <a:schemeClr val="tx1"/>
                </a:solidFill>
              </a:rPr>
              <a:t>Fowler</a:t>
            </a:r>
            <a:endParaRPr lang="en-GB" dirty="0">
              <a:solidFill>
                <a:schemeClr val="tx1"/>
              </a:solidFill>
            </a:endParaRPr>
          </a:p>
          <a:p>
            <a:pPr marL="342900" lvl="0" indent="-342900">
              <a:buFont typeface="+mj-lt"/>
              <a:buAutoNum type="alphaUcPeriod"/>
            </a:pPr>
            <a:r>
              <a:rPr lang="en-GB" dirty="0" smtClean="0">
                <a:solidFill>
                  <a:schemeClr val="tx1"/>
                </a:solidFill>
              </a:rPr>
              <a:t>Supine</a:t>
            </a:r>
            <a:endParaRPr lang="en-GB" dirty="0">
              <a:solidFill>
                <a:schemeClr val="tx1"/>
              </a:solidFill>
            </a:endParaRPr>
          </a:p>
          <a:p>
            <a:pPr marL="342900" lvl="0" indent="-342900">
              <a:buFont typeface="+mj-lt"/>
              <a:buAutoNum type="alphaUcPeriod"/>
            </a:pPr>
            <a:r>
              <a:rPr lang="en-GB" dirty="0">
                <a:solidFill>
                  <a:schemeClr val="tx1"/>
                </a:solidFill>
              </a:rPr>
              <a:t>Prone</a:t>
            </a:r>
          </a:p>
        </p:txBody>
      </p:sp>
      <p:sp>
        <p:nvSpPr>
          <p:cNvPr id="18" name="Rectangle 17"/>
          <p:cNvSpPr/>
          <p:nvPr/>
        </p:nvSpPr>
        <p:spPr>
          <a:xfrm>
            <a:off x="1936482" y="4441601"/>
            <a:ext cx="8649312"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algn="ctr"/>
            <a:r>
              <a:rPr lang="en-GB" b="1" dirty="0">
                <a:solidFill>
                  <a:schemeClr val="tx1"/>
                </a:solidFill>
              </a:rPr>
              <a:t>Rationale:</a:t>
            </a:r>
            <a:br>
              <a:rPr lang="en-GB" b="1" dirty="0">
                <a:solidFill>
                  <a:schemeClr val="tx1"/>
                </a:solidFill>
              </a:rPr>
            </a:br>
            <a:r>
              <a:rPr lang="en-GB" sz="1600" dirty="0">
                <a:solidFill>
                  <a:schemeClr val="tx1"/>
                </a:solidFill>
              </a:rPr>
              <a:t>Side-lying is the most effective position to facilitate the drainage of secretions from the mouth and pharynx and thus reduce the possibility of airway obstruction</a:t>
            </a:r>
            <a:r>
              <a:rPr lang="en-GB" sz="1600" dirty="0" smtClean="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10275012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approach by the practical nurse (PN) is most helpful in communicating with a 2-year-old child?</a:t>
            </a:r>
          </a:p>
          <a:p>
            <a:pPr lvl="0"/>
            <a:endParaRPr lang="en-GB" dirty="0">
              <a:solidFill>
                <a:schemeClr val="tx1"/>
              </a:solidFill>
            </a:endParaRPr>
          </a:p>
          <a:p>
            <a:pPr marL="342900" lvl="0" indent="-342900">
              <a:buFont typeface="+mj-lt"/>
              <a:buAutoNum type="alphaUcPeriod"/>
            </a:pPr>
            <a:r>
              <a:rPr lang="en-GB" dirty="0">
                <a:solidFill>
                  <a:schemeClr val="tx1"/>
                </a:solidFill>
              </a:rPr>
              <a:t>Talk quietly and assume an eye level position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Call the child by name while picking him up</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Smile at the child while talking to the mother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Say the child’s name and say, “I am your nurse.”</a:t>
            </a:r>
          </a:p>
        </p:txBody>
      </p:sp>
      <p:sp>
        <p:nvSpPr>
          <p:cNvPr id="18" name="Rectangle 17"/>
          <p:cNvSpPr/>
          <p:nvPr/>
        </p:nvSpPr>
        <p:spPr>
          <a:xfrm>
            <a:off x="1353555" y="4311783"/>
            <a:ext cx="9662475"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 2-year-old child is usually afraid of strangers, but when the practical nurse (PN) assumes an eye level position, it is soothing and nonthreatening to the toddler.</a:t>
            </a:r>
          </a:p>
        </p:txBody>
      </p:sp>
    </p:spTree>
    <p:extLst>
      <p:ext uri="{BB962C8B-B14F-4D97-AF65-F5344CB8AC3E}">
        <p14:creationId xmlns:p14="http://schemas.microsoft.com/office/powerpoint/2010/main" val="3241163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who is 36 weeks pregnant is diagnosed with mild preeclampsia. Which assessment finding by the practical nurse (PN) indicates a need to contact the healthcare provider (HCP)?</a:t>
            </a:r>
          </a:p>
          <a:p>
            <a:pPr lvl="0"/>
            <a:endParaRPr lang="en-GB" dirty="0">
              <a:solidFill>
                <a:schemeClr val="tx1"/>
              </a:solidFill>
            </a:endParaRPr>
          </a:p>
          <a:p>
            <a:pPr marL="342900" lvl="0" indent="-342900">
              <a:buFont typeface="+mj-lt"/>
              <a:buAutoNum type="alphaUcPeriod"/>
            </a:pPr>
            <a:r>
              <a:rPr lang="en-GB" dirty="0">
                <a:solidFill>
                  <a:schemeClr val="tx1"/>
                </a:solidFill>
              </a:rPr>
              <a:t>Blood pressure of 162/98 mm </a:t>
            </a:r>
            <a:r>
              <a:rPr lang="en-GB" dirty="0" smtClean="0">
                <a:solidFill>
                  <a:schemeClr val="tx1"/>
                </a:solidFill>
              </a:rPr>
              <a:t>Hg</a:t>
            </a:r>
            <a:endParaRPr lang="en-GB" dirty="0">
              <a:solidFill>
                <a:schemeClr val="tx1"/>
              </a:solidFill>
            </a:endParaRPr>
          </a:p>
          <a:p>
            <a:pPr marL="342900" lvl="0" indent="-342900">
              <a:buFont typeface="+mj-lt"/>
              <a:buAutoNum type="alphaUcPeriod"/>
            </a:pPr>
            <a:r>
              <a:rPr lang="en-GB" dirty="0">
                <a:solidFill>
                  <a:schemeClr val="tx1"/>
                </a:solidFill>
              </a:rPr>
              <a:t>1+ </a:t>
            </a:r>
            <a:r>
              <a:rPr lang="en-GB" dirty="0" smtClean="0">
                <a:solidFill>
                  <a:schemeClr val="tx1"/>
                </a:solidFill>
              </a:rPr>
              <a:t>proteinuria</a:t>
            </a:r>
            <a:endParaRPr lang="en-GB" dirty="0">
              <a:solidFill>
                <a:schemeClr val="tx1"/>
              </a:solidFill>
            </a:endParaRPr>
          </a:p>
          <a:p>
            <a:pPr marL="342900" lvl="0" indent="-342900">
              <a:buFont typeface="+mj-lt"/>
              <a:buAutoNum type="alphaUcPeriod"/>
            </a:pPr>
            <a:r>
              <a:rPr lang="en-GB" dirty="0">
                <a:solidFill>
                  <a:schemeClr val="tx1"/>
                </a:solidFill>
              </a:rPr>
              <a:t>Intermittent lower abdominal </a:t>
            </a:r>
            <a:r>
              <a:rPr lang="en-GB" dirty="0" smtClean="0">
                <a:solidFill>
                  <a:schemeClr val="tx1"/>
                </a:solidFill>
              </a:rPr>
              <a:t>cramps</a:t>
            </a:r>
            <a:endParaRPr lang="en-GB" dirty="0">
              <a:solidFill>
                <a:schemeClr val="tx1"/>
              </a:solidFill>
            </a:endParaRPr>
          </a:p>
          <a:p>
            <a:pPr marL="342900" lvl="0" indent="-342900">
              <a:buFont typeface="+mj-lt"/>
              <a:buAutoNum type="alphaUcPeriod"/>
            </a:pPr>
            <a:r>
              <a:rPr lang="en-GB" dirty="0">
                <a:solidFill>
                  <a:schemeClr val="tx1"/>
                </a:solidFill>
              </a:rPr>
              <a:t>Mild dependent </a:t>
            </a:r>
            <a:r>
              <a:rPr lang="en-GB" dirty="0" err="1">
                <a:solidFill>
                  <a:schemeClr val="tx1"/>
                </a:solidFill>
              </a:rPr>
              <a:t>edema</a:t>
            </a:r>
            <a:endParaRPr lang="en-GB" dirty="0">
              <a:solidFill>
                <a:schemeClr val="tx1"/>
              </a:solidFill>
            </a:endParaRPr>
          </a:p>
        </p:txBody>
      </p:sp>
      <p:sp>
        <p:nvSpPr>
          <p:cNvPr id="18" name="Rectangle 17"/>
          <p:cNvSpPr/>
          <p:nvPr/>
        </p:nvSpPr>
        <p:spPr>
          <a:xfrm>
            <a:off x="1468998" y="4441601"/>
            <a:ext cx="9208653"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 blood pressure of 162/98 mm Hg is elevated for a patient with mild preeclampsia, which indicates an immediate need to contact the healthcare provider.</a:t>
            </a:r>
          </a:p>
        </p:txBody>
      </p:sp>
    </p:spTree>
    <p:extLst>
      <p:ext uri="{BB962C8B-B14F-4D97-AF65-F5344CB8AC3E}">
        <p14:creationId xmlns:p14="http://schemas.microsoft.com/office/powerpoint/2010/main" val="32535649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walks into the room and observes the client experiencing a tonic-</a:t>
            </a:r>
            <a:r>
              <a:rPr lang="en-GB" dirty="0" err="1">
                <a:solidFill>
                  <a:schemeClr val="tx1"/>
                </a:solidFill>
              </a:rPr>
              <a:t>clonic</a:t>
            </a:r>
            <a:r>
              <a:rPr lang="en-GB" dirty="0">
                <a:solidFill>
                  <a:schemeClr val="tx1"/>
                </a:solidFill>
              </a:rPr>
              <a:t> seizure. Which intervention should the nurse implement first?</a:t>
            </a:r>
          </a:p>
          <a:p>
            <a:pPr lvl="0"/>
            <a:endParaRPr lang="en-GB" dirty="0">
              <a:solidFill>
                <a:schemeClr val="tx1"/>
              </a:solidFill>
            </a:endParaRPr>
          </a:p>
          <a:p>
            <a:pPr marL="342900" lvl="0" indent="-342900">
              <a:buFont typeface="+mj-lt"/>
              <a:buAutoNum type="alphaUcPeriod"/>
            </a:pPr>
            <a:r>
              <a:rPr lang="en-GB" dirty="0">
                <a:solidFill>
                  <a:schemeClr val="tx1"/>
                </a:solidFill>
              </a:rPr>
              <a:t>Turn client to the side to aid ventilation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Restrain the client to protect from injury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a tongue blade to open the airway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Flex the neck to ensure stabilization.</a:t>
            </a:r>
          </a:p>
        </p:txBody>
      </p:sp>
      <p:sp>
        <p:nvSpPr>
          <p:cNvPr id="18" name="Rectangle 17"/>
          <p:cNvSpPr/>
          <p:nvPr/>
        </p:nvSpPr>
        <p:spPr>
          <a:xfrm>
            <a:off x="1750412" y="4303101"/>
            <a:ext cx="902145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Maintaining the airway during a seizure is the priority for safety. Options A, B, and C are contraindicated during a seizure and may cause further injury to the client.</a:t>
            </a:r>
          </a:p>
        </p:txBody>
      </p:sp>
    </p:spTree>
    <p:extLst>
      <p:ext uri="{BB962C8B-B14F-4D97-AF65-F5344CB8AC3E}">
        <p14:creationId xmlns:p14="http://schemas.microsoft.com/office/powerpoint/2010/main" val="29067908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older client is admitted to the hospital for community-acquired pneumonia. When talking with the client, the practical nurse (PN) learns that the client recently returned from a trip to Japan, quit smoking a month ago, is a vegetarian, and has diabetes. Which risk factor increases the client’s potential for contracting pneumonia?</a:t>
            </a:r>
          </a:p>
          <a:p>
            <a:pPr lvl="0"/>
            <a:endParaRPr lang="en-GB" dirty="0">
              <a:solidFill>
                <a:schemeClr val="tx1"/>
              </a:solidFill>
            </a:endParaRPr>
          </a:p>
          <a:p>
            <a:pPr marL="342900" lvl="0" indent="-342900">
              <a:buFont typeface="+mj-lt"/>
              <a:buAutoNum type="alphaUcPeriod"/>
            </a:pPr>
            <a:r>
              <a:rPr lang="en-GB" dirty="0">
                <a:solidFill>
                  <a:schemeClr val="tx1"/>
                </a:solidFill>
              </a:rPr>
              <a:t>History of </a:t>
            </a:r>
            <a:r>
              <a:rPr lang="en-GB" dirty="0" smtClean="0">
                <a:solidFill>
                  <a:schemeClr val="tx1"/>
                </a:solidFill>
              </a:rPr>
              <a:t>smoking</a:t>
            </a:r>
            <a:endParaRPr lang="en-GB" dirty="0">
              <a:solidFill>
                <a:schemeClr val="tx1"/>
              </a:solidFill>
            </a:endParaRPr>
          </a:p>
          <a:p>
            <a:pPr marL="342900" lvl="0" indent="-342900">
              <a:buFont typeface="+mj-lt"/>
              <a:buAutoNum type="alphaUcPeriod"/>
            </a:pPr>
            <a:r>
              <a:rPr lang="en-GB" dirty="0">
                <a:solidFill>
                  <a:schemeClr val="tx1"/>
                </a:solidFill>
              </a:rPr>
              <a:t>Vegetarian </a:t>
            </a:r>
            <a:r>
              <a:rPr lang="en-GB" dirty="0" smtClean="0">
                <a:solidFill>
                  <a:schemeClr val="tx1"/>
                </a:solidFill>
              </a:rPr>
              <a:t>diet</a:t>
            </a:r>
            <a:endParaRPr lang="en-GB" dirty="0">
              <a:solidFill>
                <a:schemeClr val="tx1"/>
              </a:solidFill>
            </a:endParaRPr>
          </a:p>
          <a:p>
            <a:pPr marL="342900" lvl="0" indent="-342900">
              <a:buFont typeface="+mj-lt"/>
              <a:buAutoNum type="alphaUcPeriod"/>
            </a:pPr>
            <a:r>
              <a:rPr lang="en-GB" dirty="0">
                <a:solidFill>
                  <a:schemeClr val="tx1"/>
                </a:solidFill>
              </a:rPr>
              <a:t>Recent travel </a:t>
            </a:r>
            <a:r>
              <a:rPr lang="en-GB" dirty="0" smtClean="0">
                <a:solidFill>
                  <a:schemeClr val="tx1"/>
                </a:solidFill>
              </a:rPr>
              <a:t>overseas</a:t>
            </a:r>
            <a:endParaRPr lang="en-GB" dirty="0">
              <a:solidFill>
                <a:schemeClr val="tx1"/>
              </a:solidFill>
            </a:endParaRPr>
          </a:p>
          <a:p>
            <a:pPr marL="342900" lvl="0" indent="-342900">
              <a:buFont typeface="+mj-lt"/>
              <a:buAutoNum type="alphaUcPeriod"/>
            </a:pPr>
            <a:r>
              <a:rPr lang="en-GB" dirty="0">
                <a:solidFill>
                  <a:schemeClr val="tx1"/>
                </a:solidFill>
              </a:rPr>
              <a:t>Diagnosis of diabetes mellitus</a:t>
            </a:r>
          </a:p>
        </p:txBody>
      </p:sp>
      <p:sp>
        <p:nvSpPr>
          <p:cNvPr id="18" name="Rectangle 17"/>
          <p:cNvSpPr/>
          <p:nvPr/>
        </p:nvSpPr>
        <p:spPr>
          <a:xfrm>
            <a:off x="1861790" y="4718600"/>
            <a:ext cx="8423069" cy="86177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400" dirty="0">
                <a:solidFill>
                  <a:schemeClr val="tx1"/>
                </a:solidFill>
              </a:rPr>
              <a:t>Smoking is a risk factor for pneumonia, along with age, malnutrition, and immunosuppression.</a:t>
            </a:r>
          </a:p>
        </p:txBody>
      </p:sp>
    </p:spTree>
    <p:extLst>
      <p:ext uri="{BB962C8B-B14F-4D97-AF65-F5344CB8AC3E}">
        <p14:creationId xmlns:p14="http://schemas.microsoft.com/office/powerpoint/2010/main" val="17478551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reviews the urine culture results for a client who is taking ciprofloxacin for a urinary tract infection. The PN notes that the infection is sensitive only to </a:t>
            </a:r>
            <a:r>
              <a:rPr lang="en-GB" dirty="0" err="1">
                <a:solidFill>
                  <a:schemeClr val="tx1"/>
                </a:solidFill>
              </a:rPr>
              <a:t>sulfonamides</a:t>
            </a:r>
            <a:r>
              <a:rPr lang="en-GB" dirty="0">
                <a:solidFill>
                  <a:schemeClr val="tx1"/>
                </a:solidFill>
              </a:rPr>
              <a:t>. What action is most important for the PN to take?</a:t>
            </a:r>
          </a:p>
          <a:p>
            <a:pPr lvl="0"/>
            <a:endParaRPr lang="en-GB" dirty="0">
              <a:solidFill>
                <a:schemeClr val="tx1"/>
              </a:solidFill>
            </a:endParaRPr>
          </a:p>
          <a:p>
            <a:pPr marL="342900" lvl="0" indent="-342900">
              <a:buFont typeface="+mj-lt"/>
              <a:buAutoNum type="alphaUcPeriod"/>
            </a:pPr>
            <a:r>
              <a:rPr lang="en-GB" dirty="0">
                <a:solidFill>
                  <a:schemeClr val="tx1"/>
                </a:solidFill>
              </a:rPr>
              <a:t>Notify the provider of the culture results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Repeat the urine culture and sensitivity in 24 </a:t>
            </a:r>
            <a:r>
              <a:rPr lang="en-GB" dirty="0" smtClean="0">
                <a:solidFill>
                  <a:schemeClr val="tx1"/>
                </a:solidFill>
              </a:rPr>
              <a:t>hours</a:t>
            </a:r>
            <a:endParaRPr lang="en-GB" dirty="0">
              <a:solidFill>
                <a:schemeClr val="tx1"/>
              </a:solidFill>
            </a:endParaRPr>
          </a:p>
          <a:p>
            <a:pPr marL="342900" lvl="0" indent="-342900">
              <a:buFont typeface="+mj-lt"/>
              <a:buAutoNum type="alphaUcPeriod"/>
            </a:pPr>
            <a:r>
              <a:rPr lang="en-GB" dirty="0">
                <a:solidFill>
                  <a:schemeClr val="tx1"/>
                </a:solidFill>
              </a:rPr>
              <a:t>Monitor the client for an adverse reaction to the antibiotic</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Instruct the client to complete the current course of antibiotics.</a:t>
            </a:r>
          </a:p>
        </p:txBody>
      </p:sp>
      <p:sp>
        <p:nvSpPr>
          <p:cNvPr id="18" name="Rectangle 17"/>
          <p:cNvSpPr/>
          <p:nvPr/>
        </p:nvSpPr>
        <p:spPr>
          <a:xfrm>
            <a:off x="2063211" y="4496605"/>
            <a:ext cx="8395854"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nurse should notify the healthcare provider because the client should be placed on a </a:t>
            </a:r>
            <a:r>
              <a:rPr lang="en-GB" sz="1600" dirty="0" err="1">
                <a:solidFill>
                  <a:schemeClr val="tx1"/>
                </a:solidFill>
              </a:rPr>
              <a:t>sulfonamide</a:t>
            </a:r>
            <a:r>
              <a:rPr lang="en-GB" sz="1600" dirty="0">
                <a:solidFill>
                  <a:schemeClr val="tx1"/>
                </a:solidFill>
              </a:rPr>
              <a:t> antibiotic.</a:t>
            </a:r>
          </a:p>
        </p:txBody>
      </p:sp>
    </p:spTree>
    <p:extLst>
      <p:ext uri="{BB962C8B-B14F-4D97-AF65-F5344CB8AC3E}">
        <p14:creationId xmlns:p14="http://schemas.microsoft.com/office/powerpoint/2010/main" val="9164710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23682"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client diagnosed with end-stage renal disease. Which finding indicates that the client’s left arm arteriovenous (AV) fistula is patent?</a:t>
            </a:r>
          </a:p>
          <a:p>
            <a:pPr lvl="0"/>
            <a:endParaRPr lang="en-GB" dirty="0">
              <a:solidFill>
                <a:schemeClr val="tx1"/>
              </a:solidFill>
            </a:endParaRPr>
          </a:p>
          <a:p>
            <a:pPr marL="342900" lvl="0" indent="-342900">
              <a:buFont typeface="+mj-lt"/>
              <a:buAutoNum type="alphaUcPeriod"/>
            </a:pPr>
            <a:r>
              <a:rPr lang="en-GB" dirty="0">
                <a:solidFill>
                  <a:schemeClr val="tx1"/>
                </a:solidFill>
              </a:rPr>
              <a:t>Auscultation of a bruit over the </a:t>
            </a:r>
            <a:r>
              <a:rPr lang="en-GB" dirty="0" smtClean="0">
                <a:solidFill>
                  <a:schemeClr val="tx1"/>
                </a:solidFill>
              </a:rPr>
              <a:t>fistula</a:t>
            </a:r>
            <a:endParaRPr lang="en-GB" dirty="0">
              <a:solidFill>
                <a:schemeClr val="tx1"/>
              </a:solidFill>
            </a:endParaRPr>
          </a:p>
          <a:p>
            <a:pPr marL="342900" lvl="0" indent="-342900">
              <a:buFont typeface="+mj-lt"/>
              <a:buAutoNum type="alphaUcPeriod"/>
            </a:pPr>
            <a:r>
              <a:rPr lang="en-GB" dirty="0">
                <a:solidFill>
                  <a:schemeClr val="tx1"/>
                </a:solidFill>
              </a:rPr>
              <a:t>Inability to palpate a thrill over the </a:t>
            </a:r>
            <a:r>
              <a:rPr lang="en-GB" dirty="0" smtClean="0">
                <a:solidFill>
                  <a:schemeClr val="tx1"/>
                </a:solidFill>
              </a:rPr>
              <a:t>fistula</a:t>
            </a:r>
            <a:endParaRPr lang="en-GB" dirty="0">
              <a:solidFill>
                <a:schemeClr val="tx1"/>
              </a:solidFill>
            </a:endParaRPr>
          </a:p>
          <a:p>
            <a:pPr marL="342900" lvl="0" indent="-342900">
              <a:buFont typeface="+mj-lt"/>
              <a:buAutoNum type="alphaUcPeriod"/>
            </a:pPr>
            <a:r>
              <a:rPr lang="en-GB" dirty="0">
                <a:solidFill>
                  <a:schemeClr val="tx1"/>
                </a:solidFill>
              </a:rPr>
              <a:t>Palpation of a radial pulse on the left </a:t>
            </a:r>
            <a:r>
              <a:rPr lang="en-GB" dirty="0" smtClean="0">
                <a:solidFill>
                  <a:schemeClr val="tx1"/>
                </a:solidFill>
              </a:rPr>
              <a:t>arm</a:t>
            </a:r>
            <a:endParaRPr lang="en-GB" dirty="0">
              <a:solidFill>
                <a:schemeClr val="tx1"/>
              </a:solidFill>
            </a:endParaRPr>
          </a:p>
          <a:p>
            <a:pPr marL="342900" lvl="0" indent="-342900">
              <a:buFont typeface="+mj-lt"/>
              <a:buAutoNum type="alphaUcPeriod"/>
            </a:pPr>
            <a:r>
              <a:rPr lang="en-GB" dirty="0">
                <a:solidFill>
                  <a:schemeClr val="tx1"/>
                </a:solidFill>
              </a:rPr>
              <a:t>Capillary refill of less than 3 seconds on the left thumb nail</a:t>
            </a:r>
          </a:p>
        </p:txBody>
      </p:sp>
      <p:sp>
        <p:nvSpPr>
          <p:cNvPr id="18" name="Rectangle 17"/>
          <p:cNvSpPr/>
          <p:nvPr/>
        </p:nvSpPr>
        <p:spPr>
          <a:xfrm>
            <a:off x="2661552" y="4792549"/>
            <a:ext cx="7046480"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Auscultation of a bruit and palpation of a thrill over the AV fistula indicate patency.</a:t>
            </a:r>
          </a:p>
        </p:txBody>
      </p:sp>
    </p:spTree>
    <p:extLst>
      <p:ext uri="{BB962C8B-B14F-4D97-AF65-F5344CB8AC3E}">
        <p14:creationId xmlns:p14="http://schemas.microsoft.com/office/powerpoint/2010/main" val="12551180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has reinforced instructions to parents regarding cord care for a </a:t>
            </a:r>
            <a:r>
              <a:rPr lang="en-GB" dirty="0" err="1">
                <a:solidFill>
                  <a:schemeClr val="tx1"/>
                </a:solidFill>
              </a:rPr>
              <a:t>newborn</a:t>
            </a:r>
            <a:r>
              <a:rPr lang="en-GB" dirty="0">
                <a:solidFill>
                  <a:schemeClr val="tx1"/>
                </a:solidFill>
              </a:rPr>
              <a:t>. The nurse realizes instructions were understood if the parents indicate which important principle?</a:t>
            </a:r>
          </a:p>
          <a:p>
            <a:pPr lvl="0"/>
            <a:endParaRPr lang="en-GB" dirty="0">
              <a:solidFill>
                <a:schemeClr val="tx1"/>
              </a:solidFill>
            </a:endParaRPr>
          </a:p>
          <a:p>
            <a:pPr marL="342900" lvl="0" indent="-342900">
              <a:buFont typeface="+mj-lt"/>
              <a:buAutoNum type="alphaUcPeriod"/>
            </a:pPr>
            <a:r>
              <a:rPr lang="en-GB" dirty="0">
                <a:solidFill>
                  <a:schemeClr val="tx1"/>
                </a:solidFill>
              </a:rPr>
              <a:t>Keeping the cord dry will decrease bacterial growth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Cord care is done only to control bleeding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takes at least 21 days for the cord to separate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Alcohol is the primary agent used to provide cord care.</a:t>
            </a:r>
          </a:p>
        </p:txBody>
      </p:sp>
      <p:sp>
        <p:nvSpPr>
          <p:cNvPr id="18" name="Rectangle 17"/>
          <p:cNvSpPr/>
          <p:nvPr/>
        </p:nvSpPr>
        <p:spPr>
          <a:xfrm>
            <a:off x="1965485" y="4618709"/>
            <a:ext cx="8215679"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Bacterial growth increases in a moist environment, so keeping the cord dry impedes bacterial growth.</a:t>
            </a:r>
          </a:p>
        </p:txBody>
      </p:sp>
    </p:spTree>
    <p:extLst>
      <p:ext uri="{BB962C8B-B14F-4D97-AF65-F5344CB8AC3E}">
        <p14:creationId xmlns:p14="http://schemas.microsoft.com/office/powerpoint/2010/main" val="18396109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unit with angina that occurs during activity and is relieved with rest or </a:t>
            </a:r>
            <a:r>
              <a:rPr lang="en-GB" dirty="0" err="1">
                <a:solidFill>
                  <a:schemeClr val="tx1"/>
                </a:solidFill>
              </a:rPr>
              <a:t>nitroglycerin</a:t>
            </a:r>
            <a:r>
              <a:rPr lang="en-GB" dirty="0">
                <a:solidFill>
                  <a:schemeClr val="tx1"/>
                </a:solidFill>
              </a:rPr>
              <a:t>. What classification is this type of angina?</a:t>
            </a:r>
          </a:p>
          <a:p>
            <a:pPr lvl="0"/>
            <a:endParaRPr lang="en-GB" dirty="0">
              <a:solidFill>
                <a:schemeClr val="tx1"/>
              </a:solidFill>
            </a:endParaRPr>
          </a:p>
          <a:p>
            <a:pPr marL="342900" lvl="0" indent="-342900">
              <a:buFont typeface="+mj-lt"/>
              <a:buAutoNum type="alphaUcPeriod"/>
            </a:pPr>
            <a:r>
              <a:rPr lang="en-GB" dirty="0">
                <a:solidFill>
                  <a:schemeClr val="tx1"/>
                </a:solidFill>
              </a:rPr>
              <a:t>Stable </a:t>
            </a:r>
            <a:r>
              <a:rPr lang="en-GB" dirty="0" smtClean="0">
                <a:solidFill>
                  <a:schemeClr val="tx1"/>
                </a:solidFill>
              </a:rPr>
              <a:t>angina</a:t>
            </a:r>
            <a:endParaRPr lang="en-GB" dirty="0">
              <a:solidFill>
                <a:schemeClr val="tx1"/>
              </a:solidFill>
            </a:endParaRPr>
          </a:p>
          <a:p>
            <a:pPr marL="342900" lvl="0" indent="-342900">
              <a:buFont typeface="+mj-lt"/>
              <a:buAutoNum type="alphaUcPeriod"/>
            </a:pPr>
            <a:r>
              <a:rPr lang="en-GB" dirty="0">
                <a:solidFill>
                  <a:schemeClr val="tx1"/>
                </a:solidFill>
              </a:rPr>
              <a:t>Variant </a:t>
            </a:r>
            <a:r>
              <a:rPr lang="en-GB" dirty="0" smtClean="0">
                <a:solidFill>
                  <a:schemeClr val="tx1"/>
                </a:solidFill>
              </a:rPr>
              <a:t>angina</a:t>
            </a:r>
            <a:endParaRPr lang="en-GB" dirty="0">
              <a:solidFill>
                <a:schemeClr val="tx1"/>
              </a:solidFill>
            </a:endParaRPr>
          </a:p>
          <a:p>
            <a:pPr marL="342900" lvl="0" indent="-342900">
              <a:buFont typeface="+mj-lt"/>
              <a:buAutoNum type="alphaUcPeriod"/>
            </a:pPr>
            <a:r>
              <a:rPr lang="en-GB" dirty="0">
                <a:solidFill>
                  <a:schemeClr val="tx1"/>
                </a:solidFill>
              </a:rPr>
              <a:t>Intractable </a:t>
            </a:r>
            <a:r>
              <a:rPr lang="en-GB" dirty="0" smtClean="0">
                <a:solidFill>
                  <a:schemeClr val="tx1"/>
                </a:solidFill>
              </a:rPr>
              <a:t>angina</a:t>
            </a:r>
            <a:endParaRPr lang="en-GB" dirty="0">
              <a:solidFill>
                <a:schemeClr val="tx1"/>
              </a:solidFill>
            </a:endParaRPr>
          </a:p>
          <a:p>
            <a:pPr marL="342900" lvl="0" indent="-342900">
              <a:buFont typeface="+mj-lt"/>
              <a:buAutoNum type="alphaUcPeriod"/>
            </a:pPr>
            <a:r>
              <a:rPr lang="en-GB" dirty="0" err="1">
                <a:solidFill>
                  <a:schemeClr val="tx1"/>
                </a:solidFill>
              </a:rPr>
              <a:t>Preinfarction</a:t>
            </a:r>
            <a:r>
              <a:rPr lang="en-GB" dirty="0">
                <a:solidFill>
                  <a:schemeClr val="tx1"/>
                </a:solidFill>
              </a:rPr>
              <a:t> angina</a:t>
            </a:r>
          </a:p>
        </p:txBody>
      </p:sp>
      <p:sp>
        <p:nvSpPr>
          <p:cNvPr id="18" name="Rectangle 17"/>
          <p:cNvSpPr/>
          <p:nvPr/>
        </p:nvSpPr>
        <p:spPr>
          <a:xfrm>
            <a:off x="2155842" y="4330810"/>
            <a:ext cx="7834966"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Angina that occurs during periods of activity and is relieved with rest or </a:t>
            </a:r>
            <a:r>
              <a:rPr lang="en-GB" sz="1600" dirty="0" err="1">
                <a:solidFill>
                  <a:schemeClr val="tx1"/>
                </a:solidFill>
              </a:rPr>
              <a:t>nitroglycerin</a:t>
            </a:r>
            <a:r>
              <a:rPr lang="en-GB" sz="1600" dirty="0">
                <a:solidFill>
                  <a:schemeClr val="tx1"/>
                </a:solidFill>
              </a:rPr>
              <a:t> is classified as stable angina.</a:t>
            </a:r>
          </a:p>
        </p:txBody>
      </p:sp>
    </p:spTree>
    <p:extLst>
      <p:ext uri="{BB962C8B-B14F-4D97-AF65-F5344CB8AC3E}">
        <p14:creationId xmlns:p14="http://schemas.microsoft.com/office/powerpoint/2010/main" val="14648269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preparing to administer morphine to a client diagnosed with myocardial infarction (MI). Which is the most important action of the morphine for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Decrease oxygen demand on the client’s heart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Sedate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Relieve the client’s pain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Reduce the client’s anxiety.</a:t>
            </a:r>
          </a:p>
        </p:txBody>
      </p:sp>
      <p:sp>
        <p:nvSpPr>
          <p:cNvPr id="18" name="Rectangle 17"/>
          <p:cNvSpPr/>
          <p:nvPr/>
        </p:nvSpPr>
        <p:spPr>
          <a:xfrm>
            <a:off x="1376218" y="4376532"/>
            <a:ext cx="9337964"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Morphine is administered to the client with MI because it decreases oxygen demand on the client’s heart by dilating coronary blood vessels.</a:t>
            </a:r>
          </a:p>
        </p:txBody>
      </p:sp>
    </p:spTree>
    <p:extLst>
      <p:ext uri="{BB962C8B-B14F-4D97-AF65-F5344CB8AC3E}">
        <p14:creationId xmlns:p14="http://schemas.microsoft.com/office/powerpoint/2010/main" val="2943502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5"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Q.29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admits a client diagnosed with congestive heart failure (CHF) who displays symptoms of a dry hacking cough, frequent shortness of breath, and heart palpitations. On auscultation, the PN notes that the client has crackles in his lungs. These symptoms are associated with which disease process?</a:t>
            </a:r>
          </a:p>
          <a:p>
            <a:pPr lvl="0"/>
            <a:endParaRPr lang="en-GB" dirty="0">
              <a:solidFill>
                <a:schemeClr val="tx1"/>
              </a:solidFill>
            </a:endParaRPr>
          </a:p>
          <a:p>
            <a:pPr marL="342900" lvl="0" indent="-342900">
              <a:buFont typeface="+mj-lt"/>
              <a:buAutoNum type="alphaUcPeriod"/>
            </a:pPr>
            <a:r>
              <a:rPr lang="en-GB" dirty="0">
                <a:solidFill>
                  <a:schemeClr val="tx1"/>
                </a:solidFill>
              </a:rPr>
              <a:t>Left-sided heart </a:t>
            </a:r>
            <a:r>
              <a:rPr lang="en-GB" dirty="0" smtClean="0">
                <a:solidFill>
                  <a:schemeClr val="tx1"/>
                </a:solidFill>
              </a:rPr>
              <a:t>failure</a:t>
            </a:r>
            <a:endParaRPr lang="en-GB" dirty="0">
              <a:solidFill>
                <a:schemeClr val="tx1"/>
              </a:solidFill>
            </a:endParaRPr>
          </a:p>
          <a:p>
            <a:pPr marL="342900" lvl="0" indent="-342900">
              <a:buFont typeface="+mj-lt"/>
              <a:buAutoNum type="alphaUcPeriod"/>
            </a:pPr>
            <a:r>
              <a:rPr lang="en-GB" dirty="0">
                <a:solidFill>
                  <a:schemeClr val="tx1"/>
                </a:solidFill>
              </a:rPr>
              <a:t>Right-sided heart </a:t>
            </a:r>
            <a:r>
              <a:rPr lang="en-GB" dirty="0" smtClean="0">
                <a:solidFill>
                  <a:schemeClr val="tx1"/>
                </a:solidFill>
              </a:rPr>
              <a:t>failure</a:t>
            </a:r>
            <a:endParaRPr lang="en-GB" dirty="0">
              <a:solidFill>
                <a:schemeClr val="tx1"/>
              </a:solidFill>
            </a:endParaRPr>
          </a:p>
          <a:p>
            <a:pPr marL="342900" lvl="0" indent="-342900">
              <a:buFont typeface="+mj-lt"/>
              <a:buAutoNum type="alphaUcPeriod"/>
            </a:pPr>
            <a:r>
              <a:rPr lang="en-GB" dirty="0">
                <a:solidFill>
                  <a:schemeClr val="tx1"/>
                </a:solidFill>
              </a:rPr>
              <a:t>Acute coronary </a:t>
            </a:r>
            <a:r>
              <a:rPr lang="en-GB" dirty="0" smtClean="0">
                <a:solidFill>
                  <a:schemeClr val="tx1"/>
                </a:solidFill>
              </a:rPr>
              <a:t>syndrome</a:t>
            </a:r>
            <a:endParaRPr lang="en-GB" dirty="0">
              <a:solidFill>
                <a:schemeClr val="tx1"/>
              </a:solidFill>
            </a:endParaRPr>
          </a:p>
          <a:p>
            <a:pPr marL="342900" lvl="0" indent="-342900">
              <a:buFont typeface="+mj-lt"/>
              <a:buAutoNum type="alphaUcPeriod"/>
            </a:pPr>
            <a:r>
              <a:rPr lang="en-GB" dirty="0">
                <a:solidFill>
                  <a:schemeClr val="tx1"/>
                </a:solidFill>
              </a:rPr>
              <a:t>Community-acquired pneumonia</a:t>
            </a:r>
          </a:p>
        </p:txBody>
      </p:sp>
      <p:sp>
        <p:nvSpPr>
          <p:cNvPr id="18" name="Rectangle 17"/>
          <p:cNvSpPr/>
          <p:nvPr/>
        </p:nvSpPr>
        <p:spPr>
          <a:xfrm>
            <a:off x="1361247" y="4572542"/>
            <a:ext cx="979978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Signs of pulmonary congestion, </a:t>
            </a:r>
            <a:r>
              <a:rPr lang="en-GB" sz="1600" dirty="0" err="1">
                <a:solidFill>
                  <a:schemeClr val="tx1"/>
                </a:solidFill>
              </a:rPr>
              <a:t>dyspnea</a:t>
            </a:r>
            <a:r>
              <a:rPr lang="en-GB" sz="1600" dirty="0">
                <a:solidFill>
                  <a:schemeClr val="tx1"/>
                </a:solidFill>
              </a:rPr>
              <a:t>, </a:t>
            </a:r>
            <a:r>
              <a:rPr lang="en-GB" sz="1600" dirty="0" err="1">
                <a:solidFill>
                  <a:schemeClr val="tx1"/>
                </a:solidFill>
              </a:rPr>
              <a:t>tachypnea</a:t>
            </a:r>
            <a:r>
              <a:rPr lang="en-GB" sz="1600" dirty="0">
                <a:solidFill>
                  <a:schemeClr val="tx1"/>
                </a:solidFill>
              </a:rPr>
              <a:t>, dry cough, and crackles in the lungs characterize left-sided heart failure.</a:t>
            </a:r>
          </a:p>
        </p:txBody>
      </p:sp>
    </p:spTree>
    <p:extLst>
      <p:ext uri="{BB962C8B-B14F-4D97-AF65-F5344CB8AC3E}">
        <p14:creationId xmlns:p14="http://schemas.microsoft.com/office/powerpoint/2010/main" val="14488264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client who is 2 days postpartum. The client reports that she has a bright red vaginal discharge. What action should the PN take first?</a:t>
            </a:r>
          </a:p>
          <a:p>
            <a:pPr lvl="0"/>
            <a:endParaRPr lang="en-GB" dirty="0">
              <a:solidFill>
                <a:schemeClr val="tx1"/>
              </a:solidFill>
            </a:endParaRPr>
          </a:p>
          <a:p>
            <a:pPr marL="342900" lvl="0" indent="-342900">
              <a:buFont typeface="+mj-lt"/>
              <a:buAutoNum type="alphaUcPeriod"/>
            </a:pPr>
            <a:r>
              <a:rPr lang="en-GB" dirty="0">
                <a:solidFill>
                  <a:schemeClr val="tx1"/>
                </a:solidFill>
              </a:rPr>
              <a:t>Reassure the client that the bleeding is normal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Call the healthcare provider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Tell the client that her lochia should be pink by now</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the client’s temperature.</a:t>
            </a:r>
          </a:p>
        </p:txBody>
      </p:sp>
      <p:sp>
        <p:nvSpPr>
          <p:cNvPr id="18" name="Rectangle 17"/>
          <p:cNvSpPr/>
          <p:nvPr/>
        </p:nvSpPr>
        <p:spPr>
          <a:xfrm>
            <a:off x="1776949" y="4510038"/>
            <a:ext cx="8592752"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err="1">
                <a:solidFill>
                  <a:schemeClr val="tx1"/>
                </a:solidFill>
              </a:rPr>
              <a:t>Rubra</a:t>
            </a:r>
            <a:r>
              <a:rPr lang="en-GB" sz="1600" dirty="0">
                <a:solidFill>
                  <a:schemeClr val="tx1"/>
                </a:solidFill>
              </a:rPr>
              <a:t> lochia, which is red, blood-tinged vaginal flow, lasts 2–4 days after the birth of the baby.</a:t>
            </a:r>
          </a:p>
        </p:txBody>
      </p:sp>
    </p:spTree>
    <p:extLst>
      <p:ext uri="{BB962C8B-B14F-4D97-AF65-F5344CB8AC3E}">
        <p14:creationId xmlns:p14="http://schemas.microsoft.com/office/powerpoint/2010/main" val="2034829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assesses pain in a client diagnosed with acute pancreatitis. Which symptom would be expected during the assessment?</a:t>
            </a:r>
          </a:p>
          <a:p>
            <a:pPr lvl="0"/>
            <a:endParaRPr lang="en-GB" dirty="0">
              <a:solidFill>
                <a:schemeClr val="tx1"/>
              </a:solidFill>
            </a:endParaRPr>
          </a:p>
          <a:p>
            <a:pPr marL="342900" lvl="0" indent="-342900">
              <a:buFont typeface="+mj-lt"/>
              <a:buAutoNum type="alphaUcPeriod"/>
            </a:pPr>
            <a:r>
              <a:rPr lang="en-GB" dirty="0">
                <a:solidFill>
                  <a:schemeClr val="tx1"/>
                </a:solidFill>
              </a:rPr>
              <a:t>Located in the epigastric region, with radiation to the back; severe and </a:t>
            </a:r>
            <a:r>
              <a:rPr lang="en-GB" dirty="0" smtClean="0">
                <a:solidFill>
                  <a:schemeClr val="tx1"/>
                </a:solidFill>
              </a:rPr>
              <a:t>constant</a:t>
            </a:r>
            <a:endParaRPr lang="en-GB" dirty="0">
              <a:solidFill>
                <a:schemeClr val="tx1"/>
              </a:solidFill>
            </a:endParaRPr>
          </a:p>
          <a:p>
            <a:pPr marL="342900" lvl="0" indent="-342900">
              <a:buFont typeface="+mj-lt"/>
              <a:buAutoNum type="alphaUcPeriod"/>
            </a:pPr>
            <a:r>
              <a:rPr lang="en-GB" dirty="0">
                <a:solidFill>
                  <a:schemeClr val="tx1"/>
                </a:solidFill>
              </a:rPr>
              <a:t>Located in the lower abdomen with moderate tenderness and </a:t>
            </a:r>
            <a:r>
              <a:rPr lang="en-GB" dirty="0" smtClean="0">
                <a:solidFill>
                  <a:schemeClr val="tx1"/>
                </a:solidFill>
              </a:rPr>
              <a:t>cramping</a:t>
            </a:r>
            <a:endParaRPr lang="en-GB" dirty="0">
              <a:solidFill>
                <a:schemeClr val="tx1"/>
              </a:solidFill>
            </a:endParaRPr>
          </a:p>
          <a:p>
            <a:pPr marL="342900" lvl="0" indent="-342900">
              <a:buFont typeface="+mj-lt"/>
              <a:buAutoNum type="alphaUcPeriod"/>
            </a:pPr>
            <a:r>
              <a:rPr lang="en-GB" dirty="0">
                <a:solidFill>
                  <a:schemeClr val="tx1"/>
                </a:solidFill>
              </a:rPr>
              <a:t>Located in the left lower quadrant of the abdomen, severe, associated with </a:t>
            </a:r>
            <a:r>
              <a:rPr lang="en-GB" dirty="0" smtClean="0">
                <a:solidFill>
                  <a:schemeClr val="tx1"/>
                </a:solidFill>
              </a:rPr>
              <a:t>coughing</a:t>
            </a:r>
            <a:endParaRPr lang="en-GB" dirty="0">
              <a:solidFill>
                <a:schemeClr val="tx1"/>
              </a:solidFill>
            </a:endParaRPr>
          </a:p>
          <a:p>
            <a:pPr marL="342900" lvl="0" indent="-342900">
              <a:buFont typeface="+mj-lt"/>
              <a:buAutoNum type="alphaUcPeriod"/>
            </a:pPr>
            <a:r>
              <a:rPr lang="en-GB" dirty="0">
                <a:solidFill>
                  <a:schemeClr val="tx1"/>
                </a:solidFill>
              </a:rPr>
              <a:t>Located in the right lower quadrant of the abdomen with radiation to the flank; mild and intermittent</a:t>
            </a:r>
          </a:p>
        </p:txBody>
      </p:sp>
      <p:sp>
        <p:nvSpPr>
          <p:cNvPr id="18" name="Rectangle 17"/>
          <p:cNvSpPr/>
          <p:nvPr/>
        </p:nvSpPr>
        <p:spPr>
          <a:xfrm>
            <a:off x="2505873" y="4700853"/>
            <a:ext cx="7357840"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Pain associated with acute pancreatitis is usually severe and constant and located in the mid-epigastric region, radiating to the back.</a:t>
            </a:r>
          </a:p>
        </p:txBody>
      </p:sp>
    </p:spTree>
    <p:extLst>
      <p:ext uri="{BB962C8B-B14F-4D97-AF65-F5344CB8AC3E}">
        <p14:creationId xmlns:p14="http://schemas.microsoft.com/office/powerpoint/2010/main" val="22136785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prepares a client for removal of a nasogastric (NG) tube. Which request made by the PN to the client will make the procedure more comfortable for the client?</a:t>
            </a:r>
          </a:p>
          <a:p>
            <a:pPr marL="342900" lvl="0" indent="-342900">
              <a:buFont typeface="+mj-lt"/>
              <a:buAutoNum type="alphaUcPeriod"/>
            </a:pPr>
            <a:endParaRPr lang="en-GB" dirty="0">
              <a:solidFill>
                <a:schemeClr val="tx1"/>
              </a:solidFill>
            </a:endParaRPr>
          </a:p>
          <a:p>
            <a:pPr marL="342900" lvl="0" indent="-342900">
              <a:buFont typeface="+mj-lt"/>
              <a:buAutoNum type="alphaUcPeriod"/>
            </a:pPr>
            <a:r>
              <a:rPr lang="en-GB" dirty="0">
                <a:solidFill>
                  <a:schemeClr val="tx1"/>
                </a:solidFill>
              </a:rPr>
              <a:t>Take a deep breath and hold it until the tube is removed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Perform the Valsalva </a:t>
            </a:r>
            <a:r>
              <a:rPr lang="en-GB" dirty="0" err="1">
                <a:solidFill>
                  <a:schemeClr val="tx1"/>
                </a:solidFill>
              </a:rPr>
              <a:t>maneuver</a:t>
            </a:r>
            <a:r>
              <a:rPr lang="en-GB" dirty="0">
                <a:solidFill>
                  <a:schemeClr val="tx1"/>
                </a:solidFill>
              </a:rPr>
              <a:t> several 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a small sip of water to help the tube come out easily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Take a deep breath and exhale slowly until the tube is removed.</a:t>
            </a:r>
          </a:p>
        </p:txBody>
      </p:sp>
      <p:sp>
        <p:nvSpPr>
          <p:cNvPr id="18" name="Rectangle 17"/>
          <p:cNvSpPr/>
          <p:nvPr/>
        </p:nvSpPr>
        <p:spPr>
          <a:xfrm>
            <a:off x="1666478" y="4610878"/>
            <a:ext cx="9036630"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client should be instructed to take a deep breath and hold it because this will close the epiglottis and allow for easy removal of the tube through the </a:t>
            </a:r>
            <a:r>
              <a:rPr lang="en-GB" sz="1600" dirty="0" err="1">
                <a:solidFill>
                  <a:schemeClr val="tx1"/>
                </a:solidFill>
              </a:rPr>
              <a:t>esophagus</a:t>
            </a:r>
            <a:r>
              <a:rPr lang="en-GB" sz="1600" dirty="0">
                <a:solidFill>
                  <a:schemeClr val="tx1"/>
                </a:solidFill>
              </a:rPr>
              <a:t> and nose.</a:t>
            </a:r>
          </a:p>
        </p:txBody>
      </p:sp>
    </p:spTree>
    <p:extLst>
      <p:ext uri="{BB962C8B-B14F-4D97-AF65-F5344CB8AC3E}">
        <p14:creationId xmlns:p14="http://schemas.microsoft.com/office/powerpoint/2010/main" val="14408748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reinforces proper foot care with a client who has diabetes. Which instruction is most important for the PN to include in the client’s education?</a:t>
            </a:r>
          </a:p>
          <a:p>
            <a:pPr lvl="0"/>
            <a:endParaRPr lang="en-GB" dirty="0">
              <a:solidFill>
                <a:schemeClr val="tx1"/>
              </a:solidFill>
            </a:endParaRPr>
          </a:p>
          <a:p>
            <a:pPr marL="342900" lvl="0" indent="-342900">
              <a:buFont typeface="+mj-lt"/>
              <a:buAutoNum type="alphaUcPeriod"/>
            </a:pPr>
            <a:r>
              <a:rPr lang="en-GB" dirty="0">
                <a:solidFill>
                  <a:schemeClr val="tx1"/>
                </a:solidFill>
              </a:rPr>
              <a:t>Clients with diabetes should cut toenails straight across and smooth them with an emery board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Clients with diabetes can wear open toes sandals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Clients with diabetes should soak their feet in hot water, towel dry, and apply lotion regularly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recommended for clients with diabetes to wear the same pair of shoes 2 days in a row.</a:t>
            </a:r>
          </a:p>
        </p:txBody>
      </p:sp>
      <p:sp>
        <p:nvSpPr>
          <p:cNvPr id="18" name="Rectangle 17"/>
          <p:cNvSpPr/>
          <p:nvPr/>
        </p:nvSpPr>
        <p:spPr>
          <a:xfrm>
            <a:off x="2121031" y="4718600"/>
            <a:ext cx="8606671"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Clients with diabetes should cut toenails straight across and smooth them with an emery board.</a:t>
            </a:r>
          </a:p>
        </p:txBody>
      </p:sp>
    </p:spTree>
    <p:extLst>
      <p:ext uri="{BB962C8B-B14F-4D97-AF65-F5344CB8AC3E}">
        <p14:creationId xmlns:p14="http://schemas.microsoft.com/office/powerpoint/2010/main" val="34750521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diagnosed with type 1 diabetes complains of nausea, has respirations that are deep and fast, and has breath with a fruity smell to it. These symptoms are congruent with which condition that requires immediate intervention by the practical nurse (PN)?</a:t>
            </a:r>
          </a:p>
          <a:p>
            <a:pPr lvl="0"/>
            <a:endParaRPr lang="en-GB" dirty="0">
              <a:solidFill>
                <a:schemeClr val="tx1"/>
              </a:solidFill>
            </a:endParaRPr>
          </a:p>
          <a:p>
            <a:pPr marL="342900" lvl="0" indent="-342900">
              <a:buFont typeface="+mj-lt"/>
              <a:buAutoNum type="alphaUcPeriod"/>
            </a:pPr>
            <a:r>
              <a:rPr lang="en-GB" dirty="0" smtClean="0">
                <a:solidFill>
                  <a:schemeClr val="tx1"/>
                </a:solidFill>
              </a:rPr>
              <a:t>Ketoacidosis</a:t>
            </a:r>
            <a:endParaRPr lang="en-GB" dirty="0">
              <a:solidFill>
                <a:schemeClr val="tx1"/>
              </a:solidFill>
            </a:endParaRPr>
          </a:p>
          <a:p>
            <a:pPr marL="342900" lvl="0" indent="-342900">
              <a:buFont typeface="+mj-lt"/>
              <a:buAutoNum type="alphaUcPeriod"/>
            </a:pPr>
            <a:r>
              <a:rPr lang="en-GB" dirty="0" smtClean="0">
                <a:solidFill>
                  <a:schemeClr val="tx1"/>
                </a:solidFill>
              </a:rPr>
              <a:t>Polydipsia</a:t>
            </a:r>
            <a:endParaRPr lang="en-GB" dirty="0">
              <a:solidFill>
                <a:schemeClr val="tx1"/>
              </a:solidFill>
            </a:endParaRPr>
          </a:p>
          <a:p>
            <a:pPr marL="342900" lvl="0" indent="-342900">
              <a:buFont typeface="+mj-lt"/>
              <a:buAutoNum type="alphaUcPeriod"/>
            </a:pPr>
            <a:r>
              <a:rPr lang="en-GB" dirty="0" err="1" smtClean="0">
                <a:solidFill>
                  <a:schemeClr val="tx1"/>
                </a:solidFill>
              </a:rPr>
              <a:t>Hypoglycemia</a:t>
            </a:r>
            <a:endParaRPr lang="en-GB" dirty="0">
              <a:solidFill>
                <a:schemeClr val="tx1"/>
              </a:solidFill>
            </a:endParaRPr>
          </a:p>
          <a:p>
            <a:pPr marL="342900" lvl="0" indent="-342900">
              <a:buFont typeface="+mj-lt"/>
              <a:buAutoNum type="alphaUcPeriod"/>
            </a:pPr>
            <a:r>
              <a:rPr lang="en-GB" dirty="0" err="1">
                <a:solidFill>
                  <a:schemeClr val="tx1"/>
                </a:solidFill>
              </a:rPr>
              <a:t>Hyperglycemic</a:t>
            </a:r>
            <a:r>
              <a:rPr lang="en-GB" dirty="0">
                <a:solidFill>
                  <a:schemeClr val="tx1"/>
                </a:solidFill>
              </a:rPr>
              <a:t>-hyperosmolar </a:t>
            </a:r>
            <a:r>
              <a:rPr lang="en-GB" dirty="0" err="1">
                <a:solidFill>
                  <a:schemeClr val="tx1"/>
                </a:solidFill>
              </a:rPr>
              <a:t>nonketotic</a:t>
            </a:r>
            <a:r>
              <a:rPr lang="en-GB" dirty="0">
                <a:solidFill>
                  <a:schemeClr val="tx1"/>
                </a:solidFill>
              </a:rPr>
              <a:t> syndrome (HHNS)</a:t>
            </a:r>
          </a:p>
        </p:txBody>
      </p:sp>
      <p:sp>
        <p:nvSpPr>
          <p:cNvPr id="18" name="Rectangle 17"/>
          <p:cNvSpPr/>
          <p:nvPr/>
        </p:nvSpPr>
        <p:spPr>
          <a:xfrm>
            <a:off x="2102770" y="4610878"/>
            <a:ext cx="8308636"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US" b="1" dirty="0">
                <a:solidFill>
                  <a:schemeClr val="tx1"/>
                </a:solidFill>
              </a:rPr>
              <a:t>Rationale:</a:t>
            </a:r>
            <a:br>
              <a:rPr lang="en-US" b="1" dirty="0">
                <a:solidFill>
                  <a:schemeClr val="tx1"/>
                </a:solidFill>
              </a:rPr>
            </a:br>
            <a:r>
              <a:rPr lang="en-US" sz="1600" dirty="0">
                <a:solidFill>
                  <a:schemeClr val="tx1"/>
                </a:solidFill>
              </a:rPr>
              <a:t>Diabetic ketoacidosis (DKA) is characterized by </a:t>
            </a:r>
            <a:r>
              <a:rPr lang="en-US" sz="1600" dirty="0" err="1">
                <a:solidFill>
                  <a:schemeClr val="tx1"/>
                </a:solidFill>
              </a:rPr>
              <a:t>Kussmaul’s</a:t>
            </a:r>
            <a:r>
              <a:rPr lang="en-US" sz="1600" dirty="0">
                <a:solidFill>
                  <a:schemeClr val="tx1"/>
                </a:solidFill>
              </a:rPr>
              <a:t> respirations, fruity smelling breath, nausea, and lethargy. The onset requires immediate attention.</a:t>
            </a:r>
            <a:endParaRPr lang="en-GB" sz="1600" dirty="0">
              <a:solidFill>
                <a:schemeClr val="tx1"/>
              </a:solidFill>
            </a:endParaRPr>
          </a:p>
        </p:txBody>
      </p:sp>
    </p:spTree>
    <p:extLst>
      <p:ext uri="{BB962C8B-B14F-4D97-AF65-F5344CB8AC3E}">
        <p14:creationId xmlns:p14="http://schemas.microsoft.com/office/powerpoint/2010/main" val="25126444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client with Graves’ disease. The PN should expect which findings with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Heat intolerance, exophthalmos, smooth soft skin and </a:t>
            </a:r>
            <a:r>
              <a:rPr lang="en-GB" dirty="0" smtClean="0">
                <a:solidFill>
                  <a:schemeClr val="tx1"/>
                </a:solidFill>
              </a:rPr>
              <a:t>hair</a:t>
            </a:r>
            <a:endParaRPr lang="en-GB" dirty="0">
              <a:solidFill>
                <a:schemeClr val="tx1"/>
              </a:solidFill>
            </a:endParaRPr>
          </a:p>
          <a:p>
            <a:pPr marL="342900" lvl="0" indent="-342900">
              <a:buFont typeface="+mj-lt"/>
              <a:buAutoNum type="alphaUcPeriod"/>
            </a:pPr>
            <a:r>
              <a:rPr lang="en-GB" dirty="0" err="1">
                <a:solidFill>
                  <a:schemeClr val="tx1"/>
                </a:solidFill>
              </a:rPr>
              <a:t>Myxedema</a:t>
            </a:r>
            <a:r>
              <a:rPr lang="en-GB" dirty="0">
                <a:solidFill>
                  <a:schemeClr val="tx1"/>
                </a:solidFill>
              </a:rPr>
              <a:t>, forgetfulness, </a:t>
            </a:r>
            <a:r>
              <a:rPr lang="en-GB" dirty="0" smtClean="0">
                <a:solidFill>
                  <a:schemeClr val="tx1"/>
                </a:solidFill>
              </a:rPr>
              <a:t>lethargy</a:t>
            </a:r>
            <a:endParaRPr lang="en-GB" dirty="0">
              <a:solidFill>
                <a:schemeClr val="tx1"/>
              </a:solidFill>
            </a:endParaRPr>
          </a:p>
          <a:p>
            <a:pPr marL="342900" lvl="0" indent="-342900">
              <a:buFont typeface="+mj-lt"/>
              <a:buAutoNum type="alphaUcPeriod"/>
            </a:pPr>
            <a:r>
              <a:rPr lang="en-GB" dirty="0">
                <a:solidFill>
                  <a:schemeClr val="tx1"/>
                </a:solidFill>
              </a:rPr>
              <a:t>Intolerance to cold, weight gain, dry skin and </a:t>
            </a:r>
            <a:r>
              <a:rPr lang="en-GB" dirty="0" smtClean="0">
                <a:solidFill>
                  <a:schemeClr val="tx1"/>
                </a:solidFill>
              </a:rPr>
              <a:t>hair</a:t>
            </a:r>
            <a:endParaRPr lang="en-GB" dirty="0">
              <a:solidFill>
                <a:schemeClr val="tx1"/>
              </a:solidFill>
            </a:endParaRPr>
          </a:p>
          <a:p>
            <a:pPr marL="342900" lvl="0" indent="-342900">
              <a:buFont typeface="+mj-lt"/>
              <a:buAutoNum type="alphaUcPeriod"/>
            </a:pPr>
            <a:r>
              <a:rPr lang="en-GB" dirty="0">
                <a:solidFill>
                  <a:schemeClr val="tx1"/>
                </a:solidFill>
              </a:rPr>
              <a:t>Moon face, fragile skin, </a:t>
            </a:r>
            <a:r>
              <a:rPr lang="en-GB" dirty="0" err="1">
                <a:solidFill>
                  <a:schemeClr val="tx1"/>
                </a:solidFill>
              </a:rPr>
              <a:t>striae</a:t>
            </a:r>
            <a:r>
              <a:rPr lang="en-GB" dirty="0">
                <a:solidFill>
                  <a:schemeClr val="tx1"/>
                </a:solidFill>
              </a:rPr>
              <a:t> on the abdomen and upper thighs</a:t>
            </a:r>
          </a:p>
        </p:txBody>
      </p:sp>
      <p:sp>
        <p:nvSpPr>
          <p:cNvPr id="18" name="Rectangle 17"/>
          <p:cNvSpPr/>
          <p:nvPr/>
        </p:nvSpPr>
        <p:spPr>
          <a:xfrm>
            <a:off x="797906" y="4441601"/>
            <a:ext cx="1039327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Characteristics of Graves’ disease include exophthalmos, heat intolerance, and soft smooth skin and hair in addition to weight loss, nervousness, and fine tremors of the hands.</a:t>
            </a:r>
          </a:p>
        </p:txBody>
      </p:sp>
    </p:spTree>
    <p:extLst>
      <p:ext uri="{BB962C8B-B14F-4D97-AF65-F5344CB8AC3E}">
        <p14:creationId xmlns:p14="http://schemas.microsoft.com/office/powerpoint/2010/main" val="39401519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cares for a client diagnosed with severe osteoarthritis. Which assessment finding would be unusual for the PN to encounter?</a:t>
            </a:r>
          </a:p>
          <a:p>
            <a:pPr lvl="0"/>
            <a:endParaRPr lang="en-GB" dirty="0">
              <a:solidFill>
                <a:schemeClr val="tx1"/>
              </a:solidFill>
            </a:endParaRPr>
          </a:p>
          <a:p>
            <a:pPr marL="342900" lvl="0" indent="-342900">
              <a:buFont typeface="+mj-lt"/>
              <a:buAutoNum type="alphaUcPeriod"/>
            </a:pPr>
            <a:r>
              <a:rPr lang="en-GB" dirty="0">
                <a:solidFill>
                  <a:schemeClr val="tx1"/>
                </a:solidFill>
              </a:rPr>
              <a:t>Low-grade fever and </a:t>
            </a:r>
            <a:r>
              <a:rPr lang="en-GB" dirty="0" smtClean="0">
                <a:solidFill>
                  <a:schemeClr val="tx1"/>
                </a:solidFill>
              </a:rPr>
              <a:t>fatigue</a:t>
            </a:r>
            <a:endParaRPr lang="en-GB" dirty="0">
              <a:solidFill>
                <a:schemeClr val="tx1"/>
              </a:solidFill>
            </a:endParaRPr>
          </a:p>
          <a:p>
            <a:pPr marL="342900" lvl="0" indent="-342900">
              <a:buFont typeface="+mj-lt"/>
              <a:buAutoNum type="alphaUcPeriod"/>
            </a:pPr>
            <a:r>
              <a:rPr lang="en-GB" dirty="0">
                <a:solidFill>
                  <a:schemeClr val="tx1"/>
                </a:solidFill>
              </a:rPr>
              <a:t>Joint pain with slight </a:t>
            </a:r>
            <a:r>
              <a:rPr lang="en-GB" dirty="0" smtClean="0">
                <a:solidFill>
                  <a:schemeClr val="tx1"/>
                </a:solidFill>
              </a:rPr>
              <a:t>motion</a:t>
            </a:r>
            <a:endParaRPr lang="en-GB" dirty="0">
              <a:solidFill>
                <a:schemeClr val="tx1"/>
              </a:solidFill>
            </a:endParaRPr>
          </a:p>
          <a:p>
            <a:pPr marL="342900" lvl="0" indent="-342900">
              <a:buFont typeface="+mj-lt"/>
              <a:buAutoNum type="alphaUcPeriod"/>
            </a:pPr>
            <a:r>
              <a:rPr lang="en-GB" dirty="0">
                <a:solidFill>
                  <a:schemeClr val="tx1"/>
                </a:solidFill>
              </a:rPr>
              <a:t>Skeletal muscle disuse </a:t>
            </a:r>
            <a:r>
              <a:rPr lang="en-GB" dirty="0" smtClean="0">
                <a:solidFill>
                  <a:schemeClr val="tx1"/>
                </a:solidFill>
              </a:rPr>
              <a:t>atrophy</a:t>
            </a:r>
            <a:endParaRPr lang="en-GB" dirty="0">
              <a:solidFill>
                <a:schemeClr val="tx1"/>
              </a:solidFill>
            </a:endParaRPr>
          </a:p>
          <a:p>
            <a:pPr marL="342900" lvl="0" indent="-342900">
              <a:buFont typeface="+mj-lt"/>
              <a:buAutoNum type="alphaUcPeriod"/>
            </a:pPr>
            <a:r>
              <a:rPr lang="en-GB" dirty="0">
                <a:solidFill>
                  <a:schemeClr val="tx1"/>
                </a:solidFill>
              </a:rPr>
              <a:t>Presence of </a:t>
            </a:r>
            <a:r>
              <a:rPr lang="en-GB" dirty="0" err="1">
                <a:solidFill>
                  <a:schemeClr val="tx1"/>
                </a:solidFill>
              </a:rPr>
              <a:t>Heberden’s</a:t>
            </a:r>
            <a:r>
              <a:rPr lang="en-GB" dirty="0">
                <a:solidFill>
                  <a:schemeClr val="tx1"/>
                </a:solidFill>
              </a:rPr>
              <a:t> nodes or Bouchard’s nodes</a:t>
            </a:r>
          </a:p>
        </p:txBody>
      </p:sp>
      <p:sp>
        <p:nvSpPr>
          <p:cNvPr id="18" name="Rectangle 17"/>
          <p:cNvSpPr/>
          <p:nvPr/>
        </p:nvSpPr>
        <p:spPr>
          <a:xfrm>
            <a:off x="2966955" y="4686531"/>
            <a:ext cx="6435673"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dirty="0" smtClean="0">
                <a:solidFill>
                  <a:schemeClr val="tx1"/>
                </a:solidFill>
              </a:rPr>
              <a:t>A</a:t>
            </a:r>
          </a:p>
          <a:p>
            <a:pPr lvl="0" algn="ctr"/>
            <a:r>
              <a:rPr lang="en-GB" b="1" dirty="0">
                <a:solidFill>
                  <a:schemeClr val="tx1"/>
                </a:solidFill>
              </a:rPr>
              <a:t>Rationale:</a:t>
            </a:r>
            <a:r>
              <a:rPr lang="en-GB" dirty="0">
                <a:solidFill>
                  <a:schemeClr val="tx1"/>
                </a:solidFill>
              </a:rPr>
              <a:t/>
            </a:r>
            <a:br>
              <a:rPr lang="en-GB" dirty="0">
                <a:solidFill>
                  <a:schemeClr val="tx1"/>
                </a:solidFill>
              </a:rPr>
            </a:br>
            <a:r>
              <a:rPr lang="en-GB" sz="1600" dirty="0">
                <a:solidFill>
                  <a:schemeClr val="tx1"/>
                </a:solidFill>
              </a:rPr>
              <a:t>Low-grade fever and fatigue are not characteristics of severe osteoarthritis.</a:t>
            </a:r>
          </a:p>
        </p:txBody>
      </p:sp>
    </p:spTree>
    <p:extLst>
      <p:ext uri="{BB962C8B-B14F-4D97-AF65-F5344CB8AC3E}">
        <p14:creationId xmlns:p14="http://schemas.microsoft.com/office/powerpoint/2010/main" val="9308469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working with a newly graduated nurse and are caring for a client with a hip fracture who is in Buck’s traction. The PN realizes the newly graduated nurse understands the purpose of Buck’s traction if the </a:t>
            </a:r>
            <a:r>
              <a:rPr lang="en-GB" dirty="0" err="1">
                <a:solidFill>
                  <a:schemeClr val="tx1"/>
                </a:solidFill>
              </a:rPr>
              <a:t>orientee</a:t>
            </a:r>
            <a:r>
              <a:rPr lang="en-GB" dirty="0">
                <a:solidFill>
                  <a:schemeClr val="tx1"/>
                </a:solidFill>
              </a:rPr>
              <a:t> makes which statement?</a:t>
            </a:r>
          </a:p>
          <a:p>
            <a:pPr lvl="0"/>
            <a:endParaRPr lang="en-GB" dirty="0">
              <a:solidFill>
                <a:schemeClr val="tx1"/>
              </a:solidFill>
            </a:endParaRPr>
          </a:p>
          <a:p>
            <a:pPr marL="342900" lvl="0" indent="-342900">
              <a:buFont typeface="+mj-lt"/>
              <a:buAutoNum type="alphaUcPeriod"/>
            </a:pPr>
            <a:r>
              <a:rPr lang="en-GB" dirty="0">
                <a:solidFill>
                  <a:schemeClr val="tx1"/>
                </a:solidFill>
              </a:rPr>
              <a:t>“Buck’s traction is intended to immobilize the leg and prevent muscle spasms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“Buck’s traction prevents fat embolism</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“Buck’s traction alleviates the need for surgical fixation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“Buck’s traction helps to align the fractured bone and promote healing.”</a:t>
            </a:r>
          </a:p>
        </p:txBody>
      </p:sp>
      <p:sp>
        <p:nvSpPr>
          <p:cNvPr id="18" name="Rectangle 17"/>
          <p:cNvSpPr/>
          <p:nvPr/>
        </p:nvSpPr>
        <p:spPr>
          <a:xfrm>
            <a:off x="1929630" y="4478132"/>
            <a:ext cx="8287389"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Buck’s traction is a type of skin traction that may be applied to immobilize the leg and prevent muscle spasms before surgery.</a:t>
            </a:r>
          </a:p>
        </p:txBody>
      </p:sp>
    </p:spTree>
    <p:extLst>
      <p:ext uri="{BB962C8B-B14F-4D97-AF65-F5344CB8AC3E}">
        <p14:creationId xmlns:p14="http://schemas.microsoft.com/office/powerpoint/2010/main" val="32055057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reinforces discharge instructions to a client who has undergone cataract surgery. What instruction should the PN emphasize in the discharge teaching plan of a client who had cataract surgery?</a:t>
            </a:r>
          </a:p>
          <a:p>
            <a:pPr lvl="0"/>
            <a:endParaRPr lang="en-GB" dirty="0">
              <a:solidFill>
                <a:schemeClr val="tx1"/>
              </a:solidFill>
            </a:endParaRPr>
          </a:p>
          <a:p>
            <a:pPr marL="342900" lvl="0" indent="-342900">
              <a:buFont typeface="+mj-lt"/>
              <a:buAutoNum type="alphaUcPeriod"/>
            </a:pPr>
            <a:r>
              <a:rPr lang="en-GB" dirty="0">
                <a:solidFill>
                  <a:schemeClr val="tx1"/>
                </a:solidFill>
              </a:rPr>
              <a:t>Refrain from rubbing and placing pressure on the eyes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Client should avoid lifting anything weighing more than 10 </a:t>
            </a:r>
            <a:r>
              <a:rPr lang="en-GB" dirty="0" smtClean="0">
                <a:solidFill>
                  <a:schemeClr val="tx1"/>
                </a:solidFill>
              </a:rPr>
              <a:t>pounds</a:t>
            </a:r>
            <a:endParaRPr lang="en-GB" dirty="0">
              <a:solidFill>
                <a:schemeClr val="tx1"/>
              </a:solidFill>
            </a:endParaRPr>
          </a:p>
          <a:p>
            <a:pPr marL="342900" lvl="0" indent="-342900">
              <a:buFont typeface="+mj-lt"/>
              <a:buAutoNum type="alphaUcPeriod"/>
            </a:pPr>
            <a:r>
              <a:rPr lang="en-GB" dirty="0">
                <a:solidFill>
                  <a:schemeClr val="tx1"/>
                </a:solidFill>
              </a:rPr>
              <a:t>Client should plan to use eye shield at all 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not necessary to wear dark glasses after surgery.</a:t>
            </a:r>
          </a:p>
        </p:txBody>
      </p:sp>
      <p:sp>
        <p:nvSpPr>
          <p:cNvPr id="18" name="Rectangle 17"/>
          <p:cNvSpPr/>
          <p:nvPr/>
        </p:nvSpPr>
        <p:spPr>
          <a:xfrm>
            <a:off x="2883312" y="4851692"/>
            <a:ext cx="6602961" cy="89255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Clients should be instructed to avoid rubbing or putting pressure on the eyes.</a:t>
            </a:r>
          </a:p>
        </p:txBody>
      </p:sp>
    </p:spTree>
    <p:extLst>
      <p:ext uri="{BB962C8B-B14F-4D97-AF65-F5344CB8AC3E}">
        <p14:creationId xmlns:p14="http://schemas.microsoft.com/office/powerpoint/2010/main" val="11549110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6"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Q.39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home health practical nurse (PN) visits a client recently diagnosed with glaucoma. The PN is correct to question which activity of a client with glaucoma?</a:t>
            </a:r>
          </a:p>
          <a:p>
            <a:pPr lvl="0"/>
            <a:endParaRPr lang="en-GB" dirty="0">
              <a:solidFill>
                <a:schemeClr val="tx1"/>
              </a:solidFill>
            </a:endParaRPr>
          </a:p>
          <a:p>
            <a:pPr marL="342900" lvl="0" indent="-342900">
              <a:buFont typeface="+mj-lt"/>
              <a:buAutoNum type="alphaUcPeriod"/>
            </a:pPr>
            <a:r>
              <a:rPr lang="en-GB" dirty="0">
                <a:solidFill>
                  <a:schemeClr val="tx1"/>
                </a:solidFill>
              </a:rPr>
              <a:t>Use of over-the-counter medication for eye pain </a:t>
            </a:r>
            <a:r>
              <a:rPr lang="en-GB" dirty="0" smtClean="0">
                <a:solidFill>
                  <a:schemeClr val="tx1"/>
                </a:solidFill>
              </a:rPr>
              <a:t>relief</a:t>
            </a:r>
            <a:endParaRPr lang="en-GB" dirty="0">
              <a:solidFill>
                <a:schemeClr val="tx1"/>
              </a:solidFill>
            </a:endParaRPr>
          </a:p>
          <a:p>
            <a:pPr marL="342900" lvl="0" indent="-342900">
              <a:buFont typeface="+mj-lt"/>
              <a:buAutoNum type="alphaUcPeriod"/>
            </a:pPr>
            <a:r>
              <a:rPr lang="en-GB" dirty="0">
                <a:solidFill>
                  <a:schemeClr val="tx1"/>
                </a:solidFill>
              </a:rPr>
              <a:t>The client’s lifelong use of eye drop </a:t>
            </a:r>
            <a:r>
              <a:rPr lang="en-GB" dirty="0" smtClean="0">
                <a:solidFill>
                  <a:schemeClr val="tx1"/>
                </a:solidFill>
              </a:rPr>
              <a:t>medication</a:t>
            </a:r>
            <a:endParaRPr lang="en-GB" dirty="0">
              <a:solidFill>
                <a:schemeClr val="tx1"/>
              </a:solidFill>
            </a:endParaRPr>
          </a:p>
          <a:p>
            <a:pPr marL="342900" lvl="0" indent="-342900">
              <a:buFont typeface="+mj-lt"/>
              <a:buAutoNum type="alphaUcPeriod"/>
            </a:pPr>
            <a:r>
              <a:rPr lang="en-GB" dirty="0">
                <a:solidFill>
                  <a:schemeClr val="tx1"/>
                </a:solidFill>
              </a:rPr>
              <a:t>A medical alert bracelet worn at all </a:t>
            </a:r>
            <a:r>
              <a:rPr lang="en-GB" dirty="0" smtClean="0">
                <a:solidFill>
                  <a:schemeClr val="tx1"/>
                </a:solidFill>
              </a:rPr>
              <a:t>times</a:t>
            </a:r>
            <a:endParaRPr lang="en-GB" dirty="0">
              <a:solidFill>
                <a:schemeClr val="tx1"/>
              </a:solidFill>
            </a:endParaRPr>
          </a:p>
          <a:p>
            <a:pPr marL="342900" lvl="0" indent="-342900">
              <a:buFont typeface="+mj-lt"/>
              <a:buAutoNum type="alphaUcPeriod"/>
            </a:pPr>
            <a:r>
              <a:rPr lang="en-GB" dirty="0">
                <a:solidFill>
                  <a:schemeClr val="tx1"/>
                </a:solidFill>
              </a:rPr>
              <a:t>The client’s understanding that eye surgery may be needed if medicines quit working</a:t>
            </a:r>
          </a:p>
        </p:txBody>
      </p:sp>
      <p:sp>
        <p:nvSpPr>
          <p:cNvPr id="18" name="Rectangle 17"/>
          <p:cNvSpPr/>
          <p:nvPr/>
        </p:nvSpPr>
        <p:spPr>
          <a:xfrm>
            <a:off x="1949691" y="4185399"/>
            <a:ext cx="8470203"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Eye pain, seeing halos, and vision changes are not normal for the client with glaucoma and should be reported to the healthcare provider (HCP). Over-the-counter medications should not be taken without healthcare provider’s approval.</a:t>
            </a:r>
          </a:p>
        </p:txBody>
      </p:sp>
    </p:spTree>
    <p:extLst>
      <p:ext uri="{BB962C8B-B14F-4D97-AF65-F5344CB8AC3E}">
        <p14:creationId xmlns:p14="http://schemas.microsoft.com/office/powerpoint/2010/main" val="128092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practical nurse (PN) is caring for a client who has had a stroke on the right side of the brain with residual paralysis. What position is the safest for a client to be placed while resting in bed?</a:t>
            </a:r>
          </a:p>
          <a:p>
            <a:pPr lvl="0"/>
            <a:endParaRPr lang="en-GB" dirty="0">
              <a:solidFill>
                <a:schemeClr val="tx1"/>
              </a:solidFill>
            </a:endParaRPr>
          </a:p>
          <a:p>
            <a:pPr marL="342900" lvl="0" indent="-342900">
              <a:buFont typeface="+mj-lt"/>
              <a:buAutoNum type="alphaUcPeriod"/>
            </a:pPr>
            <a:r>
              <a:rPr lang="en-GB" dirty="0">
                <a:solidFill>
                  <a:schemeClr val="tx1"/>
                </a:solidFill>
              </a:rPr>
              <a:t>On the left </a:t>
            </a:r>
            <a:r>
              <a:rPr lang="en-GB" dirty="0" smtClean="0">
                <a:solidFill>
                  <a:schemeClr val="tx1"/>
                </a:solidFill>
              </a:rPr>
              <a:t>side</a:t>
            </a:r>
            <a:endParaRPr lang="en-GB" dirty="0">
              <a:solidFill>
                <a:schemeClr val="tx1"/>
              </a:solidFill>
            </a:endParaRPr>
          </a:p>
          <a:p>
            <a:pPr marL="342900" lvl="0" indent="-342900">
              <a:buFont typeface="+mj-lt"/>
              <a:buAutoNum type="alphaUcPeriod"/>
            </a:pPr>
            <a:r>
              <a:rPr lang="en-GB" dirty="0" smtClean="0">
                <a:solidFill>
                  <a:schemeClr val="tx1"/>
                </a:solidFill>
              </a:rPr>
              <a:t>Prone</a:t>
            </a:r>
            <a:endParaRPr lang="en-GB" dirty="0">
              <a:solidFill>
                <a:schemeClr val="tx1"/>
              </a:solidFill>
            </a:endParaRPr>
          </a:p>
          <a:p>
            <a:pPr marL="342900" lvl="0" indent="-342900">
              <a:buFont typeface="+mj-lt"/>
              <a:buAutoNum type="alphaUcPeriod"/>
            </a:pPr>
            <a:r>
              <a:rPr lang="en-GB" dirty="0">
                <a:solidFill>
                  <a:schemeClr val="tx1"/>
                </a:solidFill>
              </a:rPr>
              <a:t>On the right </a:t>
            </a:r>
            <a:r>
              <a:rPr lang="en-GB" dirty="0" smtClean="0">
                <a:solidFill>
                  <a:schemeClr val="tx1"/>
                </a:solidFill>
              </a:rPr>
              <a:t>side</a:t>
            </a:r>
            <a:endParaRPr lang="en-GB" dirty="0">
              <a:solidFill>
                <a:schemeClr val="tx1"/>
              </a:solidFill>
            </a:endParaRPr>
          </a:p>
          <a:p>
            <a:pPr marL="342900" lvl="0" indent="-342900">
              <a:buFont typeface="+mj-lt"/>
              <a:buAutoNum type="alphaUcPeriod"/>
            </a:pPr>
            <a:r>
              <a:rPr lang="en-GB" dirty="0">
                <a:solidFill>
                  <a:schemeClr val="tx1"/>
                </a:solidFill>
              </a:rPr>
              <a:t>In reverse </a:t>
            </a:r>
            <a:r>
              <a:rPr lang="en-GB" dirty="0" err="1">
                <a:solidFill>
                  <a:schemeClr val="tx1"/>
                </a:solidFill>
              </a:rPr>
              <a:t>trendelenburg</a:t>
            </a:r>
            <a:endParaRPr lang="en-GB" dirty="0">
              <a:solidFill>
                <a:schemeClr val="tx1"/>
              </a:solidFill>
            </a:endParaRPr>
          </a:p>
        </p:txBody>
      </p:sp>
      <p:sp>
        <p:nvSpPr>
          <p:cNvPr id="18" name="Rectangle 17"/>
          <p:cNvSpPr/>
          <p:nvPr/>
        </p:nvSpPr>
        <p:spPr>
          <a:xfrm>
            <a:off x="1764992" y="4441601"/>
            <a:ext cx="8992291"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client with a right-sided stroke (cerebrovascular accident [CVA]) will have paralysis on the left side of the body. The practical nurse (PN) should position the client on the left side to leave the functional side up.</a:t>
            </a:r>
          </a:p>
        </p:txBody>
      </p:sp>
    </p:spTree>
    <p:extLst>
      <p:ext uri="{BB962C8B-B14F-4D97-AF65-F5344CB8AC3E}">
        <p14:creationId xmlns:p14="http://schemas.microsoft.com/office/powerpoint/2010/main" val="1344503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is monitoring for increased intracranial pressure in a client with a head injury. What initial finding is most important for the PN to report to the healthcare provider?</a:t>
            </a:r>
          </a:p>
          <a:p>
            <a:endParaRPr lang="en-GB" dirty="0">
              <a:solidFill>
                <a:schemeClr val="tx1"/>
              </a:solidFill>
            </a:endParaRPr>
          </a:p>
          <a:p>
            <a:pPr marL="342900" indent="-342900">
              <a:buFont typeface="+mj-lt"/>
              <a:buAutoNum type="alphaUcPeriod"/>
            </a:pPr>
            <a:r>
              <a:rPr lang="en-GB" dirty="0">
                <a:solidFill>
                  <a:schemeClr val="tx1"/>
                </a:solidFill>
              </a:rPr>
              <a:t>Altered level of </a:t>
            </a:r>
            <a:r>
              <a:rPr lang="en-GB" dirty="0">
                <a:solidFill>
                  <a:schemeClr val="tx1"/>
                </a:solidFill>
              </a:rPr>
              <a:t>consciousness</a:t>
            </a:r>
            <a:endParaRPr lang="en-GB" dirty="0">
              <a:solidFill>
                <a:schemeClr val="tx1"/>
              </a:solidFill>
            </a:endParaRPr>
          </a:p>
          <a:p>
            <a:pPr marL="342900" indent="-342900">
              <a:buFont typeface="+mj-lt"/>
              <a:buAutoNum type="alphaUcPeriod"/>
            </a:pPr>
            <a:r>
              <a:rPr lang="en-GB" dirty="0">
                <a:solidFill>
                  <a:schemeClr val="tx1"/>
                </a:solidFill>
              </a:rPr>
              <a:t>Seizure</a:t>
            </a:r>
            <a:endParaRPr lang="en-GB" dirty="0">
              <a:solidFill>
                <a:schemeClr val="tx1"/>
              </a:solidFill>
            </a:endParaRPr>
          </a:p>
          <a:p>
            <a:pPr marL="342900" indent="-342900">
              <a:buFont typeface="+mj-lt"/>
              <a:buAutoNum type="alphaUcPeriod"/>
            </a:pPr>
            <a:r>
              <a:rPr lang="en-GB" dirty="0">
                <a:solidFill>
                  <a:schemeClr val="tx1"/>
                </a:solidFill>
              </a:rPr>
              <a:t>pupils </a:t>
            </a:r>
            <a:r>
              <a:rPr lang="en-GB" dirty="0">
                <a:solidFill>
                  <a:schemeClr val="tx1"/>
                </a:solidFill>
              </a:rPr>
              <a:t>changes</a:t>
            </a:r>
            <a:endParaRPr lang="en-GB" dirty="0">
              <a:solidFill>
                <a:schemeClr val="tx1"/>
              </a:solidFill>
            </a:endParaRPr>
          </a:p>
          <a:p>
            <a:pPr marL="342900" indent="-342900">
              <a:buFont typeface="+mj-lt"/>
              <a:buAutoNum type="alphaUcPeriod"/>
            </a:pPr>
            <a:r>
              <a:rPr lang="en-GB" dirty="0">
                <a:solidFill>
                  <a:schemeClr val="tx1"/>
                </a:solidFill>
              </a:rPr>
              <a:t>Decorticate posturing</a:t>
            </a:r>
          </a:p>
        </p:txBody>
      </p:sp>
      <p:sp>
        <p:nvSpPr>
          <p:cNvPr id="18" name="Rectangle 17"/>
          <p:cNvSpPr/>
          <p:nvPr/>
        </p:nvSpPr>
        <p:spPr>
          <a:xfrm>
            <a:off x="2202773" y="4594587"/>
            <a:ext cx="76759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Altered level of consciousness is the first sign of increasing intracranial pressure.</a:t>
            </a:r>
          </a:p>
        </p:txBody>
      </p:sp>
    </p:spTree>
    <p:extLst>
      <p:ext uri="{BB962C8B-B14F-4D97-AF65-F5344CB8AC3E}">
        <p14:creationId xmlns:p14="http://schemas.microsoft.com/office/powerpoint/2010/main" val="32482789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cares for a client with partial-thickness and full-thickness burns over 25% of the body. Which nursing intervention, if performed in the acute burn phase, would put the client at further risk for injury?</a:t>
            </a:r>
          </a:p>
          <a:p>
            <a:endParaRPr lang="en-GB" dirty="0">
              <a:solidFill>
                <a:schemeClr val="tx1"/>
              </a:solidFill>
            </a:endParaRPr>
          </a:p>
          <a:p>
            <a:pPr marL="342900" indent="-342900">
              <a:buFont typeface="+mj-lt"/>
              <a:buAutoNum type="alphaUcPeriod"/>
            </a:pPr>
            <a:r>
              <a:rPr lang="en-GB" dirty="0">
                <a:solidFill>
                  <a:schemeClr val="tx1"/>
                </a:solidFill>
              </a:rPr>
              <a:t>Apply pressure dressings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Perform range of motion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Maintain a high-calorie diet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Splint the extremities.</a:t>
            </a:r>
          </a:p>
        </p:txBody>
      </p:sp>
      <p:sp>
        <p:nvSpPr>
          <p:cNvPr id="18" name="Rectangle 17"/>
          <p:cNvSpPr/>
          <p:nvPr/>
        </p:nvSpPr>
        <p:spPr>
          <a:xfrm>
            <a:off x="2195599" y="4505841"/>
            <a:ext cx="797838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Pressure garments are worn in the rehabilitation phase (not the acute phase) of a burn to prevent hypertrophic scarring and contractures.</a:t>
            </a:r>
          </a:p>
        </p:txBody>
      </p:sp>
    </p:spTree>
    <p:extLst>
      <p:ext uri="{BB962C8B-B14F-4D97-AF65-F5344CB8AC3E}">
        <p14:creationId xmlns:p14="http://schemas.microsoft.com/office/powerpoint/2010/main" val="3137933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in the </a:t>
            </a:r>
            <a:r>
              <a:rPr lang="en-GB" dirty="0" err="1">
                <a:solidFill>
                  <a:schemeClr val="tx1"/>
                </a:solidFill>
              </a:rPr>
              <a:t>behavioral</a:t>
            </a:r>
            <a:r>
              <a:rPr lang="en-GB" dirty="0">
                <a:solidFill>
                  <a:schemeClr val="tx1"/>
                </a:solidFill>
              </a:rPr>
              <a:t> care unit has been pacing for the last 30 minutes. Which approach by the practical nurse (PN) is the most therapeutic for this client?</a:t>
            </a:r>
          </a:p>
          <a:p>
            <a:endParaRPr lang="en-GB" dirty="0">
              <a:solidFill>
                <a:schemeClr val="tx1"/>
              </a:solidFill>
            </a:endParaRPr>
          </a:p>
          <a:p>
            <a:pPr marL="342900" indent="-342900">
              <a:buFont typeface="+mj-lt"/>
              <a:buAutoNum type="alphaUcPeriod"/>
            </a:pPr>
            <a:r>
              <a:rPr lang="en-GB" dirty="0">
                <a:solidFill>
                  <a:schemeClr val="tx1"/>
                </a:solidFill>
              </a:rPr>
              <a:t>Observe, ask about, and acknowledge the client’s feelings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what is bothering the client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Offer medication to help calm the client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Suggest that the client should sit down and rest for a while.</a:t>
            </a:r>
          </a:p>
        </p:txBody>
      </p:sp>
      <p:sp>
        <p:nvSpPr>
          <p:cNvPr id="18" name="Rectangle 17"/>
          <p:cNvSpPr/>
          <p:nvPr/>
        </p:nvSpPr>
        <p:spPr>
          <a:xfrm>
            <a:off x="2182031" y="4376533"/>
            <a:ext cx="800552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Making an observation and asking about and acknowledging the feelings of the client are appropriate therapeutic techniques.</a:t>
            </a:r>
          </a:p>
        </p:txBody>
      </p:sp>
    </p:spTree>
    <p:extLst>
      <p:ext uri="{BB962C8B-B14F-4D97-AF65-F5344CB8AC3E}">
        <p14:creationId xmlns:p14="http://schemas.microsoft.com/office/powerpoint/2010/main" val="23199088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a:t>
            </a:r>
            <a:r>
              <a:rPr lang="en-GB" sz="4000" dirty="0" smtClean="0">
                <a:ln w="0"/>
                <a:effectLst>
                  <a:outerShdw blurRad="38100" dist="19050" dir="2700000" algn="tl" rotWithShape="0">
                    <a:schemeClr val="dk1">
                      <a:alpha val="40000"/>
                    </a:schemeClr>
                  </a:outerShdw>
                </a:effectLst>
                <a:latin typeface="Century Gothic" panose="020B0502020202020204"/>
              </a:rPr>
              <a:t>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During a routine physical examination, the client discloses to the practical nurse (PN) that his alcohol consumption has significantly increased. The PN emphasizes to the client how to use more effective coping strategies. Which coping strategies demonstrated by the client indicate that the PN’s teaching is effective?</a:t>
            </a:r>
          </a:p>
          <a:p>
            <a:endParaRPr lang="en-GB" dirty="0">
              <a:solidFill>
                <a:schemeClr val="tx1"/>
              </a:solidFill>
            </a:endParaRPr>
          </a:p>
          <a:p>
            <a:pPr marL="342900" indent="-342900">
              <a:buFont typeface="+mj-lt"/>
              <a:buAutoNum type="alphaUcPeriod"/>
            </a:pPr>
            <a:r>
              <a:rPr lang="en-GB" dirty="0">
                <a:solidFill>
                  <a:schemeClr val="tx1"/>
                </a:solidFill>
              </a:rPr>
              <a:t>The client focuses on strengths and abilities to deal with </a:t>
            </a:r>
            <a:r>
              <a:rPr lang="en-GB" dirty="0">
                <a:solidFill>
                  <a:schemeClr val="tx1"/>
                </a:solidFill>
              </a:rPr>
              <a:t>stressor</a:t>
            </a:r>
            <a:endParaRPr lang="en-GB" dirty="0">
              <a:solidFill>
                <a:schemeClr val="tx1"/>
              </a:solidFill>
            </a:endParaRPr>
          </a:p>
          <a:p>
            <a:pPr marL="342900" indent="-342900">
              <a:buFont typeface="+mj-lt"/>
              <a:buAutoNum type="alphaUcPeriod"/>
            </a:pPr>
            <a:r>
              <a:rPr lang="en-GB" dirty="0">
                <a:solidFill>
                  <a:schemeClr val="tx1"/>
                </a:solidFill>
              </a:rPr>
              <a:t>The client denies the need for advice about how to deal with alcohol consumption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ignores situations that are reminders of sad times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ignores triggers that may cause depression.</a:t>
            </a:r>
          </a:p>
        </p:txBody>
      </p:sp>
      <p:sp>
        <p:nvSpPr>
          <p:cNvPr id="18" name="Rectangle 17"/>
          <p:cNvSpPr/>
          <p:nvPr/>
        </p:nvSpPr>
        <p:spPr>
          <a:xfrm>
            <a:off x="2108137" y="4995599"/>
            <a:ext cx="685097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p>
          <a:p>
            <a:r>
              <a:rPr lang="en-GB" dirty="0">
                <a:solidFill>
                  <a:schemeClr val="tx1"/>
                </a:solidFill>
              </a:rPr>
              <a:t>The client should focus on strengths and abilities to deal with stressors.</a:t>
            </a:r>
          </a:p>
        </p:txBody>
      </p:sp>
    </p:spTree>
    <p:extLst>
      <p:ext uri="{BB962C8B-B14F-4D97-AF65-F5344CB8AC3E}">
        <p14:creationId xmlns:p14="http://schemas.microsoft.com/office/powerpoint/2010/main" val="348514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observes an adolescent client with anorexia nervosa exercising vigorously. Which is the priority nursing intervention?</a:t>
            </a:r>
          </a:p>
          <a:p>
            <a:endParaRPr lang="en-GB" dirty="0">
              <a:solidFill>
                <a:schemeClr val="tx1"/>
              </a:solidFill>
            </a:endParaRPr>
          </a:p>
          <a:p>
            <a:pPr marL="342900" indent="-342900">
              <a:buFont typeface="+mj-lt"/>
              <a:buAutoNum type="alphaUcPeriod"/>
            </a:pPr>
            <a:r>
              <a:rPr lang="en-GB" dirty="0">
                <a:solidFill>
                  <a:schemeClr val="tx1"/>
                </a:solidFill>
              </a:rPr>
              <a:t>Interrupt the client and offer to go for a walk with the client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Tell the client to stop because exercise is not allowed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Allow the client to complete the exercise routine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Remove privileges, such as watching TV or having visitors.</a:t>
            </a:r>
          </a:p>
        </p:txBody>
      </p:sp>
      <p:sp>
        <p:nvSpPr>
          <p:cNvPr id="18" name="Rectangle 17"/>
          <p:cNvSpPr/>
          <p:nvPr/>
        </p:nvSpPr>
        <p:spPr>
          <a:xfrm>
            <a:off x="1581972" y="4360890"/>
            <a:ext cx="935833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Interrupting the client and offering to go for a walk will allow the practical nurse (PN) to set the pace and offer the client an opportunity to express feelings in a more constructive way.</a:t>
            </a:r>
          </a:p>
        </p:txBody>
      </p:sp>
    </p:spTree>
    <p:extLst>
      <p:ext uri="{BB962C8B-B14F-4D97-AF65-F5344CB8AC3E}">
        <p14:creationId xmlns:p14="http://schemas.microsoft.com/office/powerpoint/2010/main" val="1284255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admitted to the hospital for appendicitis has a large bruise above the left eye. The client explains that her husband became upset and hit her. She tells the practical nurse (PN) that her husband has apologized and has been very attentive to her needs. Which phase of the cycle of violence is the client currently experiencing?</a:t>
            </a:r>
          </a:p>
          <a:p>
            <a:endParaRPr lang="en-GB" dirty="0">
              <a:solidFill>
                <a:schemeClr val="tx1"/>
              </a:solidFill>
            </a:endParaRPr>
          </a:p>
          <a:p>
            <a:pPr marL="342900" indent="-342900">
              <a:buFont typeface="+mj-lt"/>
              <a:buAutoNum type="alphaUcPeriod"/>
            </a:pPr>
            <a:r>
              <a:rPr lang="en-GB" dirty="0">
                <a:solidFill>
                  <a:schemeClr val="tx1"/>
                </a:solidFill>
              </a:rPr>
              <a:t>Honeymoon </a:t>
            </a:r>
            <a:r>
              <a:rPr lang="en-GB" dirty="0">
                <a:solidFill>
                  <a:schemeClr val="tx1"/>
                </a:solidFill>
              </a:rPr>
              <a:t>phase</a:t>
            </a:r>
            <a:endParaRPr lang="en-GB" dirty="0">
              <a:solidFill>
                <a:schemeClr val="tx1"/>
              </a:solidFill>
            </a:endParaRPr>
          </a:p>
          <a:p>
            <a:pPr marL="342900" indent="-342900">
              <a:buFont typeface="+mj-lt"/>
              <a:buAutoNum type="alphaUcPeriod"/>
            </a:pPr>
            <a:r>
              <a:rPr lang="en-GB" dirty="0">
                <a:solidFill>
                  <a:schemeClr val="tx1"/>
                </a:solidFill>
              </a:rPr>
              <a:t>Serious battering </a:t>
            </a:r>
            <a:r>
              <a:rPr lang="en-GB" dirty="0">
                <a:solidFill>
                  <a:schemeClr val="tx1"/>
                </a:solidFill>
              </a:rPr>
              <a:t>phase</a:t>
            </a:r>
            <a:endParaRPr lang="en-GB" dirty="0">
              <a:solidFill>
                <a:schemeClr val="tx1"/>
              </a:solidFill>
            </a:endParaRPr>
          </a:p>
          <a:p>
            <a:pPr marL="342900" indent="-342900">
              <a:buFont typeface="+mj-lt"/>
              <a:buAutoNum type="alphaUcPeriod"/>
            </a:pPr>
            <a:r>
              <a:rPr lang="en-GB" dirty="0">
                <a:solidFill>
                  <a:schemeClr val="tx1"/>
                </a:solidFill>
              </a:rPr>
              <a:t>Tension-building </a:t>
            </a:r>
            <a:r>
              <a:rPr lang="en-GB" dirty="0">
                <a:solidFill>
                  <a:schemeClr val="tx1"/>
                </a:solidFill>
              </a:rPr>
              <a:t>phase</a:t>
            </a:r>
            <a:endParaRPr lang="en-GB" dirty="0">
              <a:solidFill>
                <a:schemeClr val="tx1"/>
              </a:solidFill>
            </a:endParaRPr>
          </a:p>
          <a:p>
            <a:pPr marL="342900" indent="-342900">
              <a:buFont typeface="+mj-lt"/>
              <a:buAutoNum type="alphaUcPeriod"/>
            </a:pPr>
            <a:r>
              <a:rPr lang="en-GB" dirty="0">
                <a:solidFill>
                  <a:schemeClr val="tx1"/>
                </a:solidFill>
              </a:rPr>
              <a:t>Loving </a:t>
            </a:r>
            <a:r>
              <a:rPr lang="en-GB" dirty="0" err="1">
                <a:solidFill>
                  <a:schemeClr val="tx1"/>
                </a:solidFill>
              </a:rPr>
              <a:t>behavior</a:t>
            </a:r>
            <a:r>
              <a:rPr lang="en-GB" dirty="0">
                <a:solidFill>
                  <a:schemeClr val="tx1"/>
                </a:solidFill>
              </a:rPr>
              <a:t> phase</a:t>
            </a:r>
          </a:p>
        </p:txBody>
      </p:sp>
      <p:sp>
        <p:nvSpPr>
          <p:cNvPr id="18" name="Rectangle 17"/>
          <p:cNvSpPr/>
          <p:nvPr/>
        </p:nvSpPr>
        <p:spPr>
          <a:xfrm>
            <a:off x="1127313" y="4749378"/>
            <a:ext cx="1011496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In the honeymoon phase, the abuser demonstrates loving </a:t>
            </a:r>
            <a:r>
              <a:rPr lang="en-GB" dirty="0" err="1">
                <a:solidFill>
                  <a:schemeClr val="tx1"/>
                </a:solidFill>
              </a:rPr>
              <a:t>behavior</a:t>
            </a:r>
            <a:r>
              <a:rPr lang="en-GB" dirty="0">
                <a:solidFill>
                  <a:schemeClr val="tx1"/>
                </a:solidFill>
              </a:rPr>
              <a:t>, apologizes, and makes promises to change. The victim is trusting, is hopeful for change, and wants to believe the partner’s promises.</a:t>
            </a:r>
          </a:p>
        </p:txBody>
      </p:sp>
    </p:spTree>
    <p:extLst>
      <p:ext uri="{BB962C8B-B14F-4D97-AF65-F5344CB8AC3E}">
        <p14:creationId xmlns:p14="http://schemas.microsoft.com/office/powerpoint/2010/main" val="7445811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diagnosed with generalized anxiety disorder has a panic attack. These interventions are listed on the plan of care. Which nursing intervention should the nurse recommend removing?</a:t>
            </a:r>
          </a:p>
          <a:p>
            <a:endParaRPr lang="en-GB" dirty="0">
              <a:solidFill>
                <a:schemeClr val="tx1"/>
              </a:solidFill>
            </a:endParaRPr>
          </a:p>
          <a:p>
            <a:pPr marL="342900" indent="-342900">
              <a:buFont typeface="+mj-lt"/>
              <a:buAutoNum type="alphaUcPeriod"/>
            </a:pPr>
            <a:r>
              <a:rPr lang="en-GB" dirty="0">
                <a:solidFill>
                  <a:schemeClr val="tx1"/>
                </a:solidFill>
              </a:rPr>
              <a:t>Reassure the client that everything is going to be OK</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discuss her feelings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Listen to the client for expressions of helplessness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Decrease environmental stimuli and stay with the client.</a:t>
            </a:r>
          </a:p>
        </p:txBody>
      </p:sp>
      <p:sp>
        <p:nvSpPr>
          <p:cNvPr id="18" name="Rectangle 17"/>
          <p:cNvSpPr/>
          <p:nvPr/>
        </p:nvSpPr>
        <p:spPr>
          <a:xfrm>
            <a:off x="1795970" y="4733989"/>
            <a:ext cx="877764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Reassuring the client downplays their feelings and discourages discussion of feelings.</a:t>
            </a:r>
          </a:p>
        </p:txBody>
      </p:sp>
    </p:spTree>
    <p:extLst>
      <p:ext uri="{BB962C8B-B14F-4D97-AF65-F5344CB8AC3E}">
        <p14:creationId xmlns:p14="http://schemas.microsoft.com/office/powerpoint/2010/main" val="35042962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client is admitted to the </a:t>
            </a:r>
            <a:r>
              <a:rPr lang="en-GB" dirty="0" err="1">
                <a:solidFill>
                  <a:schemeClr val="tx1"/>
                </a:solidFill>
              </a:rPr>
              <a:t>behavioral</a:t>
            </a:r>
            <a:r>
              <a:rPr lang="en-GB" dirty="0">
                <a:solidFill>
                  <a:schemeClr val="tx1"/>
                </a:solidFill>
              </a:rPr>
              <a:t> care unit with a diagnosis of severe depression. These interventions are listed on the plan of care. Which nursing intervention should the nurse question as not beneficial for the client?</a:t>
            </a:r>
          </a:p>
          <a:p>
            <a:endParaRPr lang="en-GB" dirty="0">
              <a:solidFill>
                <a:schemeClr val="tx1"/>
              </a:solidFill>
            </a:endParaRPr>
          </a:p>
          <a:p>
            <a:pPr marL="342900" indent="-342900">
              <a:buFont typeface="+mj-lt"/>
              <a:buAutoNum type="alphaUcPeriod"/>
            </a:pPr>
            <a:r>
              <a:rPr lang="en-GB" dirty="0">
                <a:solidFill>
                  <a:schemeClr val="tx1"/>
                </a:solidFill>
              </a:rPr>
              <a:t>Force the client to make decisions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Monitor sleep patterns during the day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Remind the client of times when he felt better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Provide activities at which the client can succeed.</a:t>
            </a:r>
          </a:p>
        </p:txBody>
      </p:sp>
      <p:sp>
        <p:nvSpPr>
          <p:cNvPr id="18" name="Rectangle 17"/>
          <p:cNvSpPr/>
          <p:nvPr/>
        </p:nvSpPr>
        <p:spPr>
          <a:xfrm>
            <a:off x="1960772" y="4580100"/>
            <a:ext cx="822510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The client with depression should not be pushed into making decisions or complex choices that he/she is not ready to make.</a:t>
            </a:r>
          </a:p>
        </p:txBody>
      </p:sp>
    </p:spTree>
    <p:extLst>
      <p:ext uri="{BB962C8B-B14F-4D97-AF65-F5344CB8AC3E}">
        <p14:creationId xmlns:p14="http://schemas.microsoft.com/office/powerpoint/2010/main" val="24500335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7"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Q.49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attends a group therapy session for clients who have depression. Which observation by the PN could indicate that a client is contemplating suicide?</a:t>
            </a:r>
          </a:p>
          <a:p>
            <a:endParaRPr lang="en-GB" dirty="0">
              <a:solidFill>
                <a:schemeClr val="tx1"/>
              </a:solidFill>
            </a:endParaRPr>
          </a:p>
          <a:p>
            <a:pPr marL="342900" indent="-342900">
              <a:buFont typeface="+mj-lt"/>
              <a:buAutoNum type="alphaUcPeriod"/>
            </a:pPr>
            <a:r>
              <a:rPr lang="en-GB" dirty="0">
                <a:solidFill>
                  <a:schemeClr val="tx1"/>
                </a:solidFill>
              </a:rPr>
              <a:t>A client mentions that he has given away his cherished watch</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refuses to talk during the session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expresses anger at his </a:t>
            </a:r>
            <a:r>
              <a:rPr lang="en-GB" dirty="0" err="1">
                <a:solidFill>
                  <a:schemeClr val="tx1"/>
                </a:solidFill>
              </a:rPr>
              <a:t>neighbor</a:t>
            </a:r>
            <a:r>
              <a:rPr lang="en-GB" dirty="0">
                <a:solidFill>
                  <a:schemeClr val="tx1"/>
                </a:solidFill>
              </a:rPr>
              <a:t> for interrupting him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gets angry and runs out of the room.</a:t>
            </a:r>
          </a:p>
        </p:txBody>
      </p:sp>
      <p:sp>
        <p:nvSpPr>
          <p:cNvPr id="18" name="Rectangle 17"/>
          <p:cNvSpPr/>
          <p:nvPr/>
        </p:nvSpPr>
        <p:spPr>
          <a:xfrm>
            <a:off x="1286597" y="4686531"/>
            <a:ext cx="888794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Clients contemplating suicide often give away prized possessions as a way of saying goodbye.</a:t>
            </a:r>
          </a:p>
        </p:txBody>
      </p:sp>
    </p:spTree>
    <p:extLst>
      <p:ext uri="{BB962C8B-B14F-4D97-AF65-F5344CB8AC3E}">
        <p14:creationId xmlns:p14="http://schemas.microsoft.com/office/powerpoint/2010/main" val="1051745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suspects that the client is addicted to methamphetamine. What is the best approach for the PN to use in collecting more information about the suspected abuse?</a:t>
            </a:r>
          </a:p>
          <a:p>
            <a:endParaRPr lang="en-GB" dirty="0">
              <a:solidFill>
                <a:schemeClr val="tx1"/>
              </a:solidFill>
            </a:endParaRPr>
          </a:p>
          <a:p>
            <a:pPr marL="342900" indent="-342900">
              <a:buFont typeface="+mj-lt"/>
              <a:buAutoNum type="alphaUcPeriod"/>
            </a:pPr>
            <a:r>
              <a:rPr lang="en-GB" dirty="0">
                <a:solidFill>
                  <a:schemeClr val="tx1"/>
                </a:solidFill>
              </a:rPr>
              <a:t>Ask the client about how much he uses and how it affects him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 why he uses drugs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 if he tries to hide his addiction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Do not ask anything because the client will not be truthful.</a:t>
            </a:r>
          </a:p>
        </p:txBody>
      </p:sp>
      <p:sp>
        <p:nvSpPr>
          <p:cNvPr id="18" name="Rectangle 17"/>
          <p:cNvSpPr/>
          <p:nvPr/>
        </p:nvSpPr>
        <p:spPr>
          <a:xfrm>
            <a:off x="881403" y="4580100"/>
            <a:ext cx="1038384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When assessing a client on drugs, it is best to ask direct but </a:t>
            </a:r>
            <a:r>
              <a:rPr lang="en-GB" dirty="0" err="1">
                <a:solidFill>
                  <a:schemeClr val="tx1"/>
                </a:solidFill>
              </a:rPr>
              <a:t>nonjudgmental</a:t>
            </a:r>
            <a:r>
              <a:rPr lang="en-GB" dirty="0">
                <a:solidFill>
                  <a:schemeClr val="tx1"/>
                </a:solidFill>
              </a:rPr>
              <a:t> questions about how much is used and how it affects the client.</a:t>
            </a:r>
          </a:p>
        </p:txBody>
      </p:sp>
    </p:spTree>
    <p:extLst>
      <p:ext uri="{BB962C8B-B14F-4D97-AF65-F5344CB8AC3E}">
        <p14:creationId xmlns:p14="http://schemas.microsoft.com/office/powerpoint/2010/main" val="2727069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in the </a:t>
            </a:r>
            <a:r>
              <a:rPr lang="en-GB" dirty="0" err="1">
                <a:solidFill>
                  <a:schemeClr val="tx1"/>
                </a:solidFill>
              </a:rPr>
              <a:t>pediatric</a:t>
            </a:r>
            <a:r>
              <a:rPr lang="en-GB" dirty="0">
                <a:solidFill>
                  <a:schemeClr val="tx1"/>
                </a:solidFill>
              </a:rPr>
              <a:t> unit prioritizes the care of clients according to Maslow’s Hierarchy of Needs. After a child’s physiological needs are met, what is the next nursing priority</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Ensure that the child feels safe and secure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Help the child achieve self-actualization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Ensure that the child feels loved and accepted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Have the child engage in activities that help him feel good.</a:t>
            </a:r>
          </a:p>
        </p:txBody>
      </p:sp>
      <p:sp>
        <p:nvSpPr>
          <p:cNvPr id="18" name="Rectangle 17"/>
          <p:cNvSpPr/>
          <p:nvPr/>
        </p:nvSpPr>
        <p:spPr>
          <a:xfrm>
            <a:off x="2050028" y="4478547"/>
            <a:ext cx="8269529" cy="113877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lgn="ctr"/>
            <a:r>
              <a:rPr lang="en-GB" b="1" dirty="0" smtClean="0">
                <a:solidFill>
                  <a:schemeClr val="tx1"/>
                </a:solidFill>
              </a:rPr>
              <a:t>A</a:t>
            </a:r>
          </a:p>
          <a:p>
            <a:pPr lvl="0" algn="ctr"/>
            <a:r>
              <a:rPr lang="en-GB" b="1" dirty="0">
                <a:solidFill>
                  <a:schemeClr val="tx1"/>
                </a:solidFill>
              </a:rPr>
              <a:t>Rationale:</a:t>
            </a:r>
            <a:br>
              <a:rPr lang="en-GB" b="1" dirty="0">
                <a:solidFill>
                  <a:schemeClr val="tx1"/>
                </a:solidFill>
              </a:rPr>
            </a:br>
            <a:r>
              <a:rPr lang="en-GB" sz="1600" dirty="0">
                <a:solidFill>
                  <a:schemeClr val="tx1"/>
                </a:solidFill>
              </a:rPr>
              <a:t>The next step on Maslow’s Hierarchy of Needs is safety. The practical nurse (PN) should ensure that the child feels safe and secure.</a:t>
            </a:r>
          </a:p>
        </p:txBody>
      </p:sp>
    </p:spTree>
    <p:extLst>
      <p:ext uri="{BB962C8B-B14F-4D97-AF65-F5344CB8AC3E}">
        <p14:creationId xmlns:p14="http://schemas.microsoft.com/office/powerpoint/2010/main" val="3910183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mother of an 18-month-old complains that her child has already reached “the terrible twos.” The mother complains that her child has frequent temper tantrums and refuses to listen. Using Erickson’s theory of psychosocial development, what action should the practical nurse (PN) tell the mother to take</a:t>
            </a:r>
            <a:r>
              <a:rPr lang="en-GB" dirty="0">
                <a:solidFill>
                  <a:schemeClr val="tx1"/>
                </a:solidFill>
              </a:rPr>
              <a:t>?</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Set consistent limits on the child’s </a:t>
            </a:r>
            <a:r>
              <a:rPr lang="en-GB" dirty="0" err="1">
                <a:solidFill>
                  <a:schemeClr val="tx1"/>
                </a:solidFill>
              </a:rPr>
              <a:t>behavior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Ignore the child when he has a temper tantrum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Allow the </a:t>
            </a:r>
            <a:r>
              <a:rPr lang="en-GB" dirty="0" err="1">
                <a:solidFill>
                  <a:schemeClr val="tx1"/>
                </a:solidFill>
              </a:rPr>
              <a:t>behavior</a:t>
            </a:r>
            <a:r>
              <a:rPr lang="en-GB" dirty="0">
                <a:solidFill>
                  <a:schemeClr val="tx1"/>
                </a:solidFill>
              </a:rPr>
              <a:t> to continue because this is a normal phase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Punish the child when he does not follow directions.</a:t>
            </a:r>
          </a:p>
        </p:txBody>
      </p:sp>
      <p:sp>
        <p:nvSpPr>
          <p:cNvPr id="18" name="Rectangle 17"/>
          <p:cNvSpPr/>
          <p:nvPr/>
        </p:nvSpPr>
        <p:spPr>
          <a:xfrm>
            <a:off x="563240" y="4626267"/>
            <a:ext cx="11395795"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According to Erickson’s psychosocial development theory, children between the ages of 1 and 3 years are learning how to gain some control over themselves and their environment. Having temper tantrums and refusing to listen are expected </a:t>
            </a:r>
            <a:r>
              <a:rPr lang="en-GB" dirty="0" err="1">
                <a:solidFill>
                  <a:schemeClr val="tx1"/>
                </a:solidFill>
              </a:rPr>
              <a:t>behaviors</a:t>
            </a:r>
            <a:r>
              <a:rPr lang="en-GB" dirty="0">
                <a:solidFill>
                  <a:schemeClr val="tx1"/>
                </a:solidFill>
              </a:rPr>
              <a:t> at this age. The parent should set consistent limits on the child’s </a:t>
            </a:r>
            <a:r>
              <a:rPr lang="en-GB" dirty="0" err="1">
                <a:solidFill>
                  <a:schemeClr val="tx1"/>
                </a:solidFill>
              </a:rPr>
              <a:t>behavior</a:t>
            </a:r>
            <a:r>
              <a:rPr lang="en-GB" dirty="0">
                <a:solidFill>
                  <a:schemeClr val="tx1"/>
                </a:solidFill>
              </a:rPr>
              <a:t>.</a:t>
            </a:r>
          </a:p>
        </p:txBody>
      </p:sp>
    </p:spTree>
    <p:extLst>
      <p:ext uri="{BB962C8B-B14F-4D97-AF65-F5344CB8AC3E}">
        <p14:creationId xmlns:p14="http://schemas.microsoft.com/office/powerpoint/2010/main" val="3663429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4-year-old is recovering from surgery for a hernia repair. What is the best initial action that the practical nurse (PN) should take in managing the child’s pain?</a:t>
            </a:r>
          </a:p>
          <a:p>
            <a:endParaRPr lang="en-GB" dirty="0">
              <a:solidFill>
                <a:schemeClr val="tx1"/>
              </a:solidFill>
            </a:endParaRPr>
          </a:p>
          <a:p>
            <a:pPr marL="342900" indent="-342900">
              <a:buFont typeface="+mj-lt"/>
              <a:buAutoNum type="alphaUcPeriod"/>
            </a:pPr>
            <a:r>
              <a:rPr lang="en-GB" dirty="0">
                <a:solidFill>
                  <a:schemeClr val="tx1"/>
                </a:solidFill>
              </a:rPr>
              <a:t>Assessing </a:t>
            </a:r>
            <a:r>
              <a:rPr lang="en-GB" dirty="0" err="1">
                <a:solidFill>
                  <a:schemeClr val="tx1"/>
                </a:solidFill>
              </a:rPr>
              <a:t>behaviors</a:t>
            </a:r>
            <a:r>
              <a:rPr lang="en-GB" dirty="0">
                <a:solidFill>
                  <a:schemeClr val="tx1"/>
                </a:solidFill>
              </a:rPr>
              <a:t> in response to pain </a:t>
            </a:r>
            <a:r>
              <a:rPr lang="en-GB" dirty="0" err="1">
                <a:solidFill>
                  <a:schemeClr val="tx1"/>
                </a:solidFill>
              </a:rPr>
              <a:t>behaviors</a:t>
            </a:r>
            <a:r>
              <a:rPr lang="en-GB" dirty="0">
                <a:solidFill>
                  <a:schemeClr val="tx1"/>
                </a:solidFill>
              </a:rPr>
              <a:t> in response to </a:t>
            </a:r>
            <a:r>
              <a:rPr lang="en-GB" dirty="0">
                <a:solidFill>
                  <a:schemeClr val="tx1"/>
                </a:solidFill>
              </a:rPr>
              <a:t>pain</a:t>
            </a:r>
            <a:endParaRPr lang="en-GB" dirty="0">
              <a:solidFill>
                <a:schemeClr val="tx1"/>
              </a:solidFill>
            </a:endParaRPr>
          </a:p>
          <a:p>
            <a:pPr marL="342900" indent="-342900">
              <a:buFont typeface="+mj-lt"/>
              <a:buAutoNum type="alphaUcPeriod"/>
            </a:pPr>
            <a:r>
              <a:rPr lang="en-GB" dirty="0">
                <a:solidFill>
                  <a:schemeClr val="tx1"/>
                </a:solidFill>
              </a:rPr>
              <a:t>Monitoring vital </a:t>
            </a:r>
            <a:r>
              <a:rPr lang="en-GB" dirty="0">
                <a:solidFill>
                  <a:schemeClr val="tx1"/>
                </a:solidFill>
              </a:rPr>
              <a:t>signs</a:t>
            </a:r>
            <a:endParaRPr lang="en-GB" dirty="0">
              <a:solidFill>
                <a:schemeClr val="tx1"/>
              </a:solidFill>
            </a:endParaRPr>
          </a:p>
          <a:p>
            <a:pPr marL="342900" indent="-342900">
              <a:buFont typeface="+mj-lt"/>
              <a:buAutoNum type="alphaUcPeriod"/>
            </a:pPr>
            <a:r>
              <a:rPr lang="en-GB" dirty="0">
                <a:solidFill>
                  <a:schemeClr val="tx1"/>
                </a:solidFill>
              </a:rPr>
              <a:t>Using a verbal pain scale of 1–10 pain </a:t>
            </a:r>
            <a:r>
              <a:rPr lang="en-GB" dirty="0">
                <a:solidFill>
                  <a:schemeClr val="tx1"/>
                </a:solidFill>
              </a:rPr>
              <a:t>scale</a:t>
            </a:r>
            <a:endParaRPr lang="en-GB" dirty="0">
              <a:solidFill>
                <a:schemeClr val="tx1"/>
              </a:solidFill>
            </a:endParaRPr>
          </a:p>
          <a:p>
            <a:pPr marL="342900" indent="-342900">
              <a:buFont typeface="+mj-lt"/>
              <a:buAutoNum type="alphaUcPeriod"/>
            </a:pPr>
            <a:r>
              <a:rPr lang="en-GB" dirty="0">
                <a:solidFill>
                  <a:schemeClr val="tx1"/>
                </a:solidFill>
              </a:rPr>
              <a:t>Asking the parents if the child is in pain</a:t>
            </a:r>
          </a:p>
        </p:txBody>
      </p:sp>
      <p:sp>
        <p:nvSpPr>
          <p:cNvPr id="18" name="Rectangle 17"/>
          <p:cNvSpPr/>
          <p:nvPr/>
        </p:nvSpPr>
        <p:spPr>
          <a:xfrm>
            <a:off x="1906192" y="4574693"/>
            <a:ext cx="870989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err="1">
                <a:solidFill>
                  <a:schemeClr val="tx1"/>
                </a:solidFill>
              </a:rPr>
              <a:t>Behavioral</a:t>
            </a:r>
            <a:r>
              <a:rPr lang="en-GB" dirty="0">
                <a:solidFill>
                  <a:schemeClr val="tx1"/>
                </a:solidFill>
              </a:rPr>
              <a:t> assessments, such as the FLACC postoperative pain scale, are the most reliable for assessing pain in children aged 3 months to 7 years.</a:t>
            </a:r>
          </a:p>
        </p:txBody>
      </p:sp>
    </p:spTree>
    <p:extLst>
      <p:ext uri="{BB962C8B-B14F-4D97-AF65-F5344CB8AC3E}">
        <p14:creationId xmlns:p14="http://schemas.microsoft.com/office/powerpoint/2010/main" val="2522629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7-year-old child presents to the emergency department with an acute asthma attack. Which assessment finding indicates that the child’s condition may be worsening?</a:t>
            </a:r>
          </a:p>
          <a:p>
            <a:endParaRPr lang="en-GB" dirty="0">
              <a:solidFill>
                <a:schemeClr val="tx1"/>
              </a:solidFill>
            </a:endParaRPr>
          </a:p>
          <a:p>
            <a:pPr marL="342900" indent="-342900">
              <a:buFont typeface="+mj-lt"/>
              <a:buAutoNum type="alphaUcPeriod"/>
            </a:pPr>
            <a:r>
              <a:rPr lang="en-GB" dirty="0">
                <a:solidFill>
                  <a:schemeClr val="tx1"/>
                </a:solidFill>
              </a:rPr>
              <a:t>Decreased </a:t>
            </a:r>
            <a:r>
              <a:rPr lang="en-GB" dirty="0">
                <a:solidFill>
                  <a:schemeClr val="tx1"/>
                </a:solidFill>
              </a:rPr>
              <a:t>wheezing</a:t>
            </a:r>
            <a:endParaRPr lang="en-GB" dirty="0">
              <a:solidFill>
                <a:schemeClr val="tx1"/>
              </a:solidFill>
            </a:endParaRPr>
          </a:p>
          <a:p>
            <a:pPr marL="342900" indent="-342900">
              <a:buFont typeface="+mj-lt"/>
              <a:buAutoNum type="alphaUcPeriod"/>
            </a:pPr>
            <a:r>
              <a:rPr lang="en-GB" dirty="0">
                <a:solidFill>
                  <a:schemeClr val="tx1"/>
                </a:solidFill>
              </a:rPr>
              <a:t>A heart rate of 100 </a:t>
            </a:r>
            <a:r>
              <a:rPr lang="en-GB" dirty="0">
                <a:solidFill>
                  <a:schemeClr val="tx1"/>
                </a:solidFill>
              </a:rPr>
              <a:t>beats/min</a:t>
            </a:r>
            <a:endParaRPr lang="en-GB" dirty="0">
              <a:solidFill>
                <a:schemeClr val="tx1"/>
              </a:solidFill>
            </a:endParaRPr>
          </a:p>
          <a:p>
            <a:pPr marL="342900" indent="-342900">
              <a:buFont typeface="+mj-lt"/>
              <a:buAutoNum type="alphaUcPeriod"/>
            </a:pPr>
            <a:r>
              <a:rPr lang="en-GB" dirty="0">
                <a:solidFill>
                  <a:schemeClr val="tx1"/>
                </a:solidFill>
              </a:rPr>
              <a:t>Increased cough following administration of </a:t>
            </a:r>
            <a:r>
              <a:rPr lang="en-GB" dirty="0" err="1">
                <a:solidFill>
                  <a:schemeClr val="tx1"/>
                </a:solidFill>
              </a:rPr>
              <a:t>albuterol</a:t>
            </a:r>
            <a:endParaRPr lang="en-GB" dirty="0">
              <a:solidFill>
                <a:schemeClr val="tx1"/>
              </a:solidFill>
            </a:endParaRPr>
          </a:p>
          <a:p>
            <a:pPr marL="342900" indent="-342900">
              <a:buFont typeface="+mj-lt"/>
              <a:buAutoNum type="alphaUcPeriod"/>
            </a:pPr>
            <a:r>
              <a:rPr lang="en-GB" dirty="0">
                <a:solidFill>
                  <a:schemeClr val="tx1"/>
                </a:solidFill>
              </a:rPr>
              <a:t>A respiratory rate between 18 and 24 breaths/min</a:t>
            </a:r>
          </a:p>
        </p:txBody>
      </p:sp>
      <p:sp>
        <p:nvSpPr>
          <p:cNvPr id="18" name="Rectangle 17"/>
          <p:cNvSpPr/>
          <p:nvPr/>
        </p:nvSpPr>
        <p:spPr>
          <a:xfrm>
            <a:off x="1865222" y="4330351"/>
            <a:ext cx="863914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Decreased wheezing may signal an inability to move air. A “silent chest” is an ominous sign during an acute asthma attack.</a:t>
            </a:r>
          </a:p>
        </p:txBody>
      </p:sp>
    </p:spTree>
    <p:extLst>
      <p:ext uri="{BB962C8B-B14F-4D97-AF65-F5344CB8AC3E}">
        <p14:creationId xmlns:p14="http://schemas.microsoft.com/office/powerpoint/2010/main" val="3562621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10-year-old child has a diagnosis of cystic fibrosis. Which treatment goal is the most important for the practical nurse (PN) to implement?</a:t>
            </a:r>
          </a:p>
          <a:p>
            <a:endParaRPr lang="en-GB" dirty="0">
              <a:solidFill>
                <a:schemeClr val="tx1"/>
              </a:solidFill>
            </a:endParaRPr>
          </a:p>
          <a:p>
            <a:pPr marL="342900" indent="-342900">
              <a:buFont typeface="+mj-lt"/>
              <a:buAutoNum type="alphaUcPeriod"/>
            </a:pPr>
            <a:r>
              <a:rPr lang="en-GB" dirty="0">
                <a:solidFill>
                  <a:schemeClr val="tx1"/>
                </a:solidFill>
              </a:rPr>
              <a:t>Prevent and treat pulmonary infection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Decrease mucus viscosity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Get the disease in remission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Reduce serum sodium levels.</a:t>
            </a:r>
          </a:p>
        </p:txBody>
      </p:sp>
      <p:sp>
        <p:nvSpPr>
          <p:cNvPr id="18" name="Rectangle 17"/>
          <p:cNvSpPr/>
          <p:nvPr/>
        </p:nvSpPr>
        <p:spPr>
          <a:xfrm>
            <a:off x="1485938" y="4574693"/>
            <a:ext cx="955040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The goal of treatment for cystic fibrosis is to prevent and treat pulmonary infections by improving aeration, removing secretions, and administering antibiotics.</a:t>
            </a:r>
          </a:p>
        </p:txBody>
      </p:sp>
    </p:spTree>
    <p:extLst>
      <p:ext uri="{BB962C8B-B14F-4D97-AF65-F5344CB8AC3E}">
        <p14:creationId xmlns:p14="http://schemas.microsoft.com/office/powerpoint/2010/main" val="31823110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2-year-old child in the clinic is diagnosed with otitis media, and the practical nurse (PN) provides information about the disease to the mother. Which information is most important for the PN to provide prior to discharge?</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Antibiotics should be completed to eliminate infective organism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warm cloth may provide relief from discomfort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should lie with infected ear up, so it can air out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Chewing may increase pain, so provide a soft diet.</a:t>
            </a:r>
          </a:p>
        </p:txBody>
      </p:sp>
      <p:sp>
        <p:nvSpPr>
          <p:cNvPr id="18" name="Rectangle 17"/>
          <p:cNvSpPr/>
          <p:nvPr/>
        </p:nvSpPr>
        <p:spPr>
          <a:xfrm>
            <a:off x="2847180" y="4718600"/>
            <a:ext cx="630877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a:t>
            </a:r>
            <a:br>
              <a:rPr lang="en-GB" dirty="0">
                <a:solidFill>
                  <a:schemeClr val="tx1"/>
                </a:solidFill>
              </a:rPr>
            </a:br>
            <a:r>
              <a:rPr lang="en-GB" dirty="0">
                <a:solidFill>
                  <a:schemeClr val="tx1"/>
                </a:solidFill>
              </a:rPr>
              <a:t>Antibiotics should be completed to eliminate infective </a:t>
            </a:r>
            <a:r>
              <a:rPr lang="en-GB" dirty="0">
                <a:solidFill>
                  <a:schemeClr val="tx1"/>
                </a:solidFill>
              </a:rPr>
              <a:t>organisms</a:t>
            </a:r>
            <a:r>
              <a:rPr lang="en-GB" dirty="0">
                <a:solidFill>
                  <a:schemeClr val="tx1"/>
                </a:solidFill>
              </a:rPr>
              <a:t>.</a:t>
            </a:r>
          </a:p>
        </p:txBody>
      </p:sp>
    </p:spTree>
    <p:extLst>
      <p:ext uri="{BB962C8B-B14F-4D97-AF65-F5344CB8AC3E}">
        <p14:creationId xmlns:p14="http://schemas.microsoft.com/office/powerpoint/2010/main" val="28429039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is monitoring an infant with a patent ductus arteriosus (PDA) for signs and symptoms of congestive heart failure (CHF). Which sign of early CHF should the PN monitor?</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Tachycardia</a:t>
            </a:r>
            <a:endParaRPr lang="en-GB" dirty="0">
              <a:solidFill>
                <a:schemeClr val="tx1"/>
              </a:solidFill>
            </a:endParaRPr>
          </a:p>
          <a:p>
            <a:pPr marL="342900" indent="-342900">
              <a:buFont typeface="+mj-lt"/>
              <a:buAutoNum type="alphaUcPeriod"/>
            </a:pPr>
            <a:r>
              <a:rPr lang="en-GB" dirty="0">
                <a:solidFill>
                  <a:schemeClr val="tx1"/>
                </a:solidFill>
              </a:rPr>
              <a:t>Pale, dry </a:t>
            </a:r>
            <a:r>
              <a:rPr lang="en-GB" dirty="0">
                <a:solidFill>
                  <a:schemeClr val="tx1"/>
                </a:solidFill>
              </a:rPr>
              <a:t>skin</a:t>
            </a:r>
            <a:endParaRPr lang="en-GB" dirty="0">
              <a:solidFill>
                <a:schemeClr val="tx1"/>
              </a:solidFill>
            </a:endParaRPr>
          </a:p>
          <a:p>
            <a:pPr marL="342900" indent="-342900">
              <a:buFont typeface="+mj-lt"/>
              <a:buAutoNum type="alphaUcPeriod"/>
            </a:pPr>
            <a:r>
              <a:rPr lang="en-GB" dirty="0">
                <a:solidFill>
                  <a:schemeClr val="tx1"/>
                </a:solidFill>
              </a:rPr>
              <a:t>Bounding </a:t>
            </a:r>
            <a:r>
              <a:rPr lang="en-GB" dirty="0">
                <a:solidFill>
                  <a:schemeClr val="tx1"/>
                </a:solidFill>
              </a:rPr>
              <a:t>pulses</a:t>
            </a:r>
            <a:endParaRPr lang="en-GB" dirty="0">
              <a:solidFill>
                <a:schemeClr val="tx1"/>
              </a:solidFill>
            </a:endParaRPr>
          </a:p>
          <a:p>
            <a:pPr marL="342900" indent="-342900">
              <a:buFont typeface="+mj-lt"/>
              <a:buAutoNum type="alphaUcPeriod"/>
            </a:pPr>
            <a:r>
              <a:rPr lang="en-GB" dirty="0">
                <a:solidFill>
                  <a:schemeClr val="tx1"/>
                </a:solidFill>
              </a:rPr>
              <a:t>Productive cough</a:t>
            </a:r>
          </a:p>
        </p:txBody>
      </p:sp>
      <p:sp>
        <p:nvSpPr>
          <p:cNvPr id="18" name="Rectangle 17"/>
          <p:cNvSpPr/>
          <p:nvPr/>
        </p:nvSpPr>
        <p:spPr>
          <a:xfrm>
            <a:off x="1702993" y="4672557"/>
            <a:ext cx="911629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Early signs of congestive heart failure are tachycardia, </a:t>
            </a:r>
            <a:r>
              <a:rPr lang="en-GB" dirty="0" err="1">
                <a:solidFill>
                  <a:schemeClr val="tx1"/>
                </a:solidFill>
              </a:rPr>
              <a:t>tachypnea</a:t>
            </a:r>
            <a:r>
              <a:rPr lang="en-GB" dirty="0">
                <a:solidFill>
                  <a:schemeClr val="tx1"/>
                </a:solidFill>
              </a:rPr>
              <a:t>, profuse scalp diaphoresis, fatigue and irritability, sudden weight gain, and respiratory distress.</a:t>
            </a:r>
          </a:p>
        </p:txBody>
      </p:sp>
    </p:spTree>
    <p:extLst>
      <p:ext uri="{BB962C8B-B14F-4D97-AF65-F5344CB8AC3E}">
        <p14:creationId xmlns:p14="http://schemas.microsoft.com/office/powerpoint/2010/main" val="3482292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Rh immune globulin will be prescribed for a female in the postpartum period if which situation is present?</a:t>
            </a:r>
          </a:p>
          <a:p>
            <a:endParaRPr lang="en-GB" dirty="0">
              <a:solidFill>
                <a:schemeClr val="tx1"/>
              </a:solidFill>
            </a:endParaRPr>
          </a:p>
          <a:p>
            <a:pPr marL="342900" indent="-342900">
              <a:buFont typeface="+mj-lt"/>
              <a:buAutoNum type="alphaUcPeriod"/>
            </a:pPr>
            <a:r>
              <a:rPr lang="en-GB" dirty="0">
                <a:solidFill>
                  <a:schemeClr val="tx1"/>
                </a:solidFill>
              </a:rPr>
              <a:t>Mother is Rh-negative; baby is Rh-positive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Mother is Rh-negative; baby is Rh-negative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Mother is Rh-positive; baby is Rh-negative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Father is Rh-negative; baby is Rh-positive.</a:t>
            </a:r>
          </a:p>
        </p:txBody>
      </p:sp>
      <p:sp>
        <p:nvSpPr>
          <p:cNvPr id="18" name="Rectangle 17"/>
          <p:cNvSpPr/>
          <p:nvPr/>
        </p:nvSpPr>
        <p:spPr>
          <a:xfrm>
            <a:off x="1412363" y="4303101"/>
            <a:ext cx="954485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Rh incompatibility occurs when the Rh-negative mother has an Rh-positive baby. To prevent the sensitization in the mother, Rh immune globulin is administered within 72 hours of the birth.</a:t>
            </a:r>
          </a:p>
        </p:txBody>
      </p:sp>
    </p:spTree>
    <p:extLst>
      <p:ext uri="{BB962C8B-B14F-4D97-AF65-F5344CB8AC3E}">
        <p14:creationId xmlns:p14="http://schemas.microsoft.com/office/powerpoint/2010/main" val="10058369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8"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Q.59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is preparing the parents of a </a:t>
            </a:r>
            <a:r>
              <a:rPr lang="en-GB" dirty="0" err="1">
                <a:solidFill>
                  <a:schemeClr val="tx1"/>
                </a:solidFill>
              </a:rPr>
              <a:t>newborn</a:t>
            </a:r>
            <a:r>
              <a:rPr lang="en-GB" dirty="0">
                <a:solidFill>
                  <a:schemeClr val="tx1"/>
                </a:solidFill>
              </a:rPr>
              <a:t> diagnosed with a cleft lip for discharge. Which instruction is most important for the PN to reinforce to the parents?</a:t>
            </a:r>
          </a:p>
          <a:p>
            <a:endParaRPr lang="en-GB" dirty="0" smtClean="0">
              <a:solidFill>
                <a:schemeClr val="tx1"/>
              </a:solidFill>
            </a:endParaRPr>
          </a:p>
          <a:p>
            <a:pPr marL="342900" indent="-342900">
              <a:buFont typeface="+mj-lt"/>
              <a:buAutoNum type="alphaUcPeriod"/>
            </a:pPr>
            <a:r>
              <a:rPr lang="en-GB" dirty="0" smtClean="0">
                <a:solidFill>
                  <a:schemeClr val="tx1"/>
                </a:solidFill>
              </a:rPr>
              <a:t>Suction </a:t>
            </a:r>
            <a:r>
              <a:rPr lang="en-GB" dirty="0">
                <a:solidFill>
                  <a:schemeClr val="tx1"/>
                </a:solidFill>
              </a:rPr>
              <a:t>equipment </a:t>
            </a:r>
            <a:r>
              <a:rPr lang="en-GB" dirty="0" smtClean="0">
                <a:solidFill>
                  <a:schemeClr val="tx1"/>
                </a:solidFill>
              </a:rPr>
              <a:t>and bulb syringe should be kept at the bedside.</a:t>
            </a:r>
          </a:p>
          <a:p>
            <a:pPr marL="342900" indent="-342900">
              <a:buFont typeface="+mj-lt"/>
              <a:buAutoNum type="alphaUcPeriod"/>
            </a:pPr>
            <a:r>
              <a:rPr lang="en-GB" dirty="0" smtClean="0">
                <a:solidFill>
                  <a:schemeClr val="tx1"/>
                </a:solidFill>
              </a:rPr>
              <a:t>Infants with cleft lip should be fed small amounts gradually and burp is not necessary.</a:t>
            </a:r>
          </a:p>
          <a:p>
            <a:pPr marL="342900" indent="-342900">
              <a:buFont typeface="+mj-lt"/>
              <a:buAutoNum type="alphaUcPeriod"/>
            </a:pPr>
            <a:r>
              <a:rPr lang="en-GB" dirty="0" smtClean="0">
                <a:solidFill>
                  <a:schemeClr val="tx1"/>
                </a:solidFill>
              </a:rPr>
              <a:t>Infants with cleft lip should be fed while laying down.</a:t>
            </a:r>
          </a:p>
          <a:p>
            <a:pPr marL="342900" indent="-342900">
              <a:buFont typeface="+mj-lt"/>
              <a:buAutoNum type="alphaUcPeriod"/>
            </a:pPr>
            <a:r>
              <a:rPr lang="en-GB" dirty="0" smtClean="0">
                <a:solidFill>
                  <a:schemeClr val="tx1"/>
                </a:solidFill>
              </a:rPr>
              <a:t>Formula should be directed to the upper and back of the throat</a:t>
            </a:r>
            <a:endParaRPr lang="en-GB" dirty="0">
              <a:solidFill>
                <a:schemeClr val="tx1"/>
              </a:solidFill>
            </a:endParaRPr>
          </a:p>
        </p:txBody>
      </p:sp>
      <p:sp>
        <p:nvSpPr>
          <p:cNvPr id="18" name="Rectangle 17"/>
          <p:cNvSpPr/>
          <p:nvPr/>
        </p:nvSpPr>
        <p:spPr>
          <a:xfrm>
            <a:off x="1283779" y="4652806"/>
            <a:ext cx="980202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Suction equipment and a bulb syringe should be kept at the bedside in case the infant aspirates.</a:t>
            </a:r>
          </a:p>
        </p:txBody>
      </p:sp>
    </p:spTree>
    <p:extLst>
      <p:ext uri="{BB962C8B-B14F-4D97-AF65-F5344CB8AC3E}">
        <p14:creationId xmlns:p14="http://schemas.microsoft.com/office/powerpoint/2010/main" val="14688169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empties a client’s urinary drainage from an indwelling Foley catheter. Which finding should be reported to the primary healthcare provider (HCP)?</a:t>
            </a:r>
          </a:p>
          <a:p>
            <a:endParaRPr lang="en-GB" dirty="0">
              <a:solidFill>
                <a:schemeClr val="tx1"/>
              </a:solidFill>
            </a:endParaRPr>
          </a:p>
          <a:p>
            <a:pPr marL="342900" indent="-342900">
              <a:buFont typeface="+mj-lt"/>
              <a:buAutoNum type="alphaUcPeriod"/>
            </a:pPr>
            <a:r>
              <a:rPr lang="en-GB" dirty="0">
                <a:solidFill>
                  <a:schemeClr val="tx1"/>
                </a:solidFill>
              </a:rPr>
              <a:t>240 mL of urinary output is produced in 12 hours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Ammonia </a:t>
            </a:r>
            <a:r>
              <a:rPr lang="en-GB" dirty="0" err="1">
                <a:solidFill>
                  <a:schemeClr val="tx1"/>
                </a:solidFill>
              </a:rPr>
              <a:t>odor</a:t>
            </a:r>
            <a:r>
              <a:rPr lang="en-GB" dirty="0">
                <a:solidFill>
                  <a:schemeClr val="tx1"/>
                </a:solidFill>
              </a:rPr>
              <a:t> is noted when the catheter is emptied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16-French catheter was used for an adult female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Drainage system is hanging below the level of the bladder.</a:t>
            </a:r>
          </a:p>
        </p:txBody>
      </p:sp>
      <p:sp>
        <p:nvSpPr>
          <p:cNvPr id="18" name="Rectangle 17"/>
          <p:cNvSpPr/>
          <p:nvPr/>
        </p:nvSpPr>
        <p:spPr>
          <a:xfrm>
            <a:off x="2087228" y="4472379"/>
            <a:ext cx="819513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An expected urinary output finding is between 400 and 750 mL in 12 hours, with at least an average of 30 mL/hour (240 mL/12 hours = 20 mL/hour).</a:t>
            </a:r>
          </a:p>
        </p:txBody>
      </p:sp>
    </p:spTree>
    <p:extLst>
      <p:ext uri="{BB962C8B-B14F-4D97-AF65-F5344CB8AC3E}">
        <p14:creationId xmlns:p14="http://schemas.microsoft.com/office/powerpoint/2010/main" val="38793464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aspect does the nurse expect to see included in the plan of care for a 2-year-old child who will be hospitalized for about a week following an automobile accident?</a:t>
            </a:r>
          </a:p>
          <a:p>
            <a:endParaRPr lang="en-GB" dirty="0">
              <a:solidFill>
                <a:schemeClr val="tx1"/>
              </a:solidFill>
            </a:endParaRPr>
          </a:p>
          <a:p>
            <a:pPr marL="342900" indent="-342900">
              <a:buFont typeface="+mj-lt"/>
              <a:buAutoNum type="alphaUcPeriod"/>
            </a:pPr>
            <a:r>
              <a:rPr lang="en-GB" dirty="0">
                <a:solidFill>
                  <a:schemeClr val="tx1"/>
                </a:solidFill>
              </a:rPr>
              <a:t>Schedule physical therapy at times other than the child’s usual nap</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Tell the parents this is a good time to begin the child’s toilet training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play specialist to bring in a tricycle for the child to learn to use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Remind the parents to take home the child’s </a:t>
            </a:r>
            <a:r>
              <a:rPr lang="en-GB" dirty="0" err="1">
                <a:solidFill>
                  <a:schemeClr val="tx1"/>
                </a:solidFill>
              </a:rPr>
              <a:t>favorite</a:t>
            </a:r>
            <a:r>
              <a:rPr lang="en-GB" dirty="0">
                <a:solidFill>
                  <a:schemeClr val="tx1"/>
                </a:solidFill>
              </a:rPr>
              <a:t> stuffed toy because it is soiled.</a:t>
            </a:r>
          </a:p>
        </p:txBody>
      </p:sp>
      <p:sp>
        <p:nvSpPr>
          <p:cNvPr id="18" name="Rectangle 17"/>
          <p:cNvSpPr/>
          <p:nvPr/>
        </p:nvSpPr>
        <p:spPr>
          <a:xfrm>
            <a:off x="876156" y="4164602"/>
            <a:ext cx="1039433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A 2-year-old child who is hospitalized should be allowed to continue normal routines, such as naptimes, as much as possible. Most children will regress during hospitalization and introducing new things such as toilet training and riding a tricycle is not realistic or appropriate. The child should be encouraged to keep a </a:t>
            </a:r>
            <a:r>
              <a:rPr lang="en-GB" dirty="0" err="1">
                <a:solidFill>
                  <a:schemeClr val="tx1"/>
                </a:solidFill>
              </a:rPr>
              <a:t>favorite</a:t>
            </a:r>
            <a:r>
              <a:rPr lang="en-GB" dirty="0">
                <a:solidFill>
                  <a:schemeClr val="tx1"/>
                </a:solidFill>
              </a:rPr>
              <a:t> stuffed toy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460279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At the </a:t>
            </a:r>
            <a:r>
              <a:rPr lang="en-GB" dirty="0" err="1">
                <a:solidFill>
                  <a:schemeClr val="tx1"/>
                </a:solidFill>
              </a:rPr>
              <a:t>pediatric</a:t>
            </a:r>
            <a:r>
              <a:rPr lang="en-GB" dirty="0">
                <a:solidFill>
                  <a:schemeClr val="tx1"/>
                </a:solidFill>
              </a:rPr>
              <a:t> clinic, the nurse goes to the waiting room to call a 2-year-old to be examined. What activity in the 2-year-old would cause most concern?</a:t>
            </a:r>
          </a:p>
          <a:p>
            <a:endParaRPr lang="en-GB" dirty="0">
              <a:solidFill>
                <a:schemeClr val="tx1"/>
              </a:solidFill>
            </a:endParaRPr>
          </a:p>
          <a:p>
            <a:pPr marL="342900" indent="-342900">
              <a:buFont typeface="+mj-lt"/>
              <a:buAutoNum type="alphaUcPeriod"/>
            </a:pPr>
            <a:r>
              <a:rPr lang="en-GB" dirty="0">
                <a:solidFill>
                  <a:schemeClr val="tx1"/>
                </a:solidFill>
              </a:rPr>
              <a:t>The child is not able to hold a cup with a lid to the lips without </a:t>
            </a:r>
            <a:r>
              <a:rPr lang="en-GB" dirty="0">
                <a:solidFill>
                  <a:schemeClr val="tx1"/>
                </a:solidFill>
              </a:rPr>
              <a:t>assistance</a:t>
            </a:r>
            <a:endParaRPr lang="en-GB" dirty="0">
              <a:solidFill>
                <a:schemeClr val="tx1"/>
              </a:solidFill>
            </a:endParaRPr>
          </a:p>
          <a:p>
            <a:pPr marL="342900" indent="-342900">
              <a:buFont typeface="+mj-lt"/>
              <a:buAutoNum type="alphaUcPeriod"/>
            </a:pPr>
            <a:r>
              <a:rPr lang="en-GB" dirty="0">
                <a:solidFill>
                  <a:schemeClr val="tx1"/>
                </a:solidFill>
              </a:rPr>
              <a:t>The child cries when the parent instructs him to put down a toy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appears to be bowlegged when walking and is potbellied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plays next to another child, but does not talk to that child.</a:t>
            </a:r>
          </a:p>
        </p:txBody>
      </p:sp>
      <p:sp>
        <p:nvSpPr>
          <p:cNvPr id="18" name="Rectangle 17"/>
          <p:cNvSpPr/>
          <p:nvPr/>
        </p:nvSpPr>
        <p:spPr>
          <a:xfrm>
            <a:off x="1060707" y="4037617"/>
            <a:ext cx="1002523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br>
              <a:rPr lang="en-GB" b="1" dirty="0">
                <a:solidFill>
                  <a:schemeClr val="tx1"/>
                </a:solidFill>
              </a:rPr>
            </a:br>
            <a:r>
              <a:rPr lang="en-GB" dirty="0">
                <a:solidFill>
                  <a:schemeClr val="tx1"/>
                </a:solidFill>
              </a:rPr>
              <a:t>By age 2, the child should be able to feed self with a spoon and a cup. Temper tantrums are common at this age. It is expected that the child appears bowlegged and potbellied. Children at this age often play side by side next to another child but may not interact much with each other.</a:t>
            </a:r>
          </a:p>
        </p:txBody>
      </p:sp>
    </p:spTree>
    <p:extLst>
      <p:ext uri="{BB962C8B-B14F-4D97-AF65-F5344CB8AC3E}">
        <p14:creationId xmlns:p14="http://schemas.microsoft.com/office/powerpoint/2010/main" val="11606093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working with a client who is crying after the client learns she has uterine cancer. Which nonverbal action by the nurse best exhibits active listening?</a:t>
            </a:r>
          </a:p>
          <a:p>
            <a:endParaRPr lang="en-GB" dirty="0">
              <a:solidFill>
                <a:schemeClr val="tx1"/>
              </a:solidFill>
            </a:endParaRPr>
          </a:p>
          <a:p>
            <a:pPr marL="342900" indent="-342900">
              <a:buFont typeface="+mj-lt"/>
              <a:buAutoNum type="alphaUcPeriod"/>
            </a:pPr>
            <a:r>
              <a:rPr lang="en-GB" dirty="0">
                <a:solidFill>
                  <a:schemeClr val="tx1"/>
                </a:solidFill>
              </a:rPr>
              <a:t>Sit facing the client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Cross arms and legs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Avoid eye contact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Lean back in the chair.</a:t>
            </a:r>
          </a:p>
        </p:txBody>
      </p:sp>
      <p:sp>
        <p:nvSpPr>
          <p:cNvPr id="18" name="Rectangle 17"/>
          <p:cNvSpPr/>
          <p:nvPr/>
        </p:nvSpPr>
        <p:spPr>
          <a:xfrm>
            <a:off x="871976" y="3916503"/>
            <a:ext cx="10402697"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Active listening is conveyed using attentive verbal and nonverbal communication techniques. To facilitate therapeutic communication and attentiveness, the nurse should sit facing the client, which lets the client know that the nurse is there to listen. Active listening skills include postures that are open to the client, such as keeping the arms open and relaxed, not option B, and leaning toward the client, not option D. To communicate involvement and willingness to listen to the client, eye contact should be established and maintained.</a:t>
            </a:r>
          </a:p>
        </p:txBody>
      </p:sp>
    </p:spTree>
    <p:extLst>
      <p:ext uri="{BB962C8B-B14F-4D97-AF65-F5344CB8AC3E}">
        <p14:creationId xmlns:p14="http://schemas.microsoft.com/office/powerpoint/2010/main" val="15859630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who has a terminal illness tells the nurse, “I am so tired and in so much pain! Please help me to die.” Which is the best response for the nurse to provide?</a:t>
            </a:r>
          </a:p>
          <a:p>
            <a:endParaRPr lang="en-GB" dirty="0">
              <a:solidFill>
                <a:schemeClr val="tx1"/>
              </a:solidFill>
            </a:endParaRPr>
          </a:p>
          <a:p>
            <a:pPr marL="342900" indent="-342900">
              <a:buFont typeface="+mj-lt"/>
              <a:buAutoNum type="alphaUcPeriod"/>
            </a:pPr>
            <a:r>
              <a:rPr lang="en-GB" dirty="0">
                <a:solidFill>
                  <a:schemeClr val="tx1"/>
                </a:solidFill>
              </a:rPr>
              <a:t>Talk with the client about thoughts and feelings about death</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Administer the prescribed maximum dose of pain medication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Refer the client to the ethics committee of her local healthcare facility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Collaborate with the healthcare provider about initiating antidepressant therapy.</a:t>
            </a:r>
          </a:p>
        </p:txBody>
      </p:sp>
      <p:sp>
        <p:nvSpPr>
          <p:cNvPr id="18" name="Rectangle 17"/>
          <p:cNvSpPr/>
          <p:nvPr/>
        </p:nvSpPr>
        <p:spPr>
          <a:xfrm>
            <a:off x="1209965" y="4060383"/>
            <a:ext cx="988290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nurse should first assess the client’s feelings about death and determine the extent to which this statement expresses the client’s true feelings. The client may need additional pain management, but further assessment is needed before implementing option A. Options B and D are both premature interventions and should not be implemented until further assessment is obtained.</a:t>
            </a:r>
          </a:p>
        </p:txBody>
      </p:sp>
    </p:spTree>
    <p:extLst>
      <p:ext uri="{BB962C8B-B14F-4D97-AF65-F5344CB8AC3E}">
        <p14:creationId xmlns:p14="http://schemas.microsoft.com/office/powerpoint/2010/main" val="3303929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Six hours after vaginal delivery, the nurse notes that the client’s fundus is soft and boggy. Which action should the nurse take first?</a:t>
            </a:r>
          </a:p>
          <a:p>
            <a:endParaRPr lang="en-GB" dirty="0">
              <a:solidFill>
                <a:schemeClr val="tx1"/>
              </a:solidFill>
            </a:endParaRPr>
          </a:p>
          <a:p>
            <a:pPr marL="342900" indent="-342900">
              <a:buFont typeface="+mj-lt"/>
              <a:buAutoNum type="alphaUcPeriod"/>
            </a:pPr>
            <a:r>
              <a:rPr lang="en-GB" dirty="0">
                <a:solidFill>
                  <a:schemeClr val="tx1"/>
                </a:solidFill>
              </a:rPr>
              <a:t>Stabilize the bottom of the uterus and massage the fundus until it is firm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Monitor the blood pressure for </a:t>
            </a:r>
            <a:r>
              <a:rPr lang="en-GB" dirty="0">
                <a:solidFill>
                  <a:schemeClr val="tx1"/>
                </a:solidFill>
              </a:rPr>
              <a:t>hypotension</a:t>
            </a:r>
            <a:endParaRPr lang="en-GB" dirty="0">
              <a:solidFill>
                <a:schemeClr val="tx1"/>
              </a:solidFill>
            </a:endParaRPr>
          </a:p>
          <a:p>
            <a:pPr marL="342900" indent="-342900">
              <a:buFont typeface="+mj-lt"/>
              <a:buAutoNum type="alphaUcPeriod"/>
            </a:pPr>
            <a:r>
              <a:rPr lang="en-GB" dirty="0">
                <a:solidFill>
                  <a:schemeClr val="tx1"/>
                </a:solidFill>
              </a:rPr>
              <a:t>Examine the lochia to determine if it has changed to lochia serosa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 how long ago her fundus was massaged</a:t>
            </a:r>
          </a:p>
        </p:txBody>
      </p:sp>
      <p:sp>
        <p:nvSpPr>
          <p:cNvPr id="18" name="Rectangle 17"/>
          <p:cNvSpPr/>
          <p:nvPr/>
        </p:nvSpPr>
        <p:spPr>
          <a:xfrm>
            <a:off x="1823867" y="4164602"/>
            <a:ext cx="9290335"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If the uterus is boggy, the first action should be stabilizing the bottom of the uterus and massage the fundus until it is firm. When the fundus was massaged previously is inconsequential. The lochia will not change to lochia serosa until about a week postpartum.</a:t>
            </a:r>
          </a:p>
        </p:txBody>
      </p:sp>
    </p:spTree>
    <p:extLst>
      <p:ext uri="{BB962C8B-B14F-4D97-AF65-F5344CB8AC3E}">
        <p14:creationId xmlns:p14="http://schemas.microsoft.com/office/powerpoint/2010/main" val="30795895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assisting with data collection for a client who is 3 weeks postpartum. The nurse documents which finding as most closely associated with this stage of the postpartum period?</a:t>
            </a:r>
          </a:p>
          <a:p>
            <a:endParaRPr lang="en-GB" dirty="0">
              <a:solidFill>
                <a:schemeClr val="tx1"/>
              </a:solidFill>
            </a:endParaRPr>
          </a:p>
          <a:p>
            <a:pPr marL="342900" indent="-342900">
              <a:buFont typeface="+mj-lt"/>
              <a:buAutoNum type="alphaUcPeriod"/>
            </a:pPr>
            <a:r>
              <a:rPr lang="en-GB" dirty="0">
                <a:solidFill>
                  <a:schemeClr val="tx1"/>
                </a:solidFill>
              </a:rPr>
              <a:t>The lochia is thicker, and whitish yellow without foul </a:t>
            </a:r>
            <a:r>
              <a:rPr lang="en-GB" dirty="0" err="1">
                <a:solidFill>
                  <a:schemeClr val="tx1"/>
                </a:solidFill>
              </a:rPr>
              <a:t>odor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fundus is palpated above the symphysis pubis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fundus is slightly displaced from the midline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lochia becomes redder if the client undertakes activity.</a:t>
            </a:r>
          </a:p>
        </p:txBody>
      </p:sp>
      <p:sp>
        <p:nvSpPr>
          <p:cNvPr id="18" name="Rectangle 17"/>
          <p:cNvSpPr/>
          <p:nvPr/>
        </p:nvSpPr>
        <p:spPr>
          <a:xfrm>
            <a:off x="1270698" y="4069842"/>
            <a:ext cx="9605253"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At 3 weeks postpartum, lochia alba is most common. The lochia is thicker, and is </a:t>
            </a:r>
            <a:r>
              <a:rPr lang="en-GB" dirty="0" err="1">
                <a:solidFill>
                  <a:schemeClr val="tx1"/>
                </a:solidFill>
              </a:rPr>
              <a:t>colored</a:t>
            </a:r>
            <a:r>
              <a:rPr lang="en-GB" dirty="0">
                <a:solidFill>
                  <a:schemeClr val="tx1"/>
                </a:solidFill>
              </a:rPr>
              <a:t> whitish yellow and does not have a foul </a:t>
            </a:r>
            <a:r>
              <a:rPr lang="en-GB" dirty="0" err="1">
                <a:solidFill>
                  <a:schemeClr val="tx1"/>
                </a:solidFill>
              </a:rPr>
              <a:t>odor</a:t>
            </a:r>
            <a:r>
              <a:rPr lang="en-GB" dirty="0">
                <a:solidFill>
                  <a:schemeClr val="tx1"/>
                </a:solidFill>
              </a:rPr>
              <a:t>. The fundus is not palpable above the symphysis pubis or displaced from the midline after the first week postpartum. The lochia should not become redder with activity; this requires healthcare provider notification.</a:t>
            </a:r>
          </a:p>
        </p:txBody>
      </p:sp>
    </p:spTree>
    <p:extLst>
      <p:ext uri="{BB962C8B-B14F-4D97-AF65-F5344CB8AC3E}">
        <p14:creationId xmlns:p14="http://schemas.microsoft.com/office/powerpoint/2010/main" val="3221815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had a transurethral resection of the prostate gland (TURP) 2 days ago, and the catheter was removed earlier today. The client is voiding urine that is brighter red than earlier today, and the urine contains several small clots. Which action is the most appropriate action for the nurse to take?</a:t>
            </a:r>
          </a:p>
          <a:p>
            <a:endParaRPr lang="en-GB" dirty="0">
              <a:solidFill>
                <a:schemeClr val="tx1"/>
              </a:solidFill>
            </a:endParaRPr>
          </a:p>
          <a:p>
            <a:pPr marL="342900" indent="-342900">
              <a:buFont typeface="+mj-lt"/>
              <a:buAutoNum type="alphaUcPeriod"/>
            </a:pPr>
            <a:r>
              <a:rPr lang="en-GB" dirty="0">
                <a:solidFill>
                  <a:schemeClr val="tx1"/>
                </a:solidFill>
              </a:rPr>
              <a:t>Encourage the client to increase fluid intake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Reinsert the indwelling urinary catheter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Contact the client’s healthcare provider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increase activity.</a:t>
            </a:r>
          </a:p>
        </p:txBody>
      </p:sp>
      <p:sp>
        <p:nvSpPr>
          <p:cNvPr id="18" name="Rectangle 17"/>
          <p:cNvSpPr/>
          <p:nvPr/>
        </p:nvSpPr>
        <p:spPr>
          <a:xfrm>
            <a:off x="1173434" y="4242145"/>
            <a:ext cx="979978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A client whose catheter was removed following TURP surgery should be encouraged to increase fluids and reduce activity to prevent bleeding and to reduce clotting, which could obstruct the urinary flow. The nurse should encourage fluids prior to contacting the healthcare provider. The nurse cannot insert an indwelling catheter without a healthcare provider’s prescription.</a:t>
            </a:r>
          </a:p>
        </p:txBody>
      </p:sp>
    </p:spTree>
    <p:extLst>
      <p:ext uri="{BB962C8B-B14F-4D97-AF65-F5344CB8AC3E}">
        <p14:creationId xmlns:p14="http://schemas.microsoft.com/office/powerpoint/2010/main" val="115108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assisting a client to the bathroom. When the client is 5 feet from the bathroom door, he states, “I feel faint.” Before the nurse can get the client to a chair, the client starts to fall. Which is the priority action for the nurse to take?</a:t>
            </a:r>
          </a:p>
          <a:p>
            <a:endParaRPr lang="en-GB" dirty="0">
              <a:solidFill>
                <a:schemeClr val="tx1"/>
              </a:solidFill>
            </a:endParaRPr>
          </a:p>
          <a:p>
            <a:pPr marL="342900" indent="-342900">
              <a:buFont typeface="+mj-lt"/>
              <a:buAutoNum type="alphaUcPeriod"/>
            </a:pPr>
            <a:r>
              <a:rPr lang="en-GB" dirty="0">
                <a:solidFill>
                  <a:schemeClr val="tx1"/>
                </a:solidFill>
              </a:rPr>
              <a:t>Gently lower the client to the floor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Check the client’s carotid pulse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 a very loud voice, call for help</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get to the toilet.</a:t>
            </a:r>
          </a:p>
        </p:txBody>
      </p:sp>
      <p:sp>
        <p:nvSpPr>
          <p:cNvPr id="18" name="Rectangle 17"/>
          <p:cNvSpPr/>
          <p:nvPr/>
        </p:nvSpPr>
        <p:spPr>
          <a:xfrm>
            <a:off x="898983" y="4129412"/>
            <a:ext cx="10982036"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Option B is the most prudent intervention and is the priority nursing action to prevent injury to the client and the nurse. Lowering the client to the floor should be done when the client cannot support his own weight. The client should be placed in a bed or chair only when sufficient help is available to prevent injury. Option A is important but should be done after the client is in a safe position. Because the client is not supporting himself, option D is impractical. Option C is likely to cause chaos on the unit and might alarm the other clients.</a:t>
            </a:r>
          </a:p>
        </p:txBody>
      </p:sp>
    </p:spTree>
    <p:extLst>
      <p:ext uri="{BB962C8B-B14F-4D97-AF65-F5344CB8AC3E}">
        <p14:creationId xmlns:p14="http://schemas.microsoft.com/office/powerpoint/2010/main" val="8631816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09"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Q.69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laughing at a television program when the nurse enters the room of a client who had a crushed foot surgically repaired today. The client states, “My foot is hurting. I would like a pain pill.” How should the nurse respond?</a:t>
            </a:r>
          </a:p>
          <a:p>
            <a:endParaRPr lang="en-GB" dirty="0">
              <a:solidFill>
                <a:schemeClr val="tx1"/>
              </a:solidFill>
            </a:endParaRPr>
          </a:p>
          <a:p>
            <a:pPr marL="342900" indent="-342900">
              <a:buFont typeface="+mj-lt"/>
              <a:buAutoNum type="alphaUcPeriod"/>
            </a:pPr>
            <a:r>
              <a:rPr lang="en-GB" dirty="0">
                <a:solidFill>
                  <a:schemeClr val="tx1"/>
                </a:solidFill>
              </a:rPr>
              <a:t>Ask the client to rate the pain using a 1–10 scale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wait until bedtime for the pill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Attend to an acutely ill client’s needs first because this client is laughing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Instruct the client in the use of deep breathing exercises for pain control.</a:t>
            </a:r>
          </a:p>
        </p:txBody>
      </p:sp>
      <p:sp>
        <p:nvSpPr>
          <p:cNvPr id="18" name="Rectangle 17"/>
          <p:cNvSpPr/>
          <p:nvPr/>
        </p:nvSpPr>
        <p:spPr>
          <a:xfrm>
            <a:off x="668433" y="4147440"/>
            <a:ext cx="11032720"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The nurse should not assume the client is not in pain because the client is laughing. Obtaining a subjective estimate of the pain experience by asking the client to rate his pain helps the nurse determine which pain medication should be administered and also provides a baseline for evaluating the effectiveness of the medication. Medicating for pain should not be delayed so that it can be used as a sleep medication. Option C is judgmental. Option D should be used as an adjunct to pain medication, not instead of medication.</a:t>
            </a:r>
          </a:p>
        </p:txBody>
      </p:sp>
    </p:spTree>
    <p:extLst>
      <p:ext uri="{BB962C8B-B14F-4D97-AF65-F5344CB8AC3E}">
        <p14:creationId xmlns:p14="http://schemas.microsoft.com/office/powerpoint/2010/main" val="24165111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While the nurse is assisting with data collection, a 50-year-old client with a Body Mass Index (BMI) of 42 states, “I feel so </a:t>
            </a:r>
            <a:r>
              <a:rPr lang="en-GB" dirty="0" err="1">
                <a:solidFill>
                  <a:schemeClr val="tx1"/>
                </a:solidFill>
              </a:rPr>
              <a:t>unloveable</a:t>
            </a:r>
            <a:r>
              <a:rPr lang="en-GB" dirty="0">
                <a:solidFill>
                  <a:schemeClr val="tx1"/>
                </a:solidFill>
              </a:rPr>
              <a:t>.” Which is the best response by the nurse?</a:t>
            </a:r>
          </a:p>
          <a:p>
            <a:endParaRPr lang="en-GB" dirty="0">
              <a:solidFill>
                <a:schemeClr val="tx1"/>
              </a:solidFill>
            </a:endParaRPr>
          </a:p>
          <a:p>
            <a:pPr marL="342900" indent="-342900">
              <a:buFont typeface="+mj-lt"/>
              <a:buAutoNum type="alphaUcPeriod"/>
            </a:pPr>
            <a:r>
              <a:rPr lang="en-GB" dirty="0">
                <a:solidFill>
                  <a:schemeClr val="tx1"/>
                </a:solidFill>
              </a:rPr>
              <a:t>Ask the client to talk about specific concerns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Determine the frequency of sexual intercourse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Reassure the client that many obese people have concerns about sex</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Remind the client that a caring sexual partner would not have concerns about obesity.</a:t>
            </a:r>
          </a:p>
        </p:txBody>
      </p:sp>
      <p:sp>
        <p:nvSpPr>
          <p:cNvPr id="18" name="Rectangle 17"/>
          <p:cNvSpPr/>
          <p:nvPr/>
        </p:nvSpPr>
        <p:spPr>
          <a:xfrm>
            <a:off x="1443089" y="4159517"/>
            <a:ext cx="963609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Asking the client to discuss specific concerns is the most therapeutic response and provides the nurse with more data. Options C and D assume the client is concerned about obesity, and focus on other people’s concerns and with the concerns of a sexual partner. It would be more appropriate to discuss frequency of intercourse later in a discussion of sexual concerns.</a:t>
            </a:r>
          </a:p>
        </p:txBody>
      </p:sp>
    </p:spTree>
    <p:extLst>
      <p:ext uri="{BB962C8B-B14F-4D97-AF65-F5344CB8AC3E}">
        <p14:creationId xmlns:p14="http://schemas.microsoft.com/office/powerpoint/2010/main" val="17684053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nurse is caring for a client who has undergone an abdominal hysterectomy 8 hours ago. The nurse determines that a postoperative client’s respiratory rate has increased from 18 to 24 breaths/min. Based on this assessment finding, what is the priority nursing action?</a:t>
            </a:r>
          </a:p>
          <a:p>
            <a:endParaRPr lang="en-GB" dirty="0">
              <a:solidFill>
                <a:schemeClr val="tx1"/>
              </a:solidFill>
            </a:endParaRPr>
          </a:p>
          <a:p>
            <a:pPr marL="342900" indent="-342900">
              <a:buFont typeface="+mj-lt"/>
              <a:buAutoNum type="alphaUcPeriod"/>
            </a:pPr>
            <a:r>
              <a:rPr lang="en-GB" dirty="0">
                <a:solidFill>
                  <a:schemeClr val="tx1"/>
                </a:solidFill>
              </a:rPr>
              <a:t>Determine if pain is causing the client’s </a:t>
            </a:r>
            <a:r>
              <a:rPr lang="en-GB" dirty="0" err="1">
                <a:solidFill>
                  <a:schemeClr val="tx1"/>
                </a:solidFill>
              </a:rPr>
              <a:t>tachypnea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Offer the client a high-carbohydrate snack for energy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Force fluids to thin the client’s pulmonary secretions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increase ambulation in the room.</a:t>
            </a:r>
          </a:p>
        </p:txBody>
      </p:sp>
      <p:sp>
        <p:nvSpPr>
          <p:cNvPr id="18" name="Rectangle 17"/>
          <p:cNvSpPr/>
          <p:nvPr/>
        </p:nvSpPr>
        <p:spPr>
          <a:xfrm>
            <a:off x="900961" y="4193502"/>
            <a:ext cx="10344727"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Pain, anxiety, and increasing fluid accumulation in the lungs can cause </a:t>
            </a:r>
            <a:r>
              <a:rPr lang="en-GB" dirty="0" err="1">
                <a:solidFill>
                  <a:schemeClr val="tx1"/>
                </a:solidFill>
              </a:rPr>
              <a:t>tachypnea</a:t>
            </a:r>
            <a:r>
              <a:rPr lang="en-GB" dirty="0">
                <a:solidFill>
                  <a:schemeClr val="tx1"/>
                </a:solidFill>
              </a:rPr>
              <a:t> (increased respiratory rate). Encouraging the client to increase ambulation when the respiratory rate is rising above normal limits puts the client at risk for further oxygen desaturation. A high-carbohydrate snack would not likely help the increased respiratory rate. There is no data in the question to suggest that the client’s pulmonary secretions are thick.</a:t>
            </a:r>
          </a:p>
        </p:txBody>
      </p:sp>
    </p:spTree>
    <p:extLst>
      <p:ext uri="{BB962C8B-B14F-4D97-AF65-F5344CB8AC3E}">
        <p14:creationId xmlns:p14="http://schemas.microsoft.com/office/powerpoint/2010/main" val="39892049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nurse is assigned to care for a close friend in the hospital setting. Which action should the nurse take first when given the assignment?</a:t>
            </a:r>
          </a:p>
          <a:p>
            <a:endParaRPr lang="en-GB" dirty="0">
              <a:solidFill>
                <a:schemeClr val="tx1"/>
              </a:solidFill>
            </a:endParaRPr>
          </a:p>
          <a:p>
            <a:pPr marL="342900" indent="-342900">
              <a:buFont typeface="+mj-lt"/>
              <a:buAutoNum type="alphaUcPeriod"/>
            </a:pPr>
            <a:r>
              <a:rPr lang="en-GB" dirty="0">
                <a:solidFill>
                  <a:schemeClr val="tx1"/>
                </a:solidFill>
              </a:rPr>
              <a:t>Explain the relationship to the charge nurse and ask for reassignment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Notify the friend that all medical information will be kept confidential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Approach the client and ask if the assignment is uncomfortable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Accept the assignment but protect the client’s confidentiality.</a:t>
            </a:r>
          </a:p>
        </p:txBody>
      </p:sp>
      <p:sp>
        <p:nvSpPr>
          <p:cNvPr id="18" name="Rectangle 17"/>
          <p:cNvSpPr/>
          <p:nvPr/>
        </p:nvSpPr>
        <p:spPr>
          <a:xfrm>
            <a:off x="1809220" y="4303101"/>
            <a:ext cx="890383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Caring for a close friend can violate boundaries for nurses and should be avoided when possible (B). If the assignment is unavoidable (there are no other nurses to care for the client) then C, A, and D should be addressed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1129844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employed in a skilled nursing (chronic care) unit is instructing UAPs on ways to prevent complications of immobility for a client following a debilitating cardiovascular accident (CVA/stroke). Which action should be included in this instruction?</a:t>
            </a:r>
          </a:p>
          <a:p>
            <a:endParaRPr lang="en-GB" dirty="0">
              <a:solidFill>
                <a:schemeClr val="tx1"/>
              </a:solidFill>
            </a:endParaRPr>
          </a:p>
          <a:p>
            <a:pPr marL="342900" indent="-342900">
              <a:buFont typeface="+mj-lt"/>
              <a:buAutoNum type="alphaUcPeriod"/>
            </a:pPr>
            <a:r>
              <a:rPr lang="en-GB" dirty="0">
                <a:solidFill>
                  <a:schemeClr val="tx1"/>
                </a:solidFill>
              </a:rPr>
              <a:t>Perform range-of-motion exercises to prevent contractures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Decrease the client’s fluid intake to prevent </a:t>
            </a:r>
            <a:r>
              <a:rPr lang="en-GB" dirty="0" err="1">
                <a:solidFill>
                  <a:schemeClr val="tx1"/>
                </a:solidFill>
              </a:rPr>
              <a:t>diarrhea</a:t>
            </a:r>
            <a:endParaRPr lang="en-GB" dirty="0">
              <a:solidFill>
                <a:schemeClr val="tx1"/>
              </a:solidFill>
            </a:endParaRPr>
          </a:p>
          <a:p>
            <a:pPr marL="342900" indent="-342900">
              <a:buFont typeface="+mj-lt"/>
              <a:buAutoNum type="alphaUcPeriod"/>
            </a:pPr>
            <a:r>
              <a:rPr lang="en-GB" dirty="0">
                <a:solidFill>
                  <a:schemeClr val="tx1"/>
                </a:solidFill>
              </a:rPr>
              <a:t>Massage the client’s legs to reduce embolism occurrence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Turn the client from side to back every shift.</a:t>
            </a:r>
          </a:p>
        </p:txBody>
      </p:sp>
      <p:sp>
        <p:nvSpPr>
          <p:cNvPr id="18" name="Rectangle 17"/>
          <p:cNvSpPr/>
          <p:nvPr/>
        </p:nvSpPr>
        <p:spPr>
          <a:xfrm>
            <a:off x="1003951" y="4441601"/>
            <a:ext cx="1013874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Performing range-of-motion exercises is beneficial in reducing contractures around joints. Options B, C, and D are all potentially harmful practices that place the immobile client at risk of complications.</a:t>
            </a:r>
          </a:p>
        </p:txBody>
      </p:sp>
    </p:spTree>
    <p:extLst>
      <p:ext uri="{BB962C8B-B14F-4D97-AF65-F5344CB8AC3E}">
        <p14:creationId xmlns:p14="http://schemas.microsoft.com/office/powerpoint/2010/main" val="592591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an older client with a venous ulcer to be discharged home. Which method is best for the nurse to use when evaluating the client’s ability to perform a dressing change at home?</a:t>
            </a:r>
          </a:p>
          <a:p>
            <a:endParaRPr lang="en-GB" dirty="0">
              <a:solidFill>
                <a:schemeClr val="tx1"/>
              </a:solidFill>
            </a:endParaRPr>
          </a:p>
          <a:p>
            <a:pPr marL="342900" indent="-342900">
              <a:buFont typeface="+mj-lt"/>
              <a:buAutoNum type="alphaUcPeriod"/>
            </a:pPr>
            <a:r>
              <a:rPr lang="en-GB" dirty="0">
                <a:solidFill>
                  <a:schemeClr val="tx1"/>
                </a:solidFill>
              </a:rPr>
              <a:t>Observe the client change the dressing unassisted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 to describe the procedure in writing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Determine how the client feels about changing the dressing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Seek a family member’s evaluation of the client’s ability to change the dressing.</a:t>
            </a:r>
          </a:p>
        </p:txBody>
      </p:sp>
      <p:sp>
        <p:nvSpPr>
          <p:cNvPr id="18" name="Rectangle 17"/>
          <p:cNvSpPr/>
          <p:nvPr/>
        </p:nvSpPr>
        <p:spPr>
          <a:xfrm>
            <a:off x="1011798" y="4026103"/>
            <a:ext cx="10123054"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Observing the client directly will allow the nurse to determine if mastery of the skill has been attained. Asking the client to describe the procedure in writing will not determine the ability to change the dressing. Asking how the client feels about changing the dressing is therapeutic, but it also does not determine the client’s ability to change the dressing. Asking the family to evaluate the client’s skill is not appropriate; this nursing responsibility cannot be delegated.</a:t>
            </a:r>
          </a:p>
        </p:txBody>
      </p:sp>
    </p:spTree>
    <p:extLst>
      <p:ext uri="{BB962C8B-B14F-4D97-AF65-F5344CB8AC3E}">
        <p14:creationId xmlns:p14="http://schemas.microsoft.com/office/powerpoint/2010/main" val="1462015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Rationale:</a:t>
            </a:r>
          </a:p>
          <a:p>
            <a:r>
              <a:rPr lang="en-GB" dirty="0">
                <a:solidFill>
                  <a:schemeClr val="tx1"/>
                </a:solidFill>
              </a:rPr>
              <a:t>Clients with </a:t>
            </a:r>
            <a:r>
              <a:rPr lang="en-GB" dirty="0" err="1">
                <a:solidFill>
                  <a:schemeClr val="tx1"/>
                </a:solidFill>
              </a:rPr>
              <a:t>cholecystitis</a:t>
            </a:r>
            <a:r>
              <a:rPr lang="en-GB" dirty="0">
                <a:solidFill>
                  <a:schemeClr val="tx1"/>
                </a:solidFill>
              </a:rPr>
              <a:t> (inflammation of the gallbladder) should follow a low-fat diet, such as option B. Option A is a high-protein diet, and options C and D contain high-fat foods, which are contraindicated for this client.</a:t>
            </a:r>
          </a:p>
          <a:p>
            <a:endParaRPr lang="en-GB" dirty="0">
              <a:solidFill>
                <a:schemeClr val="tx1"/>
              </a:solidFill>
            </a:endParaRPr>
          </a:p>
          <a:p>
            <a:pPr marL="342900" indent="-342900">
              <a:buFont typeface="+mj-lt"/>
              <a:buAutoNum type="alphaUcPeriod"/>
            </a:pPr>
            <a:r>
              <a:rPr lang="en-GB" dirty="0">
                <a:solidFill>
                  <a:schemeClr val="tx1"/>
                </a:solidFill>
              </a:rPr>
              <a:t>The nurse is reinforcing instructions for a client who will be undergoing a nephrectomy tomorrow due to renal carcinoma. Which instruction is most important for the nurse to include to prevent postoperative venous thrombosis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Perform cough and deep breathing exercises hourly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Turn from side to side in bed at least every 2 hours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Drink approximately 4 ounces of water every hour.</a:t>
            </a:r>
          </a:p>
        </p:txBody>
      </p:sp>
      <p:sp>
        <p:nvSpPr>
          <p:cNvPr id="18" name="Rectangle 17"/>
          <p:cNvSpPr/>
          <p:nvPr/>
        </p:nvSpPr>
        <p:spPr>
          <a:xfrm>
            <a:off x="826622" y="5087932"/>
            <a:ext cx="10687000"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r>
              <a:rPr lang="en-GB" dirty="0">
                <a:solidFill>
                  <a:schemeClr val="tx1"/>
                </a:solidFill>
              </a:rPr>
              <a:t/>
            </a:r>
            <a:br>
              <a:rPr lang="en-GB" dirty="0">
                <a:solidFill>
                  <a:schemeClr val="tx1"/>
                </a:solidFill>
              </a:rPr>
            </a:br>
            <a:r>
              <a:rPr lang="en-GB" sz="1600" dirty="0">
                <a:solidFill>
                  <a:schemeClr val="tx1"/>
                </a:solidFill>
              </a:rPr>
              <a:t>To reduce the risk of venous thrombosis, the nurse should instruct the client in measures that promote venous return, such as dorsiflexion and plantar flexion. Options A, B, and D are helpful to prevent other complications of immobility but are less effective in preventing venous thrombus formation than option C.</a:t>
            </a:r>
          </a:p>
        </p:txBody>
      </p:sp>
    </p:spTree>
    <p:extLst>
      <p:ext uri="{BB962C8B-B14F-4D97-AF65-F5344CB8AC3E}">
        <p14:creationId xmlns:p14="http://schemas.microsoft.com/office/powerpoint/2010/main" val="11630707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several clients who have been diagnosed with schizophrenia. Based on information received during change of shift report, which client will the nurse assess first?</a:t>
            </a:r>
          </a:p>
          <a:p>
            <a:endParaRPr lang="en-GB" dirty="0">
              <a:solidFill>
                <a:schemeClr val="tx1"/>
              </a:solidFill>
            </a:endParaRPr>
          </a:p>
          <a:p>
            <a:pPr marL="342900" indent="-342900">
              <a:buFont typeface="+mj-lt"/>
              <a:buAutoNum type="alphaUcPeriod"/>
            </a:pPr>
            <a:r>
              <a:rPr lang="en-GB" dirty="0">
                <a:solidFill>
                  <a:schemeClr val="tx1"/>
                </a:solidFill>
              </a:rPr>
              <a:t>A client who tells staff he is hearing voices who are telling him to burn his clothing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who states he believes he is the ruler of the Northern Hemisphere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who sits in the corner of the dining room mumbling as staff walk by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client who states he is feeling worms crawling under his skin and destroying his muscles.</a:t>
            </a:r>
          </a:p>
        </p:txBody>
      </p:sp>
      <p:sp>
        <p:nvSpPr>
          <p:cNvPr id="18" name="Rectangle 17"/>
          <p:cNvSpPr/>
          <p:nvPr/>
        </p:nvSpPr>
        <p:spPr>
          <a:xfrm>
            <a:off x="2021323" y="4164602"/>
            <a:ext cx="847963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nurse should visit the client who is hearing voices telling him to burn his clothing. Command hallucinations can lead to violence toward self or others. The other clients are exhibiting </a:t>
            </a:r>
            <a:r>
              <a:rPr lang="en-GB" dirty="0" err="1">
                <a:solidFill>
                  <a:schemeClr val="tx1"/>
                </a:solidFill>
              </a:rPr>
              <a:t>behaviors</a:t>
            </a:r>
            <a:r>
              <a:rPr lang="en-GB" dirty="0">
                <a:solidFill>
                  <a:schemeClr val="tx1"/>
                </a:solidFill>
              </a:rPr>
              <a:t> common to schizophrenia but do not clearly indicate a potential for self-harm or harm toward others.</a:t>
            </a:r>
          </a:p>
        </p:txBody>
      </p:sp>
    </p:spTree>
    <p:extLst>
      <p:ext uri="{BB962C8B-B14F-4D97-AF65-F5344CB8AC3E}">
        <p14:creationId xmlns:p14="http://schemas.microsoft.com/office/powerpoint/2010/main" val="181086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482337" y="644363"/>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assisting with data collection for a client who is at the urgent care </a:t>
            </a:r>
            <a:r>
              <a:rPr lang="en-GB" dirty="0" err="1">
                <a:solidFill>
                  <a:schemeClr val="tx1"/>
                </a:solidFill>
              </a:rPr>
              <a:t>center</a:t>
            </a:r>
            <a:r>
              <a:rPr lang="en-GB" dirty="0">
                <a:solidFill>
                  <a:schemeClr val="tx1"/>
                </a:solidFill>
              </a:rPr>
              <a:t> with complaints of abdominal pain. The nurse asks about the characteristics of the client’s stools. Which description should the nurse report to the healthcare provider as soon as possible?</a:t>
            </a:r>
          </a:p>
          <a:p>
            <a:endParaRPr lang="en-GB" dirty="0">
              <a:solidFill>
                <a:schemeClr val="tx1"/>
              </a:solidFill>
            </a:endParaRPr>
          </a:p>
          <a:p>
            <a:pPr marL="342900" indent="-342900">
              <a:buFont typeface="+mj-lt"/>
              <a:buAutoNum type="alphaUcPeriod"/>
            </a:pPr>
            <a:r>
              <a:rPr lang="en-GB" dirty="0">
                <a:solidFill>
                  <a:schemeClr val="tx1"/>
                </a:solidFill>
              </a:rPr>
              <a:t>Daily black, sticky </a:t>
            </a:r>
            <a:r>
              <a:rPr lang="en-GB" dirty="0">
                <a:solidFill>
                  <a:schemeClr val="tx1"/>
                </a:solidFill>
              </a:rPr>
              <a:t>stool</a:t>
            </a:r>
            <a:endParaRPr lang="en-GB" dirty="0">
              <a:solidFill>
                <a:schemeClr val="tx1"/>
              </a:solidFill>
            </a:endParaRPr>
          </a:p>
          <a:p>
            <a:pPr marL="342900" indent="-342900">
              <a:buFont typeface="+mj-lt"/>
              <a:buAutoNum type="alphaUcPeriod"/>
            </a:pPr>
            <a:r>
              <a:rPr lang="en-GB" dirty="0">
                <a:solidFill>
                  <a:schemeClr val="tx1"/>
                </a:solidFill>
              </a:rPr>
              <a:t>Daily dark brown </a:t>
            </a:r>
            <a:r>
              <a:rPr lang="en-GB" dirty="0">
                <a:solidFill>
                  <a:schemeClr val="tx1"/>
                </a:solidFill>
              </a:rPr>
              <a:t>stool</a:t>
            </a:r>
            <a:endParaRPr lang="en-GB" dirty="0">
              <a:solidFill>
                <a:schemeClr val="tx1"/>
              </a:solidFill>
            </a:endParaRPr>
          </a:p>
          <a:p>
            <a:pPr marL="342900" indent="-342900">
              <a:buFont typeface="+mj-lt"/>
              <a:buAutoNum type="alphaUcPeriod"/>
            </a:pPr>
            <a:r>
              <a:rPr lang="en-GB" dirty="0">
                <a:solidFill>
                  <a:schemeClr val="tx1"/>
                </a:solidFill>
              </a:rPr>
              <a:t>Firm brown stool every other </a:t>
            </a:r>
            <a:r>
              <a:rPr lang="en-GB" dirty="0">
                <a:solidFill>
                  <a:schemeClr val="tx1"/>
                </a:solidFill>
              </a:rPr>
              <a:t>day</a:t>
            </a:r>
            <a:endParaRPr lang="en-GB" dirty="0">
              <a:solidFill>
                <a:schemeClr val="tx1"/>
              </a:solidFill>
            </a:endParaRPr>
          </a:p>
          <a:p>
            <a:pPr marL="342900" indent="-342900">
              <a:buFont typeface="+mj-lt"/>
              <a:buAutoNum type="alphaUcPeriod"/>
            </a:pPr>
            <a:r>
              <a:rPr lang="en-GB" dirty="0">
                <a:solidFill>
                  <a:schemeClr val="tx1"/>
                </a:solidFill>
              </a:rPr>
              <a:t>Soft light brown stool twice a day</a:t>
            </a:r>
          </a:p>
        </p:txBody>
      </p:sp>
      <p:sp>
        <p:nvSpPr>
          <p:cNvPr id="18" name="Rectangle 17"/>
          <p:cNvSpPr/>
          <p:nvPr/>
        </p:nvSpPr>
        <p:spPr>
          <a:xfrm>
            <a:off x="1585861" y="4293865"/>
            <a:ext cx="919786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Black sticky stool (melena) is a sign of gastrointestinal bleeding and should be reported to the healthcare provider promptly. Option C indicates constipation, which is a lesser priority. Options B and D are variations of normal.</a:t>
            </a:r>
          </a:p>
        </p:txBody>
      </p:sp>
    </p:spTree>
    <p:extLst>
      <p:ext uri="{BB962C8B-B14F-4D97-AF65-F5344CB8AC3E}">
        <p14:creationId xmlns:p14="http://schemas.microsoft.com/office/powerpoint/2010/main" val="14597834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After the nurse tells an older client that an indwelling catheter needs to be inserted, the client becomes very apprehensive, loudly verbalizing a dislike for all healthcare providers and nurses. How should the nurse respond?</a:t>
            </a:r>
          </a:p>
          <a:p>
            <a:endParaRPr lang="en-GB" dirty="0">
              <a:solidFill>
                <a:schemeClr val="tx1"/>
              </a:solidFill>
            </a:endParaRPr>
          </a:p>
          <a:p>
            <a:pPr marL="342900" indent="-342900">
              <a:buFont typeface="+mj-lt"/>
              <a:buAutoNum type="alphaUcPeriod"/>
            </a:pPr>
            <a:r>
              <a:rPr lang="en-GB" dirty="0">
                <a:solidFill>
                  <a:schemeClr val="tx1"/>
                </a:solidFill>
              </a:rPr>
              <a:t>Calmly reassure the client that the discomfort will be temporary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Concentrate on completing the insertion as efficiently as possible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 to remain quiet so the procedure can be performed safely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Tell the client a joke as a means of distraction from the procedure.</a:t>
            </a:r>
          </a:p>
        </p:txBody>
      </p:sp>
      <p:sp>
        <p:nvSpPr>
          <p:cNvPr id="18" name="Rectangle 17"/>
          <p:cNvSpPr/>
          <p:nvPr/>
        </p:nvSpPr>
        <p:spPr>
          <a:xfrm>
            <a:off x="1112359" y="4441601"/>
            <a:ext cx="9921931"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The nurse should respond with a calm </a:t>
            </a:r>
            <a:r>
              <a:rPr lang="en-GB" dirty="0" err="1">
                <a:solidFill>
                  <a:schemeClr val="tx1"/>
                </a:solidFill>
              </a:rPr>
              <a:t>demeanor</a:t>
            </a:r>
            <a:r>
              <a:rPr lang="en-GB" dirty="0">
                <a:solidFill>
                  <a:schemeClr val="tx1"/>
                </a:solidFill>
              </a:rPr>
              <a:t> to help reduce the client’s apprehension. After responding calmly to the client’s apprehension, the nurse may implement to ensure safe completion of the procedure.</a:t>
            </a:r>
          </a:p>
        </p:txBody>
      </p:sp>
    </p:spTree>
    <p:extLst>
      <p:ext uri="{BB962C8B-B14F-4D97-AF65-F5344CB8AC3E}">
        <p14:creationId xmlns:p14="http://schemas.microsoft.com/office/powerpoint/2010/main" val="13995199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0"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Q.79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One week after being told that she has terminal cancer with a life expectancy of 3 weeks, the client tells the nurse, “I think I will plan a big party for all my friends.” How should the nurse respond?</a:t>
            </a:r>
          </a:p>
          <a:p>
            <a:endParaRPr lang="en-GB" dirty="0">
              <a:solidFill>
                <a:schemeClr val="tx1"/>
              </a:solidFill>
            </a:endParaRPr>
          </a:p>
          <a:p>
            <a:pPr marL="342900" indent="-342900">
              <a:buFont typeface="+mj-lt"/>
              <a:buAutoNum type="alphaUcPeriod"/>
            </a:pPr>
            <a:r>
              <a:rPr lang="en-GB" dirty="0">
                <a:solidFill>
                  <a:schemeClr val="tx1"/>
                </a:solidFill>
              </a:rPr>
              <a:t>“Planning a party and thinking about all your friends sounds like fun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“You may not have enough energy before long to hold a big party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“Do you mean to say that you want to plan your funeral and wake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“You should be thinking about spending your last days with your family.”</a:t>
            </a:r>
          </a:p>
        </p:txBody>
      </p:sp>
      <p:sp>
        <p:nvSpPr>
          <p:cNvPr id="18" name="Rectangle 17"/>
          <p:cNvSpPr/>
          <p:nvPr/>
        </p:nvSpPr>
        <p:spPr>
          <a:xfrm>
            <a:off x="887107" y="4185399"/>
            <a:ext cx="10372435"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Setting goals that bring pleasure is appropriate and should be encouraged by the nurse as long as the nurse does not perpetuate a client’s denial. Option A is a negative response, implying that the client should not plan a party. Option B puts words in the client’s mouth that may not be accurate. The client should support the client’s goals rather than tell the client how to spend her time.</a:t>
            </a:r>
          </a:p>
        </p:txBody>
      </p:sp>
    </p:spTree>
    <p:extLst>
      <p:ext uri="{BB962C8B-B14F-4D97-AF65-F5344CB8AC3E}">
        <p14:creationId xmlns:p14="http://schemas.microsoft.com/office/powerpoint/2010/main" val="5523807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rushed to the emergency department by friends, who tell the nurse “We think our friend overdosed on heroin.” The client is not breathing. There are fresh needle marks on the client’s arms. Which intervention should the nurse implement first?</a:t>
            </a:r>
          </a:p>
          <a:p>
            <a:endParaRPr lang="en-GB" dirty="0">
              <a:solidFill>
                <a:schemeClr val="tx1"/>
              </a:solidFill>
            </a:endParaRPr>
          </a:p>
          <a:p>
            <a:pPr marL="342900" indent="-342900">
              <a:buFont typeface="+mj-lt"/>
              <a:buAutoNum type="alphaUcPeriod"/>
            </a:pPr>
            <a:r>
              <a:rPr lang="en-GB" dirty="0">
                <a:solidFill>
                  <a:schemeClr val="tx1"/>
                </a:solidFill>
              </a:rPr>
              <a:t>Assist the healthcare provider with intubation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Prepare a syringe of naloxone for administration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Prepare defibrillator paddles for immediate use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Utilize a pre-filled syringe with epinephrine.</a:t>
            </a:r>
          </a:p>
        </p:txBody>
      </p:sp>
      <p:sp>
        <p:nvSpPr>
          <p:cNvPr id="18" name="Rectangle 17"/>
          <p:cNvSpPr/>
          <p:nvPr/>
        </p:nvSpPr>
        <p:spPr>
          <a:xfrm>
            <a:off x="939472" y="4193502"/>
            <a:ext cx="10267706"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Ensuring a patent airway is the primary concern. The nurse should assist the healthcare provider with intubation, or bag/mask ventilation. Naloxone should reverse the respiratory depression effects of heroin, but opening the airway is the most critical first step. There is no data in the question that suggests the client is experiencing ventricular fibrillation, so the defibrillator is not necessary. Epinephrine will not reverse the respiratory depression effects of heroin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917940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working with a client who has been receiving outpatient treatment with methadone for heroin addiction. However, the client has been unable to travel to the methadone clinic for several days due to lack of transportation and inclement weather. The nurse should observe the client for which signs of withdrawal from methadone? (Select all that apply</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Excessive </a:t>
            </a:r>
            <a:r>
              <a:rPr lang="en-GB" dirty="0">
                <a:solidFill>
                  <a:schemeClr val="tx1"/>
                </a:solidFill>
              </a:rPr>
              <a:t>drowsiness</a:t>
            </a:r>
            <a:endParaRPr lang="en-GB" dirty="0">
              <a:solidFill>
                <a:schemeClr val="tx1"/>
              </a:solidFill>
            </a:endParaRPr>
          </a:p>
          <a:p>
            <a:pPr marL="342900" indent="-342900">
              <a:buFont typeface="+mj-lt"/>
              <a:buAutoNum type="alphaUcPeriod"/>
            </a:pPr>
            <a:r>
              <a:rPr lang="en-GB" dirty="0">
                <a:solidFill>
                  <a:schemeClr val="tx1"/>
                </a:solidFill>
              </a:rPr>
              <a:t>Constipation</a:t>
            </a:r>
            <a:endParaRPr lang="en-GB" dirty="0">
              <a:solidFill>
                <a:schemeClr val="tx1"/>
              </a:solidFill>
            </a:endParaRPr>
          </a:p>
          <a:p>
            <a:pPr marL="342900" indent="-342900">
              <a:buFont typeface="+mj-lt"/>
              <a:buAutoNum type="alphaUcPeriod"/>
            </a:pPr>
            <a:r>
              <a:rPr lang="en-GB" dirty="0">
                <a:solidFill>
                  <a:schemeClr val="tx1"/>
                </a:solidFill>
              </a:rPr>
              <a:t>Hypothermia</a:t>
            </a:r>
            <a:endParaRPr lang="en-GB" dirty="0">
              <a:solidFill>
                <a:schemeClr val="tx1"/>
              </a:solidFill>
            </a:endParaRPr>
          </a:p>
          <a:p>
            <a:pPr marL="342900" indent="-342900">
              <a:buFont typeface="+mj-lt"/>
              <a:buAutoNum type="alphaUcPeriod"/>
            </a:pPr>
            <a:r>
              <a:rPr lang="en-GB" dirty="0">
                <a:solidFill>
                  <a:schemeClr val="tx1"/>
                </a:solidFill>
              </a:rPr>
              <a:t>Dilated </a:t>
            </a:r>
            <a:r>
              <a:rPr lang="en-GB" dirty="0">
                <a:solidFill>
                  <a:schemeClr val="tx1"/>
                </a:solidFill>
              </a:rPr>
              <a:t>pupils</a:t>
            </a:r>
            <a:endParaRPr lang="en-GB" dirty="0">
              <a:solidFill>
                <a:schemeClr val="tx1"/>
              </a:solidFill>
            </a:endParaRPr>
          </a:p>
          <a:p>
            <a:pPr marL="342900" indent="-342900">
              <a:buFont typeface="+mj-lt"/>
              <a:buAutoNum type="alphaUcPeriod"/>
            </a:pPr>
            <a:r>
              <a:rPr lang="en-GB" dirty="0">
                <a:solidFill>
                  <a:schemeClr val="tx1"/>
                </a:solidFill>
              </a:rPr>
              <a:t>Abdominal cramping</a:t>
            </a:r>
          </a:p>
        </p:txBody>
      </p:sp>
      <p:sp>
        <p:nvSpPr>
          <p:cNvPr id="18" name="Rectangle 17"/>
          <p:cNvSpPr/>
          <p:nvPr/>
        </p:nvSpPr>
        <p:spPr>
          <a:xfrm>
            <a:off x="5717137" y="5688096"/>
            <a:ext cx="1134694"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D and E</a:t>
            </a:r>
            <a:endParaRPr lang="en-GB" b="1" dirty="0">
              <a:solidFill>
                <a:schemeClr val="tx1"/>
              </a:solidFill>
            </a:endParaRPr>
          </a:p>
        </p:txBody>
      </p:sp>
    </p:spTree>
    <p:extLst>
      <p:ext uri="{BB962C8B-B14F-4D97-AF65-F5344CB8AC3E}">
        <p14:creationId xmlns:p14="http://schemas.microsoft.com/office/powerpoint/2010/main" val="596588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observing the interaction between a client who delivered her child yesterday and the </a:t>
            </a:r>
            <a:r>
              <a:rPr lang="en-GB" dirty="0" err="1">
                <a:solidFill>
                  <a:schemeClr val="tx1"/>
                </a:solidFill>
              </a:rPr>
              <a:t>newborn</a:t>
            </a:r>
            <a:r>
              <a:rPr lang="en-GB" dirty="0">
                <a:solidFill>
                  <a:schemeClr val="tx1"/>
                </a:solidFill>
              </a:rPr>
              <a:t>. Which </a:t>
            </a:r>
            <a:r>
              <a:rPr lang="en-GB" dirty="0" err="1">
                <a:solidFill>
                  <a:schemeClr val="tx1"/>
                </a:solidFill>
              </a:rPr>
              <a:t>behaviors</a:t>
            </a:r>
            <a:r>
              <a:rPr lang="en-GB" dirty="0">
                <a:solidFill>
                  <a:schemeClr val="tx1"/>
                </a:solidFill>
              </a:rPr>
              <a:t> indicate inadequate mother–infant bonding? (Select all that apply.)</a:t>
            </a:r>
          </a:p>
          <a:p>
            <a:endParaRPr lang="en-GB" dirty="0">
              <a:solidFill>
                <a:schemeClr val="tx1"/>
              </a:solidFill>
            </a:endParaRPr>
          </a:p>
          <a:p>
            <a:pPr marL="342900" indent="-342900">
              <a:buFont typeface="+mj-lt"/>
              <a:buAutoNum type="alphaUcPeriod"/>
            </a:pPr>
            <a:r>
              <a:rPr lang="en-GB" dirty="0">
                <a:solidFill>
                  <a:schemeClr val="tx1"/>
                </a:solidFill>
              </a:rPr>
              <a:t>The mother is singing silly songs to the </a:t>
            </a:r>
            <a:r>
              <a:rPr lang="en-GB" dirty="0" err="1">
                <a:solidFill>
                  <a:schemeClr val="tx1"/>
                </a:solidFill>
              </a:rPr>
              <a:t>newborn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states, “My baby does not seem to like me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tells the baby’s father “the baby’s hands are small like yours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comments to the nurse “This baby cries all the time to make me mad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counts the </a:t>
            </a:r>
            <a:r>
              <a:rPr lang="en-GB" dirty="0" err="1">
                <a:solidFill>
                  <a:schemeClr val="tx1"/>
                </a:solidFill>
              </a:rPr>
              <a:t>newborn’s</a:t>
            </a:r>
            <a:r>
              <a:rPr lang="en-GB" dirty="0">
                <a:solidFill>
                  <a:schemeClr val="tx1"/>
                </a:solidFill>
              </a:rPr>
              <a:t> fingers and toes, and strokes the baby’s hands.</a:t>
            </a:r>
          </a:p>
        </p:txBody>
      </p:sp>
      <p:sp>
        <p:nvSpPr>
          <p:cNvPr id="18" name="Rectangle 17"/>
          <p:cNvSpPr/>
          <p:nvPr/>
        </p:nvSpPr>
        <p:spPr>
          <a:xfrm>
            <a:off x="5717137" y="5688096"/>
            <a:ext cx="1134694"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B and D</a:t>
            </a:r>
            <a:endParaRPr lang="en-GB" b="1" dirty="0">
              <a:solidFill>
                <a:schemeClr val="tx1"/>
              </a:solidFill>
            </a:endParaRPr>
          </a:p>
        </p:txBody>
      </p:sp>
    </p:spTree>
    <p:extLst>
      <p:ext uri="{BB962C8B-B14F-4D97-AF65-F5344CB8AC3E}">
        <p14:creationId xmlns:p14="http://schemas.microsoft.com/office/powerpoint/2010/main" val="23922117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assisting with data collection for a 4-year-old child who is having a well-child exam. Which findings are priorities to be brought to the attention of the healthcare provider? (Select all that apply.)</a:t>
            </a:r>
          </a:p>
          <a:p>
            <a:endParaRPr lang="en-GB" dirty="0">
              <a:solidFill>
                <a:schemeClr val="tx1"/>
              </a:solidFill>
            </a:endParaRPr>
          </a:p>
          <a:p>
            <a:pPr marL="342900" indent="-342900">
              <a:buFont typeface="+mj-lt"/>
              <a:buAutoNum type="alphaUcPeriod"/>
            </a:pPr>
            <a:r>
              <a:rPr lang="en-GB" dirty="0">
                <a:solidFill>
                  <a:schemeClr val="tx1"/>
                </a:solidFill>
              </a:rPr>
              <a:t>The child has learned to ride a tricycle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has asked why she does not look the same as her little brother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is able to speak using sentences with two or three words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points to a green bird and a blue flower and says they are red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has gained 3 pounds and has grown 1½ inch since last year’s exam.</a:t>
            </a:r>
          </a:p>
        </p:txBody>
      </p:sp>
      <p:sp>
        <p:nvSpPr>
          <p:cNvPr id="18" name="Rectangle 17"/>
          <p:cNvSpPr/>
          <p:nvPr/>
        </p:nvSpPr>
        <p:spPr>
          <a:xfrm>
            <a:off x="5383072" y="5457186"/>
            <a:ext cx="113261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C, D and E</a:t>
            </a:r>
            <a:endParaRPr lang="en-GB" b="1" dirty="0">
              <a:solidFill>
                <a:schemeClr val="tx1"/>
              </a:solidFill>
            </a:endParaRPr>
          </a:p>
        </p:txBody>
      </p:sp>
    </p:spTree>
    <p:extLst>
      <p:ext uri="{BB962C8B-B14F-4D97-AF65-F5344CB8AC3E}">
        <p14:creationId xmlns:p14="http://schemas.microsoft.com/office/powerpoint/2010/main" val="1339643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23682"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has reinforced instructions to reduce the likelihood of hospital readmission for a client with heart failure. Which statement by the client indicates the need that further instruction is needed? (Select all that apply.)</a:t>
            </a:r>
          </a:p>
          <a:p>
            <a:endParaRPr lang="en-GB" dirty="0">
              <a:solidFill>
                <a:schemeClr val="tx1"/>
              </a:solidFill>
            </a:endParaRPr>
          </a:p>
          <a:p>
            <a:pPr marL="342900" indent="-342900">
              <a:buFont typeface="+mj-lt"/>
              <a:buAutoNum type="alphaUcPeriod"/>
            </a:pPr>
            <a:r>
              <a:rPr lang="en-GB" dirty="0">
                <a:solidFill>
                  <a:schemeClr val="tx1"/>
                </a:solidFill>
              </a:rPr>
              <a:t>“I will not take my digoxin if my heart rate is higher than 100 beats/min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should weigh myself once a week and report any increases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“It is important to increase my fluid intake whenever possible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should report an increase of swelling in my feet or ankles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will call my health care provider if I have </a:t>
            </a:r>
            <a:r>
              <a:rPr lang="en-GB" dirty="0" err="1">
                <a:solidFill>
                  <a:schemeClr val="tx1"/>
                </a:solidFill>
              </a:rPr>
              <a:t>diarrhea</a:t>
            </a:r>
            <a:r>
              <a:rPr lang="en-GB" dirty="0">
                <a:solidFill>
                  <a:schemeClr val="tx1"/>
                </a:solidFill>
              </a:rPr>
              <a:t> for more than a day.”</a:t>
            </a:r>
          </a:p>
        </p:txBody>
      </p:sp>
      <p:sp>
        <p:nvSpPr>
          <p:cNvPr id="18" name="Rectangle 17"/>
          <p:cNvSpPr/>
          <p:nvPr/>
        </p:nvSpPr>
        <p:spPr>
          <a:xfrm>
            <a:off x="5717137" y="5688096"/>
            <a:ext cx="1134694"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B and C</a:t>
            </a:r>
            <a:endParaRPr lang="en-GB" b="1" dirty="0">
              <a:solidFill>
                <a:schemeClr val="tx1"/>
              </a:solidFill>
            </a:endParaRPr>
          </a:p>
        </p:txBody>
      </p:sp>
    </p:spTree>
    <p:extLst>
      <p:ext uri="{BB962C8B-B14F-4D97-AF65-F5344CB8AC3E}">
        <p14:creationId xmlns:p14="http://schemas.microsoft.com/office/powerpoint/2010/main" val="22350764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client who has chronic kidney disease and is undergoing </a:t>
            </a:r>
            <a:r>
              <a:rPr lang="en-GB" dirty="0" err="1">
                <a:solidFill>
                  <a:schemeClr val="tx1"/>
                </a:solidFill>
              </a:rPr>
              <a:t>hemodialysis</a:t>
            </a:r>
            <a:r>
              <a:rPr lang="en-GB" dirty="0">
                <a:solidFill>
                  <a:schemeClr val="tx1"/>
                </a:solidFill>
              </a:rPr>
              <a:t> 3 days a week. The client has an </a:t>
            </a:r>
            <a:r>
              <a:rPr lang="en-GB" dirty="0" err="1">
                <a:solidFill>
                  <a:schemeClr val="tx1"/>
                </a:solidFill>
              </a:rPr>
              <a:t>arterio</a:t>
            </a:r>
            <a:r>
              <a:rPr lang="en-GB" dirty="0">
                <a:solidFill>
                  <a:schemeClr val="tx1"/>
                </a:solidFill>
              </a:rPr>
              <a:t>-venous (AV) fistula in the right forearm. The nurse expects which aspects to be included in the plan of care? (Select all that apply.)</a:t>
            </a:r>
          </a:p>
          <a:p>
            <a:endParaRPr lang="en-GB" dirty="0">
              <a:solidFill>
                <a:schemeClr val="tx1"/>
              </a:solidFill>
            </a:endParaRPr>
          </a:p>
          <a:p>
            <a:pPr marL="342900" indent="-342900">
              <a:buFont typeface="+mj-lt"/>
              <a:buAutoNum type="alphaUcPeriod"/>
            </a:pPr>
            <a:r>
              <a:rPr lang="en-GB" dirty="0">
                <a:solidFill>
                  <a:schemeClr val="tx1"/>
                </a:solidFill>
              </a:rPr>
              <a:t>Palpate the client’s fistula site for presence of a thrill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Assess the client’s blood pressure in the left arm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Notify the healthcare provider if a bruit is auscultated over the fistula site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Avoid assessing the client’s radial pulse in the right arm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Reinforce instructions for a low-protein diet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Provide oral care if client experiences dry mouth.</a:t>
            </a:r>
          </a:p>
        </p:txBody>
      </p:sp>
      <p:sp>
        <p:nvSpPr>
          <p:cNvPr id="18" name="Rectangle 17"/>
          <p:cNvSpPr/>
          <p:nvPr/>
        </p:nvSpPr>
        <p:spPr>
          <a:xfrm>
            <a:off x="5477911" y="5632677"/>
            <a:ext cx="1705314"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E and F</a:t>
            </a:r>
            <a:endParaRPr lang="en-GB" b="1" dirty="0">
              <a:solidFill>
                <a:schemeClr val="tx1"/>
              </a:solidFill>
            </a:endParaRPr>
          </a:p>
        </p:txBody>
      </p:sp>
    </p:spTree>
    <p:extLst>
      <p:ext uri="{BB962C8B-B14F-4D97-AF65-F5344CB8AC3E}">
        <p14:creationId xmlns:p14="http://schemas.microsoft.com/office/powerpoint/2010/main" val="2679956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When providing the client diagnosed with osteoporosis, a list of foods that should be part of the client’s diet, which items should the practical nurse (PN) include? (Select all that apply.)</a:t>
            </a:r>
          </a:p>
          <a:p>
            <a:endParaRPr lang="en-GB" dirty="0">
              <a:solidFill>
                <a:schemeClr val="tx1"/>
              </a:solidFill>
            </a:endParaRPr>
          </a:p>
          <a:p>
            <a:pPr marL="342900" indent="-342900">
              <a:buFont typeface="+mj-lt"/>
              <a:buAutoNum type="alphaUcPeriod"/>
            </a:pPr>
            <a:r>
              <a:rPr lang="en-GB" dirty="0">
                <a:solidFill>
                  <a:schemeClr val="tx1"/>
                </a:solidFill>
              </a:rPr>
              <a:t>Peas</a:t>
            </a:r>
            <a:endParaRPr lang="en-GB" dirty="0">
              <a:solidFill>
                <a:schemeClr val="tx1"/>
              </a:solidFill>
            </a:endParaRPr>
          </a:p>
          <a:p>
            <a:pPr marL="342900" indent="-342900">
              <a:buFont typeface="+mj-lt"/>
              <a:buAutoNum type="alphaUcPeriod"/>
            </a:pPr>
            <a:r>
              <a:rPr lang="en-GB" dirty="0">
                <a:solidFill>
                  <a:schemeClr val="tx1"/>
                </a:solidFill>
              </a:rPr>
              <a:t>Apples</a:t>
            </a:r>
            <a:endParaRPr lang="en-GB" dirty="0">
              <a:solidFill>
                <a:schemeClr val="tx1"/>
              </a:solidFill>
            </a:endParaRPr>
          </a:p>
          <a:p>
            <a:pPr marL="342900" indent="-342900">
              <a:buFont typeface="+mj-lt"/>
              <a:buAutoNum type="alphaUcPeriod"/>
            </a:pPr>
            <a:r>
              <a:rPr lang="en-GB" dirty="0">
                <a:solidFill>
                  <a:schemeClr val="tx1"/>
                </a:solidFill>
              </a:rPr>
              <a:t>Cheese</a:t>
            </a:r>
            <a:endParaRPr lang="en-GB" dirty="0">
              <a:solidFill>
                <a:schemeClr val="tx1"/>
              </a:solidFill>
            </a:endParaRPr>
          </a:p>
          <a:p>
            <a:pPr marL="342900" indent="-342900">
              <a:buFont typeface="+mj-lt"/>
              <a:buAutoNum type="alphaUcPeriod"/>
            </a:pPr>
            <a:r>
              <a:rPr lang="en-GB" dirty="0">
                <a:solidFill>
                  <a:schemeClr val="tx1"/>
                </a:solidFill>
              </a:rPr>
              <a:t>Chicken</a:t>
            </a:r>
            <a:endParaRPr lang="en-GB" dirty="0">
              <a:solidFill>
                <a:schemeClr val="tx1"/>
              </a:solidFill>
            </a:endParaRPr>
          </a:p>
          <a:p>
            <a:pPr marL="342900" indent="-342900">
              <a:buFont typeface="+mj-lt"/>
              <a:buAutoNum type="alphaUcPeriod"/>
            </a:pPr>
            <a:r>
              <a:rPr lang="en-GB" dirty="0">
                <a:solidFill>
                  <a:schemeClr val="tx1"/>
                </a:solidFill>
              </a:rPr>
              <a:t>Tomatoes</a:t>
            </a:r>
          </a:p>
        </p:txBody>
      </p:sp>
      <p:sp>
        <p:nvSpPr>
          <p:cNvPr id="18" name="Rectangle 17"/>
          <p:cNvSpPr/>
          <p:nvPr/>
        </p:nvSpPr>
        <p:spPr>
          <a:xfrm>
            <a:off x="5717137" y="5688096"/>
            <a:ext cx="113261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C, D and E</a:t>
            </a:r>
            <a:endParaRPr lang="en-GB" b="1" dirty="0">
              <a:solidFill>
                <a:schemeClr val="tx1"/>
              </a:solidFill>
            </a:endParaRPr>
          </a:p>
        </p:txBody>
      </p:sp>
    </p:spTree>
    <p:extLst>
      <p:ext uri="{BB962C8B-B14F-4D97-AF65-F5344CB8AC3E}">
        <p14:creationId xmlns:p14="http://schemas.microsoft.com/office/powerpoint/2010/main" val="31451839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provides care for a new mother who is learning to breastfeed. What are the most therapeutic interventions for the client? (Select all that apply.)</a:t>
            </a:r>
          </a:p>
          <a:p>
            <a:endParaRPr lang="en-GB" dirty="0">
              <a:solidFill>
                <a:schemeClr val="tx1"/>
              </a:solidFill>
            </a:endParaRPr>
          </a:p>
          <a:p>
            <a:pPr marL="342900" indent="-342900">
              <a:buFont typeface="+mj-lt"/>
              <a:buAutoNum type="alphaUcPeriod"/>
            </a:pPr>
            <a:r>
              <a:rPr lang="en-GB" dirty="0">
                <a:solidFill>
                  <a:schemeClr val="tx1"/>
                </a:solidFill>
              </a:rPr>
              <a:t>Teach the client about engorgement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Assess the infant’s ability to latch on to the breast and </a:t>
            </a:r>
            <a:r>
              <a:rPr lang="en-GB" dirty="0">
                <a:solidFill>
                  <a:schemeClr val="tx1"/>
                </a:solidFill>
              </a:rPr>
              <a:t>suck</a:t>
            </a:r>
            <a:endParaRPr lang="en-GB" dirty="0">
              <a:solidFill>
                <a:schemeClr val="tx1"/>
              </a:solidFill>
            </a:endParaRPr>
          </a:p>
          <a:p>
            <a:pPr marL="342900" indent="-342900">
              <a:buFont typeface="+mj-lt"/>
              <a:buAutoNum type="alphaUcPeriod"/>
            </a:pPr>
            <a:r>
              <a:rPr lang="en-GB" dirty="0">
                <a:solidFill>
                  <a:schemeClr val="tx1"/>
                </a:solidFill>
              </a:rPr>
              <a:t>Recommend an infant formula to use if the client cannot breastfeed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Teach the client how to use a breast pump and how to store breast milk properly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Inform the client that breast milk should be supplemented with rice cereal after 3 months.</a:t>
            </a:r>
          </a:p>
        </p:txBody>
      </p:sp>
      <p:sp>
        <p:nvSpPr>
          <p:cNvPr id="18" name="Rectangle 17"/>
          <p:cNvSpPr/>
          <p:nvPr/>
        </p:nvSpPr>
        <p:spPr>
          <a:xfrm>
            <a:off x="5717137" y="5688096"/>
            <a:ext cx="1447234"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D</a:t>
            </a:r>
            <a:endParaRPr lang="en-GB" b="1" dirty="0">
              <a:solidFill>
                <a:schemeClr val="tx1"/>
              </a:solidFill>
            </a:endParaRPr>
          </a:p>
        </p:txBody>
      </p:sp>
    </p:spTree>
    <p:extLst>
      <p:ext uri="{BB962C8B-B14F-4D97-AF65-F5344CB8AC3E}">
        <p14:creationId xmlns:p14="http://schemas.microsoft.com/office/powerpoint/2010/main" val="3285013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presents to the clinic for the 6-week postpartum </a:t>
            </a:r>
            <a:r>
              <a:rPr lang="en-GB" dirty="0" err="1">
                <a:solidFill>
                  <a:schemeClr val="tx1"/>
                </a:solidFill>
              </a:rPr>
              <a:t>checkup</a:t>
            </a:r>
            <a:r>
              <a:rPr lang="en-GB" dirty="0">
                <a:solidFill>
                  <a:schemeClr val="tx1"/>
                </a:solidFill>
              </a:rPr>
              <a:t>. The practical nurse (PN) suspects that the client may be suffering from postpartum depression. Which intervention should the PN implement? (Select all that apply.)</a:t>
            </a:r>
          </a:p>
          <a:p>
            <a:endParaRPr lang="en-GB" dirty="0">
              <a:solidFill>
                <a:schemeClr val="tx1"/>
              </a:solidFill>
            </a:endParaRPr>
          </a:p>
          <a:p>
            <a:pPr marL="342900" indent="-342900">
              <a:buFont typeface="+mj-lt"/>
              <a:buAutoNum type="alphaUcPeriod"/>
            </a:pPr>
            <a:r>
              <a:rPr lang="en-GB" dirty="0">
                <a:solidFill>
                  <a:schemeClr val="tx1"/>
                </a:solidFill>
              </a:rPr>
              <a:t>Tell the client not to worry because the client’s situation will improve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Determine availability of the client’s support system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Discuss the client’s symptoms with the client’s healthcare provider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client to discuss her feelings and to ask questions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Monitor the </a:t>
            </a:r>
            <a:r>
              <a:rPr lang="en-GB" dirty="0" err="1">
                <a:solidFill>
                  <a:schemeClr val="tx1"/>
                </a:solidFill>
              </a:rPr>
              <a:t>newborn</a:t>
            </a:r>
            <a:r>
              <a:rPr lang="en-GB" dirty="0">
                <a:solidFill>
                  <a:schemeClr val="tx1"/>
                </a:solidFill>
              </a:rPr>
              <a:t> for appropriate growth and development.</a:t>
            </a:r>
          </a:p>
        </p:txBody>
      </p:sp>
      <p:sp>
        <p:nvSpPr>
          <p:cNvPr id="18" name="Rectangle 17"/>
          <p:cNvSpPr/>
          <p:nvPr/>
        </p:nvSpPr>
        <p:spPr>
          <a:xfrm>
            <a:off x="5517811" y="5688096"/>
            <a:ext cx="156444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B, C, D and E</a:t>
            </a:r>
            <a:endParaRPr lang="en-GB" b="1" dirty="0">
              <a:solidFill>
                <a:schemeClr val="tx1"/>
              </a:solidFill>
            </a:endParaRPr>
          </a:p>
        </p:txBody>
      </p:sp>
    </p:spTree>
    <p:extLst>
      <p:ext uri="{BB962C8B-B14F-4D97-AF65-F5344CB8AC3E}">
        <p14:creationId xmlns:p14="http://schemas.microsoft.com/office/powerpoint/2010/main" val="21719411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1"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Q.89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is repositioning a client who has a chest tube. The tubing becomes stuck on the bed rail, and the chest tube is dislodged from the client’s chest. Which interventions have the highest priority? (Select all that apply.)</a:t>
            </a:r>
          </a:p>
          <a:p>
            <a:endParaRPr lang="en-GB" dirty="0">
              <a:solidFill>
                <a:schemeClr val="tx1"/>
              </a:solidFill>
            </a:endParaRPr>
          </a:p>
          <a:p>
            <a:pPr marL="342900" indent="-342900">
              <a:buFont typeface="+mj-lt"/>
              <a:buAutoNum type="alphaUcPeriod"/>
            </a:pPr>
            <a:r>
              <a:rPr lang="en-GB" dirty="0">
                <a:solidFill>
                  <a:schemeClr val="tx1"/>
                </a:solidFill>
              </a:rPr>
              <a:t>Take the client’s vital signs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Complete an incident report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Notify the healthcare provider immediately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Place the dislodged tube in a bottle of sterile saline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Apply an occlusive dressing over the disconnection site.</a:t>
            </a:r>
          </a:p>
        </p:txBody>
      </p:sp>
      <p:sp>
        <p:nvSpPr>
          <p:cNvPr id="18" name="Rectangle 17"/>
          <p:cNvSpPr/>
          <p:nvPr/>
        </p:nvSpPr>
        <p:spPr>
          <a:xfrm>
            <a:off x="5717137" y="5688096"/>
            <a:ext cx="88036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C and E</a:t>
            </a:r>
            <a:endParaRPr lang="en-GB" b="1" dirty="0">
              <a:solidFill>
                <a:schemeClr val="tx1"/>
              </a:solidFill>
            </a:endParaRPr>
          </a:p>
        </p:txBody>
      </p:sp>
    </p:spTree>
    <p:extLst>
      <p:ext uri="{BB962C8B-B14F-4D97-AF65-F5344CB8AC3E}">
        <p14:creationId xmlns:p14="http://schemas.microsoft.com/office/powerpoint/2010/main" val="31225290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provides a client diagnosed with chronic obstructive pulmonary disease (COPD) with discharge instructions. What instructions should the PN reinforce in the discharge teaching plan of a client with COPD? (Select all that apply.)</a:t>
            </a:r>
          </a:p>
          <a:p>
            <a:endParaRPr lang="en-GB" dirty="0">
              <a:solidFill>
                <a:schemeClr val="tx1"/>
              </a:solidFill>
            </a:endParaRPr>
          </a:p>
          <a:p>
            <a:pPr marL="342900" indent="-342900">
              <a:buFont typeface="+mj-lt"/>
              <a:buAutoNum type="alphaUcPeriod"/>
            </a:pPr>
            <a:r>
              <a:rPr lang="en-GB" dirty="0">
                <a:solidFill>
                  <a:schemeClr val="tx1"/>
                </a:solidFill>
              </a:rPr>
              <a:t>Eat small frequent meals every day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Limit fluid intake to improve breathing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Consume a high-calorie, high-protein diet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Sit in Fowler position leaning forward to improve breathing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Increase my oxygen to 6 L/m for shortness of breath.</a:t>
            </a:r>
          </a:p>
        </p:txBody>
      </p:sp>
      <p:sp>
        <p:nvSpPr>
          <p:cNvPr id="18" name="Rectangle 17"/>
          <p:cNvSpPr/>
          <p:nvPr/>
        </p:nvSpPr>
        <p:spPr>
          <a:xfrm>
            <a:off x="5717136" y="5688096"/>
            <a:ext cx="148494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D</a:t>
            </a:r>
            <a:endParaRPr lang="en-GB" b="1" dirty="0">
              <a:solidFill>
                <a:schemeClr val="tx1"/>
              </a:solidFill>
            </a:endParaRPr>
          </a:p>
        </p:txBody>
      </p:sp>
    </p:spTree>
    <p:extLst>
      <p:ext uri="{BB962C8B-B14F-4D97-AF65-F5344CB8AC3E}">
        <p14:creationId xmlns:p14="http://schemas.microsoft.com/office/powerpoint/2010/main" val="33504597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comes to the community-based clinic complaining of a persistent cough. The practical nurse (PN) understands that the client is at high risk for tuberculosis based on which risk factors for the disease? (Select all that apply.)</a:t>
            </a:r>
          </a:p>
          <a:p>
            <a:endParaRPr lang="en-GB" dirty="0">
              <a:solidFill>
                <a:schemeClr val="tx1"/>
              </a:solidFill>
            </a:endParaRPr>
          </a:p>
          <a:p>
            <a:pPr marL="342900" indent="-342900">
              <a:buFont typeface="+mj-lt"/>
              <a:buAutoNum type="alphaUcPeriod"/>
            </a:pPr>
            <a:r>
              <a:rPr lang="en-GB" dirty="0">
                <a:solidFill>
                  <a:schemeClr val="tx1"/>
                </a:solidFill>
              </a:rPr>
              <a:t>The client has AIDS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an older adult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a smoker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has been living in a homeless shelter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was recently admitted to hospital.</a:t>
            </a:r>
          </a:p>
        </p:txBody>
      </p:sp>
      <p:sp>
        <p:nvSpPr>
          <p:cNvPr id="18" name="Rectangle 17"/>
          <p:cNvSpPr/>
          <p:nvPr/>
        </p:nvSpPr>
        <p:spPr>
          <a:xfrm>
            <a:off x="5717137" y="5688096"/>
            <a:ext cx="148494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D</a:t>
            </a:r>
            <a:endParaRPr lang="en-GB" b="1" dirty="0">
              <a:solidFill>
                <a:schemeClr val="tx1"/>
              </a:solidFill>
            </a:endParaRPr>
          </a:p>
        </p:txBody>
      </p:sp>
    </p:spTree>
    <p:extLst>
      <p:ext uri="{BB962C8B-B14F-4D97-AF65-F5344CB8AC3E}">
        <p14:creationId xmlns:p14="http://schemas.microsoft.com/office/powerpoint/2010/main" val="25246570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discharges a client who is taking warfarin. What instruction should the PN include in the discharge teaching plan of a client prescribed warfarin? (Select all that apply.)</a:t>
            </a:r>
          </a:p>
          <a:p>
            <a:endParaRPr lang="en-GB" dirty="0">
              <a:solidFill>
                <a:schemeClr val="tx1"/>
              </a:solidFill>
            </a:endParaRPr>
          </a:p>
          <a:p>
            <a:pPr marL="342900" indent="-342900">
              <a:buFont typeface="+mj-lt"/>
              <a:buAutoNum type="alphaUcPeriod"/>
            </a:pPr>
            <a:r>
              <a:rPr lang="en-GB" dirty="0">
                <a:solidFill>
                  <a:schemeClr val="tx1"/>
                </a:solidFill>
              </a:rPr>
              <a:t>PT/INR should be monitored regularly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Aspirin and aspirin products decrease the risk of bleeding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Medication should be taken at the same time every day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Report any unexpected bleeding to the healthcare provider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Consume a diet rich in green leafy vegetables.</a:t>
            </a:r>
          </a:p>
        </p:txBody>
      </p:sp>
      <p:sp>
        <p:nvSpPr>
          <p:cNvPr id="18" name="Rectangle 17"/>
          <p:cNvSpPr/>
          <p:nvPr/>
        </p:nvSpPr>
        <p:spPr>
          <a:xfrm>
            <a:off x="5717136" y="5688096"/>
            <a:ext cx="148494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D</a:t>
            </a:r>
            <a:endParaRPr lang="en-GB" b="1" dirty="0">
              <a:solidFill>
                <a:schemeClr val="tx1"/>
              </a:solidFill>
            </a:endParaRPr>
          </a:p>
        </p:txBody>
      </p:sp>
    </p:spTree>
    <p:extLst>
      <p:ext uri="{BB962C8B-B14F-4D97-AF65-F5344CB8AC3E}">
        <p14:creationId xmlns:p14="http://schemas.microsoft.com/office/powerpoint/2010/main" val="40855024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reinforces teaching to the client with a fractured ankle about how to ambulate safely on crutches. When preparing for ambulation, the PN should provide the client with which instructions? (Select all that apply</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Crutch tips should be inspected periodically for wear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When going upstairs, the affected leg should be moved first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Crutches should be accurately measured specifically for the client to avoid injury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If numbness or tingling in the arms or hands develops, the client should stop ambulating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may use borrowed crutches as long as they feel comfortable.</a:t>
            </a:r>
          </a:p>
        </p:txBody>
      </p:sp>
      <p:sp>
        <p:nvSpPr>
          <p:cNvPr id="18" name="Rectangle 17"/>
          <p:cNvSpPr/>
          <p:nvPr/>
        </p:nvSpPr>
        <p:spPr>
          <a:xfrm>
            <a:off x="5717136" y="5688096"/>
            <a:ext cx="162634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D</a:t>
            </a:r>
            <a:endParaRPr lang="en-GB" b="1" dirty="0">
              <a:solidFill>
                <a:schemeClr val="tx1"/>
              </a:solidFill>
            </a:endParaRPr>
          </a:p>
        </p:txBody>
      </p:sp>
    </p:spTree>
    <p:extLst>
      <p:ext uri="{BB962C8B-B14F-4D97-AF65-F5344CB8AC3E}">
        <p14:creationId xmlns:p14="http://schemas.microsoft.com/office/powerpoint/2010/main" val="33676730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observes a group session of five clients who are admitted for severe depression. Which action by the facilitator encourages therapeutic communication? (Select all that apply.)</a:t>
            </a:r>
          </a:p>
          <a:p>
            <a:endParaRPr lang="en-GB" dirty="0">
              <a:solidFill>
                <a:schemeClr val="tx1"/>
              </a:solidFill>
            </a:endParaRPr>
          </a:p>
          <a:p>
            <a:pPr marL="342900" indent="-342900">
              <a:buFont typeface="+mj-lt"/>
              <a:buAutoNum type="alphaUcPeriod"/>
            </a:pPr>
            <a:r>
              <a:rPr lang="en-GB" dirty="0">
                <a:solidFill>
                  <a:schemeClr val="tx1"/>
                </a:solidFill>
              </a:rPr>
              <a:t>Reassure the client that symptoms of depression will reduce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Verbalize the facilitator’s perceptions or observations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Acknowledge statements made by the clients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Allow the clients to select the topic of discussion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Ask the clients to explain their feelings or </a:t>
            </a:r>
            <a:r>
              <a:rPr lang="en-GB" dirty="0" err="1">
                <a:solidFill>
                  <a:schemeClr val="tx1"/>
                </a:solidFill>
              </a:rPr>
              <a:t>behavior</a:t>
            </a:r>
            <a:r>
              <a:rPr lang="en-GB" dirty="0">
                <a:solidFill>
                  <a:schemeClr val="tx1"/>
                </a:solidFill>
              </a:rPr>
              <a:t>.</a:t>
            </a:r>
          </a:p>
        </p:txBody>
      </p:sp>
      <p:sp>
        <p:nvSpPr>
          <p:cNvPr id="18" name="Rectangle 17"/>
          <p:cNvSpPr/>
          <p:nvPr/>
        </p:nvSpPr>
        <p:spPr>
          <a:xfrm>
            <a:off x="5717136" y="5688096"/>
            <a:ext cx="155092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B, C and D</a:t>
            </a:r>
            <a:endParaRPr lang="en-GB" b="1" dirty="0">
              <a:solidFill>
                <a:schemeClr val="tx1"/>
              </a:solidFill>
            </a:endParaRPr>
          </a:p>
        </p:txBody>
      </p:sp>
    </p:spTree>
    <p:extLst>
      <p:ext uri="{BB962C8B-B14F-4D97-AF65-F5344CB8AC3E}">
        <p14:creationId xmlns:p14="http://schemas.microsoft.com/office/powerpoint/2010/main" val="2230748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older adult client is admitted to the hospital from home because of failure to thrive. Which observations made by the practical nurse (PN) may indicate that the client is a victim of neglect? (Select all that apply.)</a:t>
            </a:r>
          </a:p>
          <a:p>
            <a:endParaRPr lang="en-GB" dirty="0">
              <a:solidFill>
                <a:schemeClr val="tx1"/>
              </a:solidFill>
            </a:endParaRPr>
          </a:p>
          <a:p>
            <a:pPr marL="342900" indent="-342900">
              <a:buFont typeface="+mj-lt"/>
              <a:buAutoNum type="alphaUcPeriod"/>
            </a:pPr>
            <a:r>
              <a:rPr lang="en-GB" dirty="0">
                <a:solidFill>
                  <a:schemeClr val="tx1"/>
                </a:solidFill>
              </a:rPr>
              <a:t>The client appears </a:t>
            </a:r>
            <a:r>
              <a:rPr lang="en-GB" dirty="0" err="1">
                <a:solidFill>
                  <a:schemeClr val="tx1"/>
                </a:solidFill>
              </a:rPr>
              <a:t>disheveled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has a dislocated shoulder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dehydrated and underweight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experiencing genital bleeding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wearing a sleeveless dress during winter.</a:t>
            </a:r>
          </a:p>
        </p:txBody>
      </p:sp>
      <p:sp>
        <p:nvSpPr>
          <p:cNvPr id="18" name="Rectangle 17"/>
          <p:cNvSpPr/>
          <p:nvPr/>
        </p:nvSpPr>
        <p:spPr>
          <a:xfrm>
            <a:off x="5717137" y="5688096"/>
            <a:ext cx="166405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E</a:t>
            </a:r>
            <a:endParaRPr lang="en-GB" b="1" dirty="0">
              <a:solidFill>
                <a:schemeClr val="tx1"/>
              </a:solidFill>
            </a:endParaRPr>
          </a:p>
        </p:txBody>
      </p:sp>
    </p:spTree>
    <p:extLst>
      <p:ext uri="{BB962C8B-B14F-4D97-AF65-F5344CB8AC3E}">
        <p14:creationId xmlns:p14="http://schemas.microsoft.com/office/powerpoint/2010/main" val="24671187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a:t>
            </a:r>
            <a:r>
              <a:rPr lang="en-GB" sz="4000" dirty="0" smtClean="0">
                <a:ln w="0"/>
                <a:effectLst>
                  <a:outerShdw blurRad="38100" dist="19050" dir="2700000" algn="tl" rotWithShape="0">
                    <a:schemeClr val="dk1">
                      <a:alpha val="40000"/>
                    </a:schemeClr>
                  </a:outerShdw>
                </a:effectLst>
                <a:latin typeface="Century Gothic" panose="020B0502020202020204"/>
              </a:rPr>
              <a:t>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2-year-old child is hospitalized with persistent </a:t>
            </a:r>
            <a:r>
              <a:rPr lang="en-GB" dirty="0" err="1">
                <a:solidFill>
                  <a:schemeClr val="tx1"/>
                </a:solidFill>
              </a:rPr>
              <a:t>diarrhea</a:t>
            </a:r>
            <a:r>
              <a:rPr lang="en-GB" dirty="0">
                <a:solidFill>
                  <a:schemeClr val="tx1"/>
                </a:solidFill>
              </a:rPr>
              <a:t>. Which signs and symptoms are most indicative of common complications? (Select all that apply.)</a:t>
            </a:r>
          </a:p>
          <a:p>
            <a:endParaRPr lang="en-GB" dirty="0">
              <a:solidFill>
                <a:schemeClr val="tx1"/>
              </a:solidFill>
            </a:endParaRPr>
          </a:p>
          <a:p>
            <a:pPr marL="342900" indent="-342900">
              <a:buFont typeface="+mj-lt"/>
              <a:buAutoNum type="alphaUcPeriod"/>
            </a:pPr>
            <a:r>
              <a:rPr lang="en-GB" dirty="0">
                <a:solidFill>
                  <a:schemeClr val="tx1"/>
                </a:solidFill>
              </a:rPr>
              <a:t>Dehydration</a:t>
            </a:r>
            <a:endParaRPr lang="en-GB" dirty="0">
              <a:solidFill>
                <a:schemeClr val="tx1"/>
              </a:solidFill>
            </a:endParaRPr>
          </a:p>
          <a:p>
            <a:pPr marL="342900" indent="-342900">
              <a:buFont typeface="+mj-lt"/>
              <a:buAutoNum type="alphaUcPeriod"/>
            </a:pPr>
            <a:r>
              <a:rPr lang="en-GB" dirty="0">
                <a:solidFill>
                  <a:schemeClr val="tx1"/>
                </a:solidFill>
              </a:rPr>
              <a:t>Signs of </a:t>
            </a:r>
            <a:r>
              <a:rPr lang="en-GB" dirty="0">
                <a:solidFill>
                  <a:schemeClr val="tx1"/>
                </a:solidFill>
              </a:rPr>
              <a:t>aspiration</a:t>
            </a:r>
            <a:endParaRPr lang="en-GB" dirty="0">
              <a:solidFill>
                <a:schemeClr val="tx1"/>
              </a:solidFill>
            </a:endParaRPr>
          </a:p>
          <a:p>
            <a:pPr marL="342900" indent="-342900">
              <a:buFont typeface="+mj-lt"/>
              <a:buAutoNum type="alphaUcPeriod"/>
            </a:pPr>
            <a:r>
              <a:rPr lang="en-GB" dirty="0">
                <a:solidFill>
                  <a:schemeClr val="tx1"/>
                </a:solidFill>
              </a:rPr>
              <a:t>Metabolic </a:t>
            </a:r>
            <a:r>
              <a:rPr lang="en-GB" dirty="0">
                <a:solidFill>
                  <a:schemeClr val="tx1"/>
                </a:solidFill>
              </a:rPr>
              <a:t>acidosis</a:t>
            </a:r>
            <a:endParaRPr lang="en-GB" dirty="0">
              <a:solidFill>
                <a:schemeClr val="tx1"/>
              </a:solidFill>
            </a:endParaRPr>
          </a:p>
          <a:p>
            <a:pPr marL="342900" indent="-342900">
              <a:buFont typeface="+mj-lt"/>
              <a:buAutoNum type="alphaUcPeriod"/>
            </a:pPr>
            <a:r>
              <a:rPr lang="en-GB" dirty="0">
                <a:solidFill>
                  <a:schemeClr val="tx1"/>
                </a:solidFill>
              </a:rPr>
              <a:t>Metabolic </a:t>
            </a:r>
            <a:r>
              <a:rPr lang="en-GB" dirty="0">
                <a:solidFill>
                  <a:schemeClr val="tx1"/>
                </a:solidFill>
              </a:rPr>
              <a:t>alkalosis</a:t>
            </a:r>
            <a:endParaRPr lang="en-GB" dirty="0">
              <a:solidFill>
                <a:schemeClr val="tx1"/>
              </a:solidFill>
            </a:endParaRPr>
          </a:p>
          <a:p>
            <a:pPr marL="342900" indent="-342900">
              <a:buFont typeface="+mj-lt"/>
              <a:buAutoNum type="alphaUcPeriod"/>
            </a:pPr>
            <a:r>
              <a:rPr lang="en-GB" dirty="0">
                <a:solidFill>
                  <a:schemeClr val="tx1"/>
                </a:solidFill>
              </a:rPr>
              <a:t>Signs of electrolyte imbalance</a:t>
            </a:r>
          </a:p>
        </p:txBody>
      </p:sp>
      <p:sp>
        <p:nvSpPr>
          <p:cNvPr id="18" name="Rectangle 17"/>
          <p:cNvSpPr/>
          <p:nvPr/>
        </p:nvSpPr>
        <p:spPr>
          <a:xfrm>
            <a:off x="5717137" y="5688096"/>
            <a:ext cx="148494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E</a:t>
            </a:r>
            <a:endParaRPr lang="en-GB" b="1" dirty="0">
              <a:solidFill>
                <a:schemeClr val="tx1"/>
              </a:solidFill>
            </a:endParaRPr>
          </a:p>
        </p:txBody>
      </p:sp>
    </p:spTree>
    <p:extLst>
      <p:ext uri="{BB962C8B-B14F-4D97-AF65-F5344CB8AC3E}">
        <p14:creationId xmlns:p14="http://schemas.microsoft.com/office/powerpoint/2010/main" val="3380937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prepares to insert a nasogastric tube in a client who is awake and alert. Which interventions are correct? (Select all that apply.)</a:t>
            </a:r>
          </a:p>
          <a:p>
            <a:endParaRPr lang="en-GB" dirty="0">
              <a:solidFill>
                <a:schemeClr val="tx1"/>
              </a:solidFill>
            </a:endParaRPr>
          </a:p>
          <a:p>
            <a:pPr marL="342900" indent="-342900">
              <a:buFont typeface="+mj-lt"/>
              <a:buAutoNum type="alphaUcPeriod"/>
            </a:pPr>
            <a:r>
              <a:rPr lang="en-GB" dirty="0">
                <a:solidFill>
                  <a:schemeClr val="tx1"/>
                </a:solidFill>
              </a:rPr>
              <a:t>Place the client in a high Fowler position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Help the patient assume a left side-lying position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Measure the tube from the tip of the nose to the umbilicus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Instruct the client to swallow after the tube has passed the pharynx</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Assist the client in extending the neck back so that the tube may enter the </a:t>
            </a:r>
            <a:r>
              <a:rPr lang="en-GB" dirty="0">
                <a:solidFill>
                  <a:schemeClr val="tx1"/>
                </a:solidFill>
              </a:rPr>
              <a:t>larynx.</a:t>
            </a:r>
            <a:endParaRPr lang="en-GB" dirty="0">
              <a:solidFill>
                <a:schemeClr val="tx1"/>
              </a:solidFill>
            </a:endParaRPr>
          </a:p>
        </p:txBody>
      </p:sp>
      <p:sp>
        <p:nvSpPr>
          <p:cNvPr id="18" name="Rectangle 17"/>
          <p:cNvSpPr/>
          <p:nvPr/>
        </p:nvSpPr>
        <p:spPr>
          <a:xfrm>
            <a:off x="5717137" y="5688096"/>
            <a:ext cx="131525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and D</a:t>
            </a:r>
            <a:endParaRPr lang="en-GB" b="1" dirty="0">
              <a:solidFill>
                <a:schemeClr val="tx1"/>
              </a:solidFill>
            </a:endParaRPr>
          </a:p>
        </p:txBody>
      </p:sp>
    </p:spTree>
    <p:extLst>
      <p:ext uri="{BB962C8B-B14F-4D97-AF65-F5344CB8AC3E}">
        <p14:creationId xmlns:p14="http://schemas.microsoft.com/office/powerpoint/2010/main" val="27319818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practical nurse (PN) reviews the client’s intake and output (I&amp;O) for the 8-hour shift. The PN notes that the client has had 50 mL/hour of IV fluids, 500 mL of IV medications, 35 mL of water, and 75 mL of broth. Calculate the client’s intake for the 8-hour shift. ___________ mL</a:t>
            </a:r>
          </a:p>
          <a:p>
            <a:endParaRPr lang="en-GB" dirty="0">
              <a:solidFill>
                <a:schemeClr val="tx1"/>
              </a:solidFill>
            </a:endParaRPr>
          </a:p>
          <a:p>
            <a:pPr marL="342900" indent="-342900">
              <a:buFont typeface="+mj-lt"/>
              <a:buAutoNum type="alphaUcPeriod"/>
            </a:pPr>
            <a:r>
              <a:rPr lang="en-GB" dirty="0">
                <a:solidFill>
                  <a:schemeClr val="tx1"/>
                </a:solidFill>
              </a:rPr>
              <a:t>1010</a:t>
            </a:r>
            <a:endParaRPr lang="en-GB" dirty="0">
              <a:solidFill>
                <a:schemeClr val="tx1"/>
              </a:solidFill>
            </a:endParaRPr>
          </a:p>
          <a:p>
            <a:pPr marL="342900" indent="-342900">
              <a:buFont typeface="+mj-lt"/>
              <a:buAutoNum type="alphaUcPeriod"/>
            </a:pPr>
            <a:r>
              <a:rPr lang="en-GB" dirty="0">
                <a:solidFill>
                  <a:schemeClr val="tx1"/>
                </a:solidFill>
              </a:rPr>
              <a:t>1110</a:t>
            </a:r>
            <a:endParaRPr lang="en-GB" dirty="0">
              <a:solidFill>
                <a:schemeClr val="tx1"/>
              </a:solidFill>
            </a:endParaRPr>
          </a:p>
          <a:p>
            <a:pPr marL="342900" indent="-342900">
              <a:buFont typeface="+mj-lt"/>
              <a:buAutoNum type="alphaUcPeriod"/>
            </a:pPr>
            <a:r>
              <a:rPr lang="en-GB" dirty="0">
                <a:solidFill>
                  <a:schemeClr val="tx1"/>
                </a:solidFill>
              </a:rPr>
              <a:t>910</a:t>
            </a:r>
            <a:endParaRPr lang="en-GB" dirty="0">
              <a:solidFill>
                <a:schemeClr val="tx1"/>
              </a:solidFill>
            </a:endParaRPr>
          </a:p>
          <a:p>
            <a:pPr marL="342900" indent="-342900">
              <a:buFont typeface="+mj-lt"/>
              <a:buAutoNum type="alphaUcPeriod"/>
            </a:pPr>
            <a:r>
              <a:rPr lang="en-GB" dirty="0">
                <a:solidFill>
                  <a:schemeClr val="tx1"/>
                </a:solidFill>
              </a:rPr>
              <a:t>810</a:t>
            </a:r>
            <a:endParaRPr lang="en-GB" dirty="0">
              <a:solidFill>
                <a:schemeClr val="tx1"/>
              </a:solidFill>
            </a:endParaRPr>
          </a:p>
          <a:p>
            <a:pPr marL="342900" indent="-342900">
              <a:buFont typeface="+mj-lt"/>
              <a:buAutoNum type="alphaUcPeriod"/>
            </a:pPr>
            <a:r>
              <a:rPr lang="en-GB" dirty="0">
                <a:solidFill>
                  <a:schemeClr val="tx1"/>
                </a:solidFill>
              </a:rPr>
              <a:t>6010</a:t>
            </a:r>
          </a:p>
        </p:txBody>
      </p:sp>
      <p:sp>
        <p:nvSpPr>
          <p:cNvPr id="18" name="Rectangle 17"/>
          <p:cNvSpPr/>
          <p:nvPr/>
        </p:nvSpPr>
        <p:spPr>
          <a:xfrm>
            <a:off x="5717137" y="5688096"/>
            <a:ext cx="31771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endParaRPr lang="en-GB" b="1" dirty="0">
              <a:solidFill>
                <a:schemeClr val="tx1"/>
              </a:solidFill>
            </a:endParaRPr>
          </a:p>
        </p:txBody>
      </p:sp>
    </p:spTree>
    <p:extLst>
      <p:ext uri="{BB962C8B-B14F-4D97-AF65-F5344CB8AC3E}">
        <p14:creationId xmlns:p14="http://schemas.microsoft.com/office/powerpoint/2010/main" val="15385532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517812" y="1226988"/>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Q.99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18-month-old child is brought to the emergency department after ingesting an unknown substance. The child is lethargic and pale. Place the nursing interventions in order of priority: Arrange the sequence options in the correct order by assigning each option a number</a:t>
            </a:r>
            <a:r>
              <a:rPr lang="en-GB" dirty="0">
                <a:solidFill>
                  <a:schemeClr val="tx1"/>
                </a:solidFill>
              </a:rPr>
              <a:t>.</a:t>
            </a:r>
          </a:p>
          <a:p>
            <a:endParaRPr lang="en-GB" dirty="0">
              <a:solidFill>
                <a:schemeClr val="tx1"/>
              </a:solidFill>
            </a:endParaRPr>
          </a:p>
          <a:p>
            <a:r>
              <a:rPr lang="en-GB" dirty="0">
                <a:solidFill>
                  <a:schemeClr val="tx1"/>
                </a:solidFill>
              </a:rPr>
              <a:t>Step 1</a:t>
            </a:r>
          </a:p>
          <a:p>
            <a:r>
              <a:rPr lang="en-GB" dirty="0">
                <a:solidFill>
                  <a:schemeClr val="tx1"/>
                </a:solidFill>
              </a:rPr>
              <a:t>Step 2</a:t>
            </a:r>
          </a:p>
          <a:p>
            <a:r>
              <a:rPr lang="en-GB" dirty="0">
                <a:solidFill>
                  <a:schemeClr val="tx1"/>
                </a:solidFill>
              </a:rPr>
              <a:t>Step 3</a:t>
            </a:r>
          </a:p>
          <a:p>
            <a:r>
              <a:rPr lang="en-GB" dirty="0">
                <a:solidFill>
                  <a:schemeClr val="tx1"/>
                </a:solidFill>
              </a:rPr>
              <a:t>Step 4</a:t>
            </a:r>
          </a:p>
          <a:p>
            <a:r>
              <a:rPr lang="en-GB" dirty="0">
                <a:solidFill>
                  <a:schemeClr val="tx1"/>
                </a:solidFill>
              </a:rPr>
              <a:t>Step 5</a:t>
            </a:r>
          </a:p>
        </p:txBody>
      </p:sp>
      <p:sp>
        <p:nvSpPr>
          <p:cNvPr id="18" name="Rectangle 17"/>
          <p:cNvSpPr/>
          <p:nvPr/>
        </p:nvSpPr>
        <p:spPr>
          <a:xfrm>
            <a:off x="3591176" y="5574967"/>
            <a:ext cx="4542782"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Step 1-C, Step 2-B, Step 3-E, Step 4-D, Step 5-A</a:t>
            </a:r>
            <a:endParaRPr lang="en-GB"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396453888"/>
              </p:ext>
            </p:extLst>
          </p:nvPr>
        </p:nvGraphicFramePr>
        <p:xfrm>
          <a:off x="2250031" y="3039340"/>
          <a:ext cx="8128000" cy="22250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3582693274"/>
                    </a:ext>
                  </a:extLst>
                </a:gridCol>
              </a:tblGrid>
              <a:tr h="370840">
                <a:tc>
                  <a:txBody>
                    <a:bodyPr/>
                    <a:lstStyle/>
                    <a:p>
                      <a:pPr algn="ctr"/>
                      <a:r>
                        <a:rPr lang="en-GB" dirty="0" smtClean="0"/>
                        <a:t>Options</a:t>
                      </a:r>
                      <a:endParaRPr lang="en-US" dirty="0"/>
                    </a:p>
                  </a:txBody>
                  <a:tcPr>
                    <a:solidFill>
                      <a:schemeClr val="tx1"/>
                    </a:solidFill>
                  </a:tcPr>
                </a:tc>
                <a:extLst>
                  <a:ext uri="{0D108BD9-81ED-4DB2-BD59-A6C34878D82A}">
                    <a16:rowId xmlns:a16="http://schemas.microsoft.com/office/drawing/2014/main" val="3485333554"/>
                  </a:ext>
                </a:extLst>
              </a:tr>
              <a:tr h="370840">
                <a:tc>
                  <a:txBody>
                    <a:bodyPr/>
                    <a:lstStyle/>
                    <a:p>
                      <a:r>
                        <a:rPr lang="en-GB" sz="1400" dirty="0" smtClean="0"/>
                        <a:t>A. Document the event,</a:t>
                      </a:r>
                      <a:r>
                        <a:rPr lang="en-GB" sz="1400" baseline="0" dirty="0" smtClean="0"/>
                        <a:t> the assessment. The actions taken, the child’s response</a:t>
                      </a:r>
                      <a:endParaRPr lang="en-US" sz="1400" dirty="0"/>
                    </a:p>
                  </a:txBody>
                  <a:tcPr/>
                </a:tc>
                <a:extLst>
                  <a:ext uri="{0D108BD9-81ED-4DB2-BD59-A6C34878D82A}">
                    <a16:rowId xmlns:a16="http://schemas.microsoft.com/office/drawing/2014/main" val="2722643325"/>
                  </a:ext>
                </a:extLst>
              </a:tr>
              <a:tr h="370840">
                <a:tc>
                  <a:txBody>
                    <a:bodyPr/>
                    <a:lstStyle/>
                    <a:p>
                      <a:r>
                        <a:rPr lang="en-GB" sz="1400" dirty="0" smtClean="0"/>
                        <a:t>B. Assess the child</a:t>
                      </a:r>
                      <a:endParaRPr lang="en-US" sz="1400" dirty="0"/>
                    </a:p>
                  </a:txBody>
                  <a:tcPr/>
                </a:tc>
                <a:extLst>
                  <a:ext uri="{0D108BD9-81ED-4DB2-BD59-A6C34878D82A}">
                    <a16:rowId xmlns:a16="http://schemas.microsoft.com/office/drawing/2014/main" val="202472781"/>
                  </a:ext>
                </a:extLst>
              </a:tr>
              <a:tr h="370840">
                <a:tc>
                  <a:txBody>
                    <a:bodyPr/>
                    <a:lstStyle/>
                    <a:p>
                      <a:r>
                        <a:rPr lang="en-GB" sz="1400" dirty="0" smtClean="0"/>
                        <a:t>C. Empty the child’s mouth of any remaining substances</a:t>
                      </a:r>
                      <a:endParaRPr lang="en-US" sz="1400" dirty="0"/>
                    </a:p>
                  </a:txBody>
                  <a:tcPr/>
                </a:tc>
                <a:extLst>
                  <a:ext uri="{0D108BD9-81ED-4DB2-BD59-A6C34878D82A}">
                    <a16:rowId xmlns:a16="http://schemas.microsoft.com/office/drawing/2014/main" val="3893059954"/>
                  </a:ext>
                </a:extLst>
              </a:tr>
              <a:tr h="370840">
                <a:tc>
                  <a:txBody>
                    <a:bodyPr/>
                    <a:lstStyle/>
                    <a:p>
                      <a:r>
                        <a:rPr lang="en-GB" sz="1400" dirty="0" smtClean="0"/>
                        <a:t>D. Follow ordered measures to</a:t>
                      </a:r>
                      <a:r>
                        <a:rPr lang="en-GB" sz="1400" baseline="0" dirty="0" smtClean="0"/>
                        <a:t> prevent additional absorption of the substance</a:t>
                      </a:r>
                      <a:endParaRPr lang="en-US" sz="1400" dirty="0"/>
                    </a:p>
                  </a:txBody>
                  <a:tcPr/>
                </a:tc>
                <a:extLst>
                  <a:ext uri="{0D108BD9-81ED-4DB2-BD59-A6C34878D82A}">
                    <a16:rowId xmlns:a16="http://schemas.microsoft.com/office/drawing/2014/main" val="1244524417"/>
                  </a:ext>
                </a:extLst>
              </a:tr>
              <a:tr h="370840">
                <a:tc>
                  <a:txBody>
                    <a:bodyPr/>
                    <a:lstStyle/>
                    <a:p>
                      <a:r>
                        <a:rPr lang="en-GB" sz="1400" dirty="0" smtClean="0"/>
                        <a:t>E. Identify the ingested substance</a:t>
                      </a:r>
                      <a:endParaRPr lang="en-US" sz="1400" dirty="0"/>
                    </a:p>
                  </a:txBody>
                  <a:tcPr/>
                </a:tc>
                <a:extLst>
                  <a:ext uri="{0D108BD9-81ED-4DB2-BD59-A6C34878D82A}">
                    <a16:rowId xmlns:a16="http://schemas.microsoft.com/office/drawing/2014/main" val="2686161313"/>
                  </a:ext>
                </a:extLst>
              </a:tr>
            </a:tbl>
          </a:graphicData>
        </a:graphic>
      </p:graphicFrame>
    </p:spTree>
    <p:extLst>
      <p:ext uri="{BB962C8B-B14F-4D97-AF65-F5344CB8AC3E}">
        <p14:creationId xmlns:p14="http://schemas.microsoft.com/office/powerpoint/2010/main" val="33527607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0399" y="475086"/>
            <a:ext cx="4461478"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latin typeface="Century Gothic" panose="020B0502020202020204"/>
              </a:rPr>
              <a:t>Med-Surge Part B</a:t>
            </a:r>
            <a:endParaRPr lang="en-US" dirty="0">
              <a:ln w="0"/>
              <a:effectLst>
                <a:outerShdw blurRad="38100" dist="19050" dir="2700000" algn="tl" rotWithShape="0">
                  <a:schemeClr val="dk1">
                    <a:alpha val="40000"/>
                  </a:schemeClr>
                </a:outerShdw>
              </a:effectLst>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4</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374344" y="1226988"/>
            <a:ext cx="1620958"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4000" b="1" dirty="0" smtClean="0">
                <a:ln w="22225">
                  <a:solidFill>
                    <a:srgbClr val="FE801A"/>
                  </a:solidFill>
                  <a:prstDash val="solid"/>
                </a:ln>
                <a:latin typeface="Century Gothic" panose="020B0502020202020204"/>
              </a:rPr>
              <a:t>Q.100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97906" y="1885178"/>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While taking a client’s history, the practical nurse (PN) discovers that the client, who takes warfarin daily for atrial fibrillation, has added a St. John’s </a:t>
            </a:r>
            <a:r>
              <a:rPr lang="en-GB" dirty="0" err="1">
                <a:solidFill>
                  <a:schemeClr val="tx1"/>
                </a:solidFill>
              </a:rPr>
              <a:t>wort</a:t>
            </a:r>
            <a:r>
              <a:rPr lang="en-GB" dirty="0">
                <a:solidFill>
                  <a:schemeClr val="tx1"/>
                </a:solidFill>
              </a:rPr>
              <a:t> to their daily regime. What recommendation should the PN provide to this client?</a:t>
            </a:r>
          </a:p>
          <a:p>
            <a:endParaRPr lang="en-GB" dirty="0">
              <a:solidFill>
                <a:schemeClr val="tx1"/>
              </a:solidFill>
            </a:endParaRPr>
          </a:p>
          <a:p>
            <a:pPr marL="342900" indent="-342900">
              <a:buFont typeface="+mj-lt"/>
              <a:buAutoNum type="alphaUcPeriod"/>
            </a:pPr>
            <a:r>
              <a:rPr lang="en-GB" dirty="0">
                <a:solidFill>
                  <a:schemeClr val="tx1"/>
                </a:solidFill>
              </a:rPr>
              <a:t>You need to discontinue the use of the herb and consult with your healthcare provider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Cut your warfarin dose in half if you notice an increase of bruising or bleeding from the gums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You should increase your consumption of dark green leafy vegetables and tomatoes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Check your apical pulse daily and withhold the warfarin if your heart rate is below 60 beats/min.</a:t>
            </a:r>
            <a:endParaRPr lang="en-GB" dirty="0">
              <a:solidFill>
                <a:schemeClr val="tx1"/>
              </a:solidFill>
            </a:endParaRPr>
          </a:p>
        </p:txBody>
      </p:sp>
      <p:sp>
        <p:nvSpPr>
          <p:cNvPr id="18" name="Rectangle 17"/>
          <p:cNvSpPr/>
          <p:nvPr/>
        </p:nvSpPr>
        <p:spPr>
          <a:xfrm>
            <a:off x="826622" y="4887877"/>
            <a:ext cx="1037809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dirty="0">
                <a:solidFill>
                  <a:schemeClr val="tx1"/>
                </a:solidFill>
              </a:rPr>
              <a:t/>
            </a:r>
            <a:br>
              <a:rPr lang="en-GB" dirty="0">
                <a:solidFill>
                  <a:schemeClr val="tx1"/>
                </a:solidFill>
              </a:rPr>
            </a:br>
            <a:r>
              <a:rPr lang="en-GB" dirty="0">
                <a:solidFill>
                  <a:schemeClr val="tx1"/>
                </a:solidFill>
              </a:rPr>
              <a:t>Use of natural products should be shared with the healthcare provider, so possible interactions can be addressed. The St. John’s </a:t>
            </a:r>
            <a:r>
              <a:rPr lang="en-GB" dirty="0" err="1">
                <a:solidFill>
                  <a:schemeClr val="tx1"/>
                </a:solidFill>
              </a:rPr>
              <a:t>wort</a:t>
            </a:r>
            <a:r>
              <a:rPr lang="en-GB" dirty="0">
                <a:solidFill>
                  <a:schemeClr val="tx1"/>
                </a:solidFill>
              </a:rPr>
              <a:t> may interfere with the effectiveness of the warfarin.</a:t>
            </a:r>
          </a:p>
        </p:txBody>
      </p:sp>
    </p:spTree>
    <p:extLst>
      <p:ext uri="{BB962C8B-B14F-4D97-AF65-F5344CB8AC3E}">
        <p14:creationId xmlns:p14="http://schemas.microsoft.com/office/powerpoint/2010/main" val="24584472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9960" y="2772027"/>
            <a:ext cx="9910085"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Advanced Med- Surge Part 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5</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88665346"/>
      </p:ext>
    </p:extLst>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37915" y="487733"/>
            <a:ext cx="6693756" cy="769441"/>
          </a:xfrm>
          <a:prstGeom prst="rect">
            <a:avLst/>
          </a:prstGeom>
          <a:noFill/>
        </p:spPr>
        <p:txBody>
          <a:bodyPr wrap="none" lIns="91440" tIns="45720" rIns="91440" bIns="45720">
            <a:spAutoFit/>
          </a:bodyPr>
          <a:lstStyle/>
          <a:p>
            <a:pPr algn="ctr"/>
            <a:r>
              <a:rPr lang="en-GB" sz="4400" dirty="0">
                <a:ln w="0"/>
                <a:effectLst>
                  <a:outerShdw blurRad="38100" dist="19050" dir="2700000" algn="tl" rotWithShape="0">
                    <a:schemeClr val="dk1">
                      <a:alpha val="40000"/>
                    </a:schemeClr>
                  </a:outerShdw>
                </a:effectLst>
              </a:rPr>
              <a:t>Advanced Med- Surge Part </a:t>
            </a:r>
            <a:r>
              <a:rPr lang="en-GB" sz="4400" dirty="0" smtClean="0">
                <a:ln w="0"/>
                <a:effectLst>
                  <a:outerShdw blurRad="38100" dist="19050" dir="2700000" algn="tl" rotWithShape="0">
                    <a:schemeClr val="dk1">
                      <a:alpha val="40000"/>
                    </a:schemeClr>
                  </a:outerShdw>
                </a:effectLst>
              </a:rPr>
              <a:t>1</a:t>
            </a:r>
            <a:endParaRPr lang="en-US" sz="4400" dirty="0">
              <a:ln w="0"/>
              <a:effectLst>
                <a:outerShdw blurRad="38100" dist="19050" dir="2700000" algn="tl" rotWithShape="0">
                  <a:schemeClr val="dk1">
                    <a:alpha val="40000"/>
                  </a:schemeClr>
                </a:outerShdw>
              </a:effectLst>
            </a:endParaRPr>
          </a:p>
        </p:txBody>
      </p:sp>
      <p:sp>
        <p:nvSpPr>
          <p:cNvPr id="5" name="Rectangle 4"/>
          <p:cNvSpPr/>
          <p:nvPr/>
        </p:nvSpPr>
        <p:spPr>
          <a:xfrm>
            <a:off x="169140" y="672398"/>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725373" y="1245319"/>
            <a:ext cx="918841" cy="707886"/>
          </a:xfrm>
          <a:prstGeom prst="rect">
            <a:avLst/>
          </a:prstGeom>
          <a:noFill/>
        </p:spPr>
        <p:txBody>
          <a:bodyPr wrap="none" lIns="91440" tIns="45720" rIns="91440" bIns="45720">
            <a:spAutoFit/>
          </a:bodyPr>
          <a:lstStyle/>
          <a:p>
            <a:pPr algn="ctr"/>
            <a:r>
              <a:rPr lang="en-GB" sz="4000" dirty="0" smtClean="0">
                <a:ln w="0"/>
                <a:effectLst>
                  <a:outerShdw blurRad="38100" dist="19050" dir="2700000" algn="tl" rotWithShape="0">
                    <a:schemeClr val="dk1">
                      <a:alpha val="40000"/>
                    </a:schemeClr>
                  </a:outerShdw>
                </a:effectLst>
              </a:rPr>
              <a:t>Q.1</a:t>
            </a:r>
            <a:endParaRPr lang="en-US" sz="5400" dirty="0">
              <a:ln w="0"/>
              <a:effectLst>
                <a:outerShdw blurRad="38100" dist="19050" dir="2700000" algn="tl" rotWithShape="0">
                  <a:schemeClr val="dk1">
                    <a:alpha val="40000"/>
                  </a:schemeClr>
                </a:outerShdw>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498764" y="2236905"/>
            <a:ext cx="1133301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administer a tuberculin (</a:t>
            </a:r>
            <a:r>
              <a:rPr lang="en-GB" dirty="0" err="1">
                <a:solidFill>
                  <a:schemeClr val="tx1"/>
                </a:solidFill>
              </a:rPr>
              <a:t>Mantoux</a:t>
            </a:r>
            <a:r>
              <a:rPr lang="en-GB" dirty="0">
                <a:solidFill>
                  <a:schemeClr val="tx1"/>
                </a:solidFill>
              </a:rPr>
              <a:t>) skin test to a client suspected of having tuberculosis (TB).  </a:t>
            </a:r>
          </a:p>
          <a:p>
            <a:r>
              <a:rPr lang="en-GB" dirty="0">
                <a:solidFill>
                  <a:schemeClr val="tx1"/>
                </a:solidFill>
              </a:rPr>
              <a:t>The nurse knows that the test will reveal which of the following?</a:t>
            </a:r>
          </a:p>
          <a:p>
            <a:endParaRPr lang="en-GB" dirty="0">
              <a:solidFill>
                <a:schemeClr val="tx1"/>
              </a:solidFill>
            </a:endParaRPr>
          </a:p>
          <a:p>
            <a:pPr marL="342900" indent="-342900">
              <a:buFont typeface="+mj-lt"/>
              <a:buAutoNum type="alphaUcPeriod"/>
            </a:pPr>
            <a:r>
              <a:rPr lang="en-US" dirty="0">
                <a:solidFill>
                  <a:schemeClr val="tx1"/>
                </a:solidFill>
              </a:rPr>
              <a:t>Active TB infection</a:t>
            </a:r>
          </a:p>
          <a:p>
            <a:pPr marL="342900" indent="-342900">
              <a:buFont typeface="+mj-lt"/>
              <a:buAutoNum type="alphaUcPeriod"/>
            </a:pPr>
            <a:r>
              <a:rPr lang="en-GB" dirty="0">
                <a:solidFill>
                  <a:schemeClr val="tx1"/>
                </a:solidFill>
              </a:rPr>
              <a:t>How long the client has been infected with TB</a:t>
            </a:r>
          </a:p>
          <a:p>
            <a:pPr marL="342900" indent="-342900">
              <a:buFont typeface="+mj-lt"/>
              <a:buAutoNum type="alphaUcPeriod"/>
            </a:pPr>
            <a:r>
              <a:rPr lang="en-GB" dirty="0">
                <a:solidFill>
                  <a:schemeClr val="tx1"/>
                </a:solidFill>
              </a:rPr>
              <a:t>A tuberculin skin test is performed to determine if a person has ever had TB</a:t>
            </a:r>
          </a:p>
          <a:p>
            <a:pPr marL="342900" indent="-342900">
              <a:buFont typeface="+mj-lt"/>
              <a:buAutoNum type="alphaUcPeriod"/>
            </a:pPr>
            <a:r>
              <a:rPr lang="en-US" dirty="0">
                <a:solidFill>
                  <a:schemeClr val="tx1"/>
                </a:solidFill>
              </a:rPr>
              <a:t>Latent TB infection</a:t>
            </a:r>
          </a:p>
        </p:txBody>
      </p:sp>
      <p:sp>
        <p:nvSpPr>
          <p:cNvPr id="18" name="Rectangle 17"/>
          <p:cNvSpPr/>
          <p:nvPr/>
        </p:nvSpPr>
        <p:spPr>
          <a:xfrm>
            <a:off x="2011469" y="4986796"/>
            <a:ext cx="776154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C. A </a:t>
            </a:r>
            <a:r>
              <a:rPr lang="en-GB" b="1" dirty="0">
                <a:solidFill>
                  <a:schemeClr val="tx1"/>
                </a:solidFill>
              </a:rPr>
              <a:t>tuberculin skin test is performed to determine if a person has ever had </a:t>
            </a:r>
            <a:r>
              <a:rPr lang="en-GB" b="1" dirty="0">
                <a:solidFill>
                  <a:schemeClr val="tx1"/>
                </a:solidFill>
              </a:rPr>
              <a:t>TB</a:t>
            </a: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dirty="0">
                <a:solidFill>
                  <a:schemeClr val="tx1"/>
                </a:solidFill>
              </a:rPr>
              <a:t>A tuberculin skin test is performed to determine if a person has ever had TB.</a:t>
            </a:r>
          </a:p>
        </p:txBody>
      </p:sp>
    </p:spTree>
    <p:extLst>
      <p:ext uri="{BB962C8B-B14F-4D97-AF65-F5344CB8AC3E}">
        <p14:creationId xmlns:p14="http://schemas.microsoft.com/office/powerpoint/2010/main" val="7581407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5969" y="475878"/>
            <a:ext cx="9876975" cy="769441"/>
          </a:xfrm>
          <a:prstGeom prst="rect">
            <a:avLst/>
          </a:prstGeom>
          <a:noFill/>
        </p:spPr>
        <p:txBody>
          <a:bodyPr wrap="squar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204785" y="590775"/>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a:t>
            </a:r>
            <a:r>
              <a:rPr lang="en-US" sz="2400" b="1" spc="50" dirty="0" smtClean="0">
                <a:ln w="9525" cmpd="sng">
                  <a:solidFill>
                    <a:schemeClr val="accent1"/>
                  </a:solidFill>
                  <a:prstDash val="solid"/>
                </a:ln>
                <a:solidFill>
                  <a:srgbClr val="70AD47">
                    <a:tint val="1000"/>
                  </a:srgbClr>
                </a:solidFill>
                <a:effectLst>
                  <a:glow rad="38100">
                    <a:schemeClr val="accent1">
                      <a:alpha val="40000"/>
                    </a:schemeClr>
                  </a:glow>
                </a:effectLst>
              </a:rPr>
              <a:t> </a:t>
            </a:r>
            <a:r>
              <a:rPr lang="en-US" sz="2400" b="1" spc="50" dirty="0" smtClean="0">
                <a:ln w="9525" cmpd="sng">
                  <a:solidFill>
                    <a:schemeClr val="accent1"/>
                  </a:solidFill>
                  <a:prstDash val="solid"/>
                </a:ln>
                <a:effectLst>
                  <a:glow rad="38100">
                    <a:schemeClr val="accent1">
                      <a:alpha val="40000"/>
                    </a:schemeClr>
                  </a:glow>
                </a:effectLst>
              </a:rPr>
              <a:t>5</a:t>
            </a:r>
            <a:endParaRPr lang="en-US" sz="2400"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1461872" y="2104882"/>
            <a:ext cx="9158276" cy="204671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test a client who has allergies from an unknown cause. </a:t>
            </a:r>
          </a:p>
          <a:p>
            <a:r>
              <a:rPr lang="en-GB" dirty="0">
                <a:solidFill>
                  <a:schemeClr val="tx1"/>
                </a:solidFill>
              </a:rPr>
              <a:t>Which of the following tests should the nurse perform?</a:t>
            </a:r>
          </a:p>
          <a:p>
            <a:endParaRPr lang="en-GB" dirty="0">
              <a:solidFill>
                <a:schemeClr val="tx1"/>
              </a:solidFill>
            </a:endParaRPr>
          </a:p>
          <a:p>
            <a:pPr marL="342900" indent="-342900">
              <a:buFont typeface="+mj-lt"/>
              <a:buAutoNum type="alphaUcPeriod"/>
            </a:pPr>
            <a:r>
              <a:rPr lang="en-US" dirty="0" err="1">
                <a:solidFill>
                  <a:schemeClr val="tx1"/>
                </a:solidFill>
              </a:rPr>
              <a:t>Rinne</a:t>
            </a:r>
            <a:r>
              <a:rPr lang="en-US" dirty="0">
                <a:solidFill>
                  <a:schemeClr val="tx1"/>
                </a:solidFill>
              </a:rPr>
              <a:t> test </a:t>
            </a:r>
          </a:p>
          <a:p>
            <a:pPr marL="342900" indent="-342900">
              <a:buFont typeface="+mj-lt"/>
              <a:buAutoNum type="alphaUcPeriod"/>
            </a:pPr>
            <a:r>
              <a:rPr lang="en-US" dirty="0" err="1">
                <a:solidFill>
                  <a:schemeClr val="tx1"/>
                </a:solidFill>
              </a:rPr>
              <a:t>Tzanck</a:t>
            </a:r>
            <a:r>
              <a:rPr lang="en-US" dirty="0">
                <a:solidFill>
                  <a:schemeClr val="tx1"/>
                </a:solidFill>
              </a:rPr>
              <a:t> Test</a:t>
            </a:r>
          </a:p>
          <a:p>
            <a:pPr marL="342900" indent="-342900">
              <a:buFont typeface="+mj-lt"/>
              <a:buAutoNum type="alphaUcPeriod"/>
            </a:pPr>
            <a:r>
              <a:rPr lang="en-GB" dirty="0">
                <a:solidFill>
                  <a:schemeClr val="tx1"/>
                </a:solidFill>
              </a:rPr>
              <a:t>Stress Test</a:t>
            </a:r>
          </a:p>
          <a:p>
            <a:pPr marL="342900" indent="-342900">
              <a:buFont typeface="+mj-lt"/>
              <a:buAutoNum type="alphaUcPeriod"/>
            </a:pPr>
            <a:r>
              <a:rPr lang="en-GB" dirty="0">
                <a:solidFill>
                  <a:schemeClr val="tx1"/>
                </a:solidFill>
              </a:rPr>
              <a:t>Patch Test</a:t>
            </a:r>
            <a:endParaRPr lang="en-US" dirty="0">
              <a:solidFill>
                <a:schemeClr val="tx1"/>
              </a:solidFill>
            </a:endParaRPr>
          </a:p>
        </p:txBody>
      </p:sp>
      <p:sp>
        <p:nvSpPr>
          <p:cNvPr id="18" name="Rectangle 17"/>
          <p:cNvSpPr/>
          <p:nvPr/>
        </p:nvSpPr>
        <p:spPr>
          <a:xfrm>
            <a:off x="1606027" y="4303273"/>
            <a:ext cx="901412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D. PATCH Test</a:t>
            </a: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dirty="0">
                <a:solidFill>
                  <a:schemeClr val="tx1"/>
                </a:solidFill>
              </a:rPr>
              <a:t>The patch test identifies the cause of allergic sensitization and is indicated in clients with suspected allergies or allergies from an unknown cause.</a:t>
            </a:r>
          </a:p>
        </p:txBody>
      </p:sp>
    </p:spTree>
    <p:extLst>
      <p:ext uri="{BB962C8B-B14F-4D97-AF65-F5344CB8AC3E}">
        <p14:creationId xmlns:p14="http://schemas.microsoft.com/office/powerpoint/2010/main" val="1150409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5" y="230833"/>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232495" y="518630"/>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5661253" y="1300737"/>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439246" y="2322151"/>
            <a:ext cx="11275844" cy="232371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older adult has been admitted with diagnosis of stroke and a history of dementia.  </a:t>
            </a:r>
          </a:p>
          <a:p>
            <a:r>
              <a:rPr lang="en-GB" dirty="0">
                <a:solidFill>
                  <a:schemeClr val="tx1"/>
                </a:solidFill>
              </a:rPr>
              <a:t>Which of the following nursing diagnoses has the highest priority for this client?</a:t>
            </a:r>
          </a:p>
          <a:p>
            <a:endParaRPr lang="en-GB" dirty="0">
              <a:solidFill>
                <a:schemeClr val="tx1"/>
              </a:solidFill>
            </a:endParaRPr>
          </a:p>
          <a:p>
            <a:pPr marL="342900" indent="-342900">
              <a:buFont typeface="+mj-lt"/>
              <a:buAutoNum type="alphaUcPeriod"/>
            </a:pPr>
            <a:r>
              <a:rPr lang="en-US" dirty="0">
                <a:solidFill>
                  <a:schemeClr val="tx1"/>
                </a:solidFill>
              </a:rPr>
              <a:t>impaired physical mobility </a:t>
            </a:r>
          </a:p>
          <a:p>
            <a:pPr marL="342900" indent="-342900">
              <a:buFont typeface="+mj-lt"/>
              <a:buAutoNum type="alphaUcPeriod"/>
            </a:pPr>
            <a:r>
              <a:rPr lang="en-US" dirty="0">
                <a:solidFill>
                  <a:schemeClr val="tx1"/>
                </a:solidFill>
              </a:rPr>
              <a:t>Bathing/hygiene self care deficit</a:t>
            </a:r>
          </a:p>
          <a:p>
            <a:pPr marL="342900" indent="-342900">
              <a:buFont typeface="+mj-lt"/>
              <a:buAutoNum type="alphaUcPeriod"/>
            </a:pPr>
            <a:r>
              <a:rPr lang="en-GB" dirty="0">
                <a:solidFill>
                  <a:schemeClr val="tx1"/>
                </a:solidFill>
              </a:rPr>
              <a:t>Rationale: Older adults with dementia are at risk for injury due to increased risk for falls, because </a:t>
            </a:r>
            <a:r>
              <a:rPr lang="en-GB" dirty="0">
                <a:solidFill>
                  <a:schemeClr val="tx1"/>
                </a:solidFill>
              </a:rPr>
              <a:t>they </a:t>
            </a:r>
            <a:r>
              <a:rPr lang="en-GB" dirty="0">
                <a:solidFill>
                  <a:schemeClr val="tx1"/>
                </a:solidFill>
              </a:rPr>
              <a:t>may not recognize their limitations, despite immobility related to stroke.</a:t>
            </a:r>
          </a:p>
          <a:p>
            <a:pPr marL="342900" indent="-342900">
              <a:buFont typeface="+mj-lt"/>
              <a:buAutoNum type="alphaUcPeriod"/>
            </a:pPr>
            <a:r>
              <a:rPr lang="en-GB" dirty="0">
                <a:solidFill>
                  <a:schemeClr val="tx1"/>
                </a:solidFill>
              </a:rPr>
              <a:t>Risk for injury </a:t>
            </a:r>
            <a:endParaRPr lang="en-US" dirty="0">
              <a:solidFill>
                <a:schemeClr val="tx1"/>
              </a:solidFill>
            </a:endParaRPr>
          </a:p>
        </p:txBody>
      </p:sp>
      <p:sp>
        <p:nvSpPr>
          <p:cNvPr id="18" name="Rectangle 17"/>
          <p:cNvSpPr/>
          <p:nvPr/>
        </p:nvSpPr>
        <p:spPr>
          <a:xfrm>
            <a:off x="1137120" y="4741626"/>
            <a:ext cx="1009534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D. Risk </a:t>
            </a:r>
            <a:r>
              <a:rPr lang="en-US" b="1" dirty="0">
                <a:solidFill>
                  <a:schemeClr val="tx1"/>
                </a:solidFill>
              </a:rPr>
              <a:t>for </a:t>
            </a:r>
            <a:r>
              <a:rPr lang="en-US" b="1" dirty="0">
                <a:solidFill>
                  <a:schemeClr val="tx1"/>
                </a:solidFill>
              </a:rPr>
              <a:t>injury</a:t>
            </a:r>
          </a:p>
          <a:p>
            <a:pPr algn="ctr"/>
            <a:r>
              <a:rPr lang="en-GB" b="1" dirty="0">
                <a:solidFill>
                  <a:schemeClr val="tx1"/>
                </a:solidFill>
              </a:rPr>
              <a:t>Rationale: </a:t>
            </a:r>
            <a:endParaRPr lang="en-GB" b="1" dirty="0">
              <a:solidFill>
                <a:schemeClr val="tx1"/>
              </a:solidFill>
            </a:endParaRPr>
          </a:p>
          <a:p>
            <a:r>
              <a:rPr lang="en-GB" dirty="0">
                <a:solidFill>
                  <a:schemeClr val="tx1"/>
                </a:solidFill>
              </a:rPr>
              <a:t>Older </a:t>
            </a:r>
            <a:r>
              <a:rPr lang="en-GB" dirty="0">
                <a:solidFill>
                  <a:schemeClr val="tx1"/>
                </a:solidFill>
              </a:rPr>
              <a:t>adults with dementia are at risk for injury due to increased risk for falls, because they may not recognize their limitations, despite immobility related to stroke.</a:t>
            </a:r>
            <a:endParaRPr lang="en-US" dirty="0">
              <a:solidFill>
                <a:schemeClr val="tx1"/>
              </a:solidFill>
            </a:endParaRPr>
          </a:p>
        </p:txBody>
      </p:sp>
    </p:spTree>
    <p:extLst>
      <p:ext uri="{BB962C8B-B14F-4D97-AF65-F5344CB8AC3E}">
        <p14:creationId xmlns:p14="http://schemas.microsoft.com/office/powerpoint/2010/main" val="3766409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5" y="230833"/>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278676" y="458428"/>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451351" y="1953205"/>
            <a:ext cx="11466884"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seen for an outpatient appointment and asks the nurse if he can obtain a copy of his medical record.</a:t>
            </a:r>
          </a:p>
          <a:p>
            <a:r>
              <a:rPr lang="en-GB" dirty="0">
                <a:solidFill>
                  <a:schemeClr val="tx1"/>
                </a:solidFill>
              </a:rPr>
              <a:t>The nurse knows the client has the right to read and copy his medical records, and that this is guaranteed by virtue of</a:t>
            </a:r>
          </a:p>
          <a:p>
            <a:r>
              <a:rPr lang="en-GB" dirty="0">
                <a:solidFill>
                  <a:schemeClr val="tx1"/>
                </a:solidFill>
              </a:rPr>
              <a:t>which of the following?</a:t>
            </a:r>
          </a:p>
          <a:p>
            <a:endParaRPr lang="en-GB" dirty="0">
              <a:solidFill>
                <a:schemeClr val="tx1"/>
              </a:solidFill>
            </a:endParaRPr>
          </a:p>
          <a:p>
            <a:pPr marL="342900" indent="-342900">
              <a:buFont typeface="+mj-lt"/>
              <a:buAutoNum type="alphaUcPeriod"/>
            </a:pPr>
            <a:r>
              <a:rPr lang="en-GB" dirty="0">
                <a:solidFill>
                  <a:schemeClr val="tx1"/>
                </a:solidFill>
              </a:rPr>
              <a:t>The Americans with Disabilities Act </a:t>
            </a:r>
          </a:p>
          <a:p>
            <a:pPr marL="342900" indent="-342900">
              <a:buFont typeface="+mj-lt"/>
              <a:buAutoNum type="alphaUcPeriod"/>
            </a:pPr>
            <a:r>
              <a:rPr lang="en-GB" dirty="0">
                <a:solidFill>
                  <a:schemeClr val="tx1"/>
                </a:solidFill>
              </a:rPr>
              <a:t>The Health Insurance Portability and accountability Act (HIPAA) </a:t>
            </a:r>
          </a:p>
          <a:p>
            <a:pPr marL="342900" indent="-342900">
              <a:buFont typeface="+mj-lt"/>
              <a:buAutoNum type="alphaUcPeriod"/>
            </a:pPr>
            <a:r>
              <a:rPr lang="en-GB" dirty="0">
                <a:solidFill>
                  <a:schemeClr val="tx1"/>
                </a:solidFill>
              </a:rPr>
              <a:t>The Patient Self Determination Act </a:t>
            </a:r>
          </a:p>
          <a:p>
            <a:pPr marL="342900" indent="-342900">
              <a:buFont typeface="+mj-lt"/>
              <a:buAutoNum type="alphaUcPeriod"/>
            </a:pPr>
            <a:r>
              <a:rPr lang="en-GB" dirty="0">
                <a:solidFill>
                  <a:schemeClr val="tx1"/>
                </a:solidFill>
              </a:rPr>
              <a:t>The Code of Ethics for Nurses </a:t>
            </a:r>
          </a:p>
        </p:txBody>
      </p:sp>
      <p:sp>
        <p:nvSpPr>
          <p:cNvPr id="18" name="Rectangle 17"/>
          <p:cNvSpPr/>
          <p:nvPr/>
        </p:nvSpPr>
        <p:spPr>
          <a:xfrm>
            <a:off x="1638354" y="4694476"/>
            <a:ext cx="909287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B. The </a:t>
            </a:r>
            <a:r>
              <a:rPr lang="en-GB" b="1" dirty="0">
                <a:solidFill>
                  <a:schemeClr val="tx1"/>
                </a:solidFill>
              </a:rPr>
              <a:t>Health Insurance Portability and accountability Act (HIPAA</a:t>
            </a:r>
            <a:r>
              <a:rPr lang="en-GB" b="1" dirty="0">
                <a:solidFill>
                  <a:schemeClr val="tx1"/>
                </a:solidFill>
              </a:rPr>
              <a:t>)</a:t>
            </a: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dirty="0">
                <a:solidFill>
                  <a:schemeClr val="tx1"/>
                </a:solidFill>
              </a:rPr>
              <a:t>HIPAA protects the patient's right to review, copy, and request amendments to his medical records</a:t>
            </a:r>
          </a:p>
        </p:txBody>
      </p:sp>
    </p:spTree>
    <p:extLst>
      <p:ext uri="{BB962C8B-B14F-4D97-AF65-F5344CB8AC3E}">
        <p14:creationId xmlns:p14="http://schemas.microsoft.com/office/powerpoint/2010/main" val="4004910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5" y="230833"/>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451666" y="538609"/>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330543" y="1936437"/>
            <a:ext cx="11384547"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After receiving report at the start of the evening shift, which of the following clients should the nurse attend to FIRST</a:t>
            </a:r>
            <a:r>
              <a:rPr lang="en-GB" dirty="0">
                <a:solidFill>
                  <a:schemeClr val="tx1"/>
                </a:solidFill>
              </a:rPr>
              <a:t>?</a:t>
            </a:r>
            <a:endParaRPr lang="en-GB" dirty="0">
              <a:solidFill>
                <a:schemeClr val="tx1"/>
              </a:solidFill>
            </a:endParaRPr>
          </a:p>
          <a:p>
            <a:endParaRPr lang="en-GB" dirty="0">
              <a:solidFill>
                <a:schemeClr val="tx1"/>
              </a:solidFill>
            </a:endParaRPr>
          </a:p>
          <a:p>
            <a:pPr marL="342900" indent="-342900">
              <a:buFont typeface="+mj-lt"/>
              <a:buAutoNum type="alphaUcPeriod"/>
            </a:pPr>
            <a:r>
              <a:rPr lang="en-GB" dirty="0">
                <a:solidFill>
                  <a:schemeClr val="tx1"/>
                </a:solidFill>
              </a:rPr>
              <a:t>A 23 year old woman with sickle cell </a:t>
            </a:r>
            <a:r>
              <a:rPr lang="en-GB" dirty="0" err="1">
                <a:solidFill>
                  <a:schemeClr val="tx1"/>
                </a:solidFill>
              </a:rPr>
              <a:t>anemia</a:t>
            </a:r>
            <a:r>
              <a:rPr lang="en-GB" dirty="0">
                <a:solidFill>
                  <a:schemeClr val="tx1"/>
                </a:solidFill>
              </a:rPr>
              <a:t> with pain of 6/10 </a:t>
            </a:r>
          </a:p>
          <a:p>
            <a:pPr marL="342900" indent="-342900">
              <a:buFont typeface="+mj-lt"/>
              <a:buAutoNum type="alphaUcPeriod"/>
            </a:pPr>
            <a:r>
              <a:rPr lang="en-GB" dirty="0">
                <a:solidFill>
                  <a:schemeClr val="tx1"/>
                </a:solidFill>
              </a:rPr>
              <a:t>A 70 year old man with COPD and Pulse oximetry of 96% on room air </a:t>
            </a:r>
          </a:p>
          <a:p>
            <a:pPr marL="342900" indent="-342900">
              <a:buFont typeface="+mj-lt"/>
              <a:buAutoNum type="alphaUcPeriod"/>
            </a:pPr>
            <a:r>
              <a:rPr lang="en-GB" dirty="0">
                <a:solidFill>
                  <a:schemeClr val="tx1"/>
                </a:solidFill>
              </a:rPr>
              <a:t>A 50 year old woman with Ovarian cancer waiting to be discharged </a:t>
            </a:r>
          </a:p>
          <a:p>
            <a:pPr marL="342900" indent="-342900">
              <a:buFont typeface="+mj-lt"/>
              <a:buAutoNum type="alphaUcPeriod"/>
            </a:pPr>
            <a:r>
              <a:rPr lang="en-GB" dirty="0">
                <a:solidFill>
                  <a:schemeClr val="tx1"/>
                </a:solidFill>
              </a:rPr>
              <a:t>A 30 year old man undergoing treatment for non-Hodgkin lymphoma with a potassium level of 7.3 </a:t>
            </a:r>
            <a:r>
              <a:rPr lang="en-GB" dirty="0" err="1">
                <a:solidFill>
                  <a:schemeClr val="tx1"/>
                </a:solidFill>
              </a:rPr>
              <a:t>mEq</a:t>
            </a:r>
            <a:r>
              <a:rPr lang="en-GB" dirty="0">
                <a:solidFill>
                  <a:schemeClr val="tx1"/>
                </a:solidFill>
              </a:rPr>
              <a:t>/L</a:t>
            </a:r>
            <a:endParaRPr lang="en-US" dirty="0">
              <a:solidFill>
                <a:schemeClr val="tx1"/>
              </a:solidFill>
            </a:endParaRPr>
          </a:p>
        </p:txBody>
      </p:sp>
      <p:sp>
        <p:nvSpPr>
          <p:cNvPr id="18" name="Rectangle 17"/>
          <p:cNvSpPr/>
          <p:nvPr/>
        </p:nvSpPr>
        <p:spPr>
          <a:xfrm>
            <a:off x="1568553" y="4467230"/>
            <a:ext cx="902145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D. A </a:t>
            </a:r>
            <a:r>
              <a:rPr lang="en-GB" b="1" dirty="0">
                <a:solidFill>
                  <a:schemeClr val="tx1"/>
                </a:solidFill>
              </a:rPr>
              <a:t>30 year old man undergoing treatment for non-Hodgkin lymphoma with a potassium level of 7.3 </a:t>
            </a:r>
            <a:r>
              <a:rPr lang="en-GB" b="1" dirty="0" err="1">
                <a:solidFill>
                  <a:schemeClr val="tx1"/>
                </a:solidFill>
              </a:rPr>
              <a:t>mEq</a:t>
            </a:r>
            <a:r>
              <a:rPr lang="en-GB" b="1" dirty="0">
                <a:solidFill>
                  <a:schemeClr val="tx1"/>
                </a:solidFill>
              </a:rPr>
              <a:t>/L</a:t>
            </a:r>
          </a:p>
          <a:p>
            <a:pPr algn="ctr"/>
            <a:r>
              <a:rPr lang="en-US" b="1" dirty="0">
                <a:solidFill>
                  <a:schemeClr val="tx1"/>
                </a:solidFill>
              </a:rPr>
              <a:t>Rationale:</a:t>
            </a:r>
          </a:p>
          <a:p>
            <a:r>
              <a:rPr lang="en-US" dirty="0">
                <a:solidFill>
                  <a:schemeClr val="tx1"/>
                </a:solidFill>
              </a:rPr>
              <a:t>Hyperkalemia is a potentially serious condition that , in a client undergoing treatment for non-</a:t>
            </a:r>
            <a:r>
              <a:rPr lang="en-US" dirty="0" err="1">
                <a:solidFill>
                  <a:schemeClr val="tx1"/>
                </a:solidFill>
              </a:rPr>
              <a:t>hodgkin</a:t>
            </a:r>
            <a:r>
              <a:rPr lang="en-US" dirty="0">
                <a:solidFill>
                  <a:schemeClr val="tx1"/>
                </a:solidFill>
              </a:rPr>
              <a:t> lymphoma, could indicate tumor lysis syndrome</a:t>
            </a:r>
            <a:r>
              <a:rPr lang="en-US"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39085329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5" y="230833"/>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241731" y="611728"/>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1213975" y="2217985"/>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knows that which of the following ethical principles BEST supports this decision</a:t>
            </a:r>
            <a:r>
              <a:rPr lang="en-GB" dirty="0">
                <a:solidFill>
                  <a:schemeClr val="tx1"/>
                </a:solidFill>
              </a:rPr>
              <a:t>?</a:t>
            </a:r>
          </a:p>
          <a:p>
            <a:endParaRPr lang="en-GB" dirty="0">
              <a:solidFill>
                <a:schemeClr val="tx1"/>
              </a:solidFill>
            </a:endParaRPr>
          </a:p>
          <a:p>
            <a:pPr marL="342900" indent="-342900">
              <a:buFont typeface="+mj-lt"/>
              <a:buAutoNum type="arabicPeriod"/>
            </a:pPr>
            <a:r>
              <a:rPr lang="en-US" dirty="0">
                <a:solidFill>
                  <a:schemeClr val="tx1"/>
                </a:solidFill>
              </a:rPr>
              <a:t>Autonomy</a:t>
            </a:r>
          </a:p>
          <a:p>
            <a:pPr marL="342900" indent="-342900">
              <a:buFont typeface="+mj-lt"/>
              <a:buAutoNum type="arabicPeriod"/>
            </a:pPr>
            <a:r>
              <a:rPr lang="en-US" dirty="0">
                <a:solidFill>
                  <a:schemeClr val="tx1"/>
                </a:solidFill>
              </a:rPr>
              <a:t>Beneficence</a:t>
            </a:r>
          </a:p>
          <a:p>
            <a:pPr marL="342900" indent="-342900">
              <a:buFont typeface="+mj-lt"/>
              <a:buAutoNum type="arabicPeriod"/>
            </a:pPr>
            <a:r>
              <a:rPr lang="en-US" dirty="0" err="1">
                <a:solidFill>
                  <a:schemeClr val="tx1"/>
                </a:solidFill>
              </a:rPr>
              <a:t>Nonmaleficence</a:t>
            </a:r>
            <a:endParaRPr lang="en-US" dirty="0">
              <a:solidFill>
                <a:schemeClr val="tx1"/>
              </a:solidFill>
            </a:endParaRPr>
          </a:p>
          <a:p>
            <a:pPr marL="342900" indent="-342900">
              <a:buFont typeface="+mj-lt"/>
              <a:buAutoNum type="arabicPeriod"/>
            </a:pPr>
            <a:r>
              <a:rPr lang="en-US" dirty="0">
                <a:solidFill>
                  <a:schemeClr val="tx1"/>
                </a:solidFill>
              </a:rPr>
              <a:t>Justice</a:t>
            </a:r>
            <a:endParaRPr lang="en-GB" dirty="0">
              <a:solidFill>
                <a:schemeClr val="tx1"/>
              </a:solidFill>
            </a:endParaRPr>
          </a:p>
          <a:p>
            <a:endParaRPr lang="en-GB" dirty="0">
              <a:solidFill>
                <a:schemeClr val="tx1"/>
              </a:solidFill>
            </a:endParaRPr>
          </a:p>
        </p:txBody>
      </p:sp>
      <p:sp>
        <p:nvSpPr>
          <p:cNvPr id="18" name="Rectangle 17"/>
          <p:cNvSpPr/>
          <p:nvPr/>
        </p:nvSpPr>
        <p:spPr>
          <a:xfrm>
            <a:off x="4877270" y="5427261"/>
            <a:ext cx="2579332"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1.- A. 2. –C, 3. B, 4. D</a:t>
            </a:r>
            <a:endParaRPr lang="en-GB" b="1"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001446554"/>
              </p:ext>
            </p:extLst>
          </p:nvPr>
        </p:nvGraphicFramePr>
        <p:xfrm>
          <a:off x="3587090" y="2752247"/>
          <a:ext cx="8128000" cy="185420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012479157"/>
                    </a:ext>
                  </a:extLst>
                </a:gridCol>
              </a:tblGrid>
              <a:tr h="370840">
                <a:tc>
                  <a:txBody>
                    <a:bodyPr/>
                    <a:lstStyle/>
                    <a:p>
                      <a:pPr algn="ctr"/>
                      <a:r>
                        <a:rPr lang="en-GB" dirty="0" smtClean="0"/>
                        <a:t>Options</a:t>
                      </a:r>
                      <a:endParaRPr lang="en-US" dirty="0"/>
                    </a:p>
                  </a:txBody>
                  <a:tcPr>
                    <a:solidFill>
                      <a:schemeClr val="tx1"/>
                    </a:solidFill>
                  </a:tcPr>
                </a:tc>
                <a:extLst>
                  <a:ext uri="{0D108BD9-81ED-4DB2-BD59-A6C34878D82A}">
                    <a16:rowId xmlns:a16="http://schemas.microsoft.com/office/drawing/2014/main" val="2974375346"/>
                  </a:ext>
                </a:extLst>
              </a:tr>
              <a:tr h="370840">
                <a:tc>
                  <a:txBody>
                    <a:bodyPr/>
                    <a:lstStyle/>
                    <a:p>
                      <a:r>
                        <a:rPr lang="en-GB" dirty="0" smtClean="0"/>
                        <a:t>A. The right of individuals to make decisions for themselves</a:t>
                      </a:r>
                      <a:endParaRPr lang="en-US" dirty="0"/>
                    </a:p>
                  </a:txBody>
                  <a:tcPr/>
                </a:tc>
                <a:extLst>
                  <a:ext uri="{0D108BD9-81ED-4DB2-BD59-A6C34878D82A}">
                    <a16:rowId xmlns:a16="http://schemas.microsoft.com/office/drawing/2014/main" val="2781288042"/>
                  </a:ext>
                </a:extLst>
              </a:tr>
              <a:tr h="370840">
                <a:tc>
                  <a:txBody>
                    <a:bodyPr/>
                    <a:lstStyle/>
                    <a:p>
                      <a:r>
                        <a:rPr lang="en-GB" sz="1800" b="0" i="0" kern="1200" dirty="0" smtClean="0">
                          <a:solidFill>
                            <a:schemeClr val="dk1"/>
                          </a:solidFill>
                          <a:effectLst/>
                          <a:latin typeface="+mn-lt"/>
                          <a:ea typeface="+mn-ea"/>
                          <a:cs typeface="+mn-cs"/>
                        </a:rPr>
                        <a:t>B. The Nurse's duty to do no harm</a:t>
                      </a:r>
                      <a:endParaRPr lang="en-US" dirty="0"/>
                    </a:p>
                  </a:txBody>
                  <a:tcPr/>
                </a:tc>
                <a:extLst>
                  <a:ext uri="{0D108BD9-81ED-4DB2-BD59-A6C34878D82A}">
                    <a16:rowId xmlns:a16="http://schemas.microsoft.com/office/drawing/2014/main" val="2471440825"/>
                  </a:ext>
                </a:extLst>
              </a:tr>
              <a:tr h="370840">
                <a:tc>
                  <a:txBody>
                    <a:bodyPr/>
                    <a:lstStyle/>
                    <a:p>
                      <a:r>
                        <a:rPr lang="en-GB" sz="1800" b="0" i="0" kern="1200" dirty="0" smtClean="0">
                          <a:solidFill>
                            <a:schemeClr val="dk1"/>
                          </a:solidFill>
                          <a:effectLst/>
                          <a:latin typeface="+mn-lt"/>
                          <a:ea typeface="+mn-ea"/>
                          <a:cs typeface="+mn-cs"/>
                        </a:rPr>
                        <a:t>C.</a:t>
                      </a:r>
                      <a:r>
                        <a:rPr lang="en-GB" sz="1800" b="0" i="0" kern="1200" baseline="0" dirty="0" smtClean="0">
                          <a:solidFill>
                            <a:schemeClr val="dk1"/>
                          </a:solidFill>
                          <a:effectLst/>
                          <a:latin typeface="+mn-lt"/>
                          <a:ea typeface="+mn-ea"/>
                          <a:cs typeface="+mn-cs"/>
                        </a:rPr>
                        <a:t> </a:t>
                      </a:r>
                      <a:r>
                        <a:rPr lang="en-GB" sz="1800" b="0" i="0" kern="1200" dirty="0" smtClean="0">
                          <a:solidFill>
                            <a:schemeClr val="dk1"/>
                          </a:solidFill>
                          <a:effectLst/>
                          <a:latin typeface="+mn-lt"/>
                          <a:ea typeface="+mn-ea"/>
                          <a:cs typeface="+mn-cs"/>
                        </a:rPr>
                        <a:t>The Nurse's duty to do what is good for the client</a:t>
                      </a:r>
                      <a:endParaRPr lang="en-US" dirty="0"/>
                    </a:p>
                  </a:txBody>
                  <a:tcPr/>
                </a:tc>
                <a:extLst>
                  <a:ext uri="{0D108BD9-81ED-4DB2-BD59-A6C34878D82A}">
                    <a16:rowId xmlns:a16="http://schemas.microsoft.com/office/drawing/2014/main" val="2517165877"/>
                  </a:ext>
                </a:extLst>
              </a:tr>
              <a:tr h="370840">
                <a:tc>
                  <a:txBody>
                    <a:bodyPr/>
                    <a:lstStyle/>
                    <a:p>
                      <a:r>
                        <a:rPr lang="en-GB" dirty="0" smtClean="0"/>
                        <a:t>D. The concept of fair and equity</a:t>
                      </a:r>
                      <a:endParaRPr lang="en-US" dirty="0"/>
                    </a:p>
                  </a:txBody>
                  <a:tcPr/>
                </a:tc>
                <a:extLst>
                  <a:ext uri="{0D108BD9-81ED-4DB2-BD59-A6C34878D82A}">
                    <a16:rowId xmlns:a16="http://schemas.microsoft.com/office/drawing/2014/main" val="3328229834"/>
                  </a:ext>
                </a:extLst>
              </a:tr>
            </a:tbl>
          </a:graphicData>
        </a:graphic>
      </p:graphicFrame>
    </p:spTree>
    <p:extLst>
      <p:ext uri="{BB962C8B-B14F-4D97-AF65-F5344CB8AC3E}">
        <p14:creationId xmlns:p14="http://schemas.microsoft.com/office/powerpoint/2010/main" val="2040110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5" y="230833"/>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1</a:t>
            </a:r>
            <a:endParaRPr lang="en-US" sz="4400" b="1" dirty="0">
              <a:ln w="22225">
                <a:solidFill>
                  <a:schemeClr val="accent2"/>
                </a:solidFill>
                <a:prstDash val="solid"/>
              </a:ln>
            </a:endParaRPr>
          </a:p>
        </p:txBody>
      </p:sp>
      <p:sp>
        <p:nvSpPr>
          <p:cNvPr id="5" name="Rectangle 4"/>
          <p:cNvSpPr/>
          <p:nvPr/>
        </p:nvSpPr>
        <p:spPr>
          <a:xfrm>
            <a:off x="722022" y="0"/>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909374" y="2077900"/>
            <a:ext cx="10550838" cy="204671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developing a care plan for a client with hepatitis C. The Nurse knows that </a:t>
            </a:r>
          </a:p>
          <a:p>
            <a:r>
              <a:rPr lang="en-GB" dirty="0">
                <a:solidFill>
                  <a:schemeClr val="tx1"/>
                </a:solidFill>
              </a:rPr>
              <a:t>the primary route of transmission of this hepatitis virus is which of the following?</a:t>
            </a:r>
          </a:p>
          <a:p>
            <a:endParaRPr lang="en-GB" dirty="0">
              <a:solidFill>
                <a:schemeClr val="tx1"/>
              </a:solidFill>
            </a:endParaRPr>
          </a:p>
          <a:p>
            <a:pPr marL="342900" indent="-342900">
              <a:buFont typeface="+mj-lt"/>
              <a:buAutoNum type="alphaUcPeriod"/>
            </a:pPr>
            <a:r>
              <a:rPr lang="en-GB" dirty="0" err="1">
                <a:solidFill>
                  <a:schemeClr val="tx1"/>
                </a:solidFill>
              </a:rPr>
              <a:t>Feces</a:t>
            </a:r>
            <a:endParaRPr lang="en-GB" dirty="0">
              <a:solidFill>
                <a:schemeClr val="tx1"/>
              </a:solidFill>
            </a:endParaRPr>
          </a:p>
          <a:p>
            <a:pPr marL="342900" indent="-342900">
              <a:buFont typeface="+mj-lt"/>
              <a:buAutoNum type="alphaUcPeriod"/>
            </a:pPr>
            <a:r>
              <a:rPr lang="en-GB" dirty="0">
                <a:solidFill>
                  <a:schemeClr val="tx1"/>
                </a:solidFill>
              </a:rPr>
              <a:t>Contaminated Food</a:t>
            </a:r>
          </a:p>
          <a:p>
            <a:pPr marL="342900" indent="-342900">
              <a:buFont typeface="+mj-lt"/>
              <a:buAutoNum type="alphaUcPeriod"/>
            </a:pPr>
            <a:r>
              <a:rPr lang="en-GB" dirty="0">
                <a:solidFill>
                  <a:schemeClr val="tx1"/>
                </a:solidFill>
              </a:rPr>
              <a:t>Blood</a:t>
            </a:r>
          </a:p>
          <a:p>
            <a:pPr marL="342900" indent="-342900">
              <a:buFont typeface="+mj-lt"/>
              <a:buAutoNum type="alphaUcPeriod"/>
            </a:pPr>
            <a:r>
              <a:rPr lang="en-GB" dirty="0">
                <a:solidFill>
                  <a:schemeClr val="tx1"/>
                </a:solidFill>
              </a:rPr>
              <a:t>Sputum</a:t>
            </a:r>
            <a:endParaRPr lang="en-US" dirty="0">
              <a:solidFill>
                <a:schemeClr val="tx1"/>
              </a:solidFill>
            </a:endParaRPr>
          </a:p>
        </p:txBody>
      </p:sp>
      <p:sp>
        <p:nvSpPr>
          <p:cNvPr id="18" name="Rectangle 17"/>
          <p:cNvSpPr/>
          <p:nvPr/>
        </p:nvSpPr>
        <p:spPr>
          <a:xfrm>
            <a:off x="1210769" y="4407157"/>
            <a:ext cx="860729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C. Blood</a:t>
            </a:r>
          </a:p>
          <a:p>
            <a:pPr algn="ctr"/>
            <a:r>
              <a:rPr lang="en-GB" b="1" dirty="0">
                <a:solidFill>
                  <a:schemeClr val="tx1"/>
                </a:solidFill>
              </a:rPr>
              <a:t>Rationale:</a:t>
            </a:r>
          </a:p>
          <a:p>
            <a:r>
              <a:rPr lang="en-GB" dirty="0">
                <a:solidFill>
                  <a:schemeClr val="tx1"/>
                </a:solidFill>
              </a:rPr>
              <a:t>The hepatitis C virus is transmitted through blood and parenteral routes.</a:t>
            </a:r>
          </a:p>
          <a:p>
            <a:r>
              <a:rPr lang="en-GB" dirty="0">
                <a:solidFill>
                  <a:schemeClr val="tx1"/>
                </a:solidFill>
              </a:rPr>
              <a:t>However one must recall that hepatitis A virus (HAV) is transmitted via the </a:t>
            </a:r>
            <a:r>
              <a:rPr lang="en-GB" dirty="0" err="1">
                <a:solidFill>
                  <a:schemeClr val="tx1"/>
                </a:solidFill>
              </a:rPr>
              <a:t>fecal</a:t>
            </a:r>
            <a:r>
              <a:rPr lang="en-GB" dirty="0">
                <a:solidFill>
                  <a:schemeClr val="tx1"/>
                </a:solidFill>
              </a:rPr>
              <a:t> oral route</a:t>
            </a:r>
          </a:p>
          <a:p>
            <a:r>
              <a:rPr lang="en-GB" dirty="0">
                <a:solidFill>
                  <a:schemeClr val="tx1"/>
                </a:solidFill>
              </a:rPr>
              <a:t>&amp; primarily via ingestion of contaminated food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8487769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77601" y="443014"/>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a:t>
            </a:r>
            <a:r>
              <a:rPr lang="en-GB" sz="4400" b="1" dirty="0" smtClean="0">
                <a:ln w="22225">
                  <a:solidFill>
                    <a:schemeClr val="accent2"/>
                  </a:solidFill>
                  <a:prstDash val="solid"/>
                </a:ln>
              </a:rPr>
              <a:t>1</a:t>
            </a:r>
            <a:endParaRPr lang="en-US" sz="4400" b="1" dirty="0">
              <a:ln w="22225">
                <a:solidFill>
                  <a:schemeClr val="accent2"/>
                </a:solidFill>
                <a:prstDash val="solid"/>
              </a:ln>
            </a:endParaRPr>
          </a:p>
        </p:txBody>
      </p:sp>
      <p:sp>
        <p:nvSpPr>
          <p:cNvPr id="5" name="Rectangle 4"/>
          <p:cNvSpPr/>
          <p:nvPr/>
        </p:nvSpPr>
        <p:spPr>
          <a:xfrm>
            <a:off x="169524" y="575401"/>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In the Emergency room, the nurse assesses a 6 year old child suspected of having measles.  Which of the following kinds of precautions should the nurse initiate</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Contact Precautions</a:t>
            </a:r>
          </a:p>
          <a:p>
            <a:pPr marL="342900" indent="-342900">
              <a:buFont typeface="+mj-lt"/>
              <a:buAutoNum type="alphaUcPeriod"/>
            </a:pPr>
            <a:r>
              <a:rPr lang="en-US" dirty="0">
                <a:solidFill>
                  <a:schemeClr val="tx1"/>
                </a:solidFill>
              </a:rPr>
              <a:t>Airborne precautions</a:t>
            </a:r>
          </a:p>
          <a:p>
            <a:pPr marL="342900" indent="-342900">
              <a:buFont typeface="+mj-lt"/>
              <a:buAutoNum type="alphaUcPeriod"/>
            </a:pPr>
            <a:r>
              <a:rPr lang="en-US" dirty="0">
                <a:solidFill>
                  <a:schemeClr val="tx1"/>
                </a:solidFill>
              </a:rPr>
              <a:t>Droplet precautions</a:t>
            </a:r>
          </a:p>
          <a:p>
            <a:pPr marL="342900" indent="-342900">
              <a:buFont typeface="+mj-lt"/>
              <a:buAutoNum type="alphaUcPeriod"/>
            </a:pPr>
            <a:r>
              <a:rPr lang="en-GB" dirty="0">
                <a:solidFill>
                  <a:schemeClr val="tx1"/>
                </a:solidFill>
              </a:rPr>
              <a:t>Reverse Isolation</a:t>
            </a:r>
            <a:endParaRPr lang="en-US" dirty="0">
              <a:solidFill>
                <a:schemeClr val="tx1"/>
              </a:solidFill>
            </a:endParaRPr>
          </a:p>
        </p:txBody>
      </p:sp>
      <p:sp>
        <p:nvSpPr>
          <p:cNvPr id="18" name="Rectangle 17"/>
          <p:cNvSpPr/>
          <p:nvPr/>
        </p:nvSpPr>
        <p:spPr>
          <a:xfrm>
            <a:off x="2054420" y="4294298"/>
            <a:ext cx="808316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B. Airborne precautions</a:t>
            </a:r>
          </a:p>
          <a:p>
            <a:pPr algn="ctr"/>
            <a:r>
              <a:rPr lang="en-GB" b="1" dirty="0">
                <a:solidFill>
                  <a:schemeClr val="tx1"/>
                </a:solidFill>
              </a:rPr>
              <a:t>Rationale: </a:t>
            </a:r>
          </a:p>
          <a:p>
            <a:r>
              <a:rPr lang="en-GB" dirty="0">
                <a:solidFill>
                  <a:schemeClr val="tx1"/>
                </a:solidFill>
              </a:rPr>
              <a:t>Airborne precautions are used  to prevent the transmission of infectious agents (</a:t>
            </a:r>
            <a:r>
              <a:rPr lang="en-GB" dirty="0" err="1">
                <a:solidFill>
                  <a:schemeClr val="tx1"/>
                </a:solidFill>
              </a:rPr>
              <a:t>e.g</a:t>
            </a:r>
            <a:r>
              <a:rPr lang="en-GB" dirty="0">
                <a:solidFill>
                  <a:schemeClr val="tx1"/>
                </a:solidFill>
              </a:rPr>
              <a:t> </a:t>
            </a:r>
            <a:r>
              <a:rPr lang="en-GB" dirty="0" err="1">
                <a:solidFill>
                  <a:schemeClr val="tx1"/>
                </a:solidFill>
              </a:rPr>
              <a:t>Covid</a:t>
            </a:r>
            <a:r>
              <a:rPr lang="en-GB" dirty="0">
                <a:solidFill>
                  <a:schemeClr val="tx1"/>
                </a:solidFill>
              </a:rPr>
              <a:t> 19 virus , Measles)  that remain infectious over long distances when suspended in the air</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5200594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424610"/>
            <a:ext cx="7941597"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rPr>
              <a:t>Advanced Med-Surge Part </a:t>
            </a:r>
            <a:r>
              <a:rPr lang="en-GB" sz="4400" b="1" dirty="0" smtClean="0">
                <a:ln w="22225">
                  <a:solidFill>
                    <a:schemeClr val="accent2"/>
                  </a:solidFill>
                  <a:prstDash val="solid"/>
                </a:ln>
              </a:rPr>
              <a:t>1</a:t>
            </a:r>
            <a:endParaRPr lang="en-US" sz="4400" b="1" dirty="0">
              <a:ln w="22225">
                <a:solidFill>
                  <a:schemeClr val="accent2"/>
                </a:solidFill>
                <a:prstDash val="solid"/>
              </a:ln>
            </a:endParaRPr>
          </a:p>
        </p:txBody>
      </p:sp>
      <p:sp>
        <p:nvSpPr>
          <p:cNvPr id="5" name="Rectangle 4"/>
          <p:cNvSpPr/>
          <p:nvPr/>
        </p:nvSpPr>
        <p:spPr>
          <a:xfrm>
            <a:off x="273523" y="501085"/>
            <a:ext cx="1479700" cy="461665"/>
          </a:xfrm>
          <a:prstGeom prst="rect">
            <a:avLst/>
          </a:prstGeom>
          <a:noFill/>
        </p:spPr>
        <p:txBody>
          <a:bodyPr wrap="none" lIns="91440" tIns="45720" rIns="91440" bIns="45720">
            <a:spAutoFit/>
          </a:bodyPr>
          <a:lstStyle/>
          <a:p>
            <a:pPr algn="ctr"/>
            <a:r>
              <a:rPr lang="en-US" sz="2400" b="1" spc="50" dirty="0" smtClean="0">
                <a:ln w="9525" cmpd="sng">
                  <a:solidFill>
                    <a:schemeClr val="accent1"/>
                  </a:solidFill>
                  <a:prstDash val="solid"/>
                </a:ln>
                <a:effectLst>
                  <a:glow rad="38100">
                    <a:schemeClr val="accent1">
                      <a:alpha val="40000"/>
                    </a:schemeClr>
                  </a:glow>
                </a:effectLst>
              </a:rPr>
              <a:t>Chapter 5</a:t>
            </a:r>
            <a:endParaRPr lang="en-US" sz="2400"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661253" y="1245319"/>
            <a:ext cx="1047082"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NEXT</a:t>
            </a:r>
            <a:endParaRPr lang="en-US" sz="1600" dirty="0">
              <a:solidFill>
                <a:prstClr val="black"/>
              </a:solidFill>
              <a:latin typeface="Century Gothic" panose="020B0502020202020204"/>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prstClr val="black"/>
                </a:solidFill>
                <a:latin typeface="Century Gothic" panose="020B0502020202020204"/>
              </a:rPr>
              <a:t>PREVIOUS</a:t>
            </a:r>
            <a:endParaRPr lang="en-US" sz="1600" dirty="0">
              <a:solidFill>
                <a:prstClr val="black"/>
              </a:solidFill>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prstClr val="black"/>
                </a:solidFill>
                <a:latin typeface="Century Gothic" panose="020B0502020202020204"/>
              </a:rPr>
              <a:t>SHOW ANSWER</a:t>
            </a:r>
            <a:endParaRPr lang="en-US" dirty="0">
              <a:solidFill>
                <a:prstClr val="black"/>
              </a:solidFill>
              <a:latin typeface="Century Gothic" panose="020B0502020202020204"/>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administer a unit of PR BCs to an </a:t>
            </a:r>
            <a:r>
              <a:rPr lang="en-GB" dirty="0" err="1">
                <a:solidFill>
                  <a:schemeClr val="tx1"/>
                </a:solidFill>
              </a:rPr>
              <a:t>anemic</a:t>
            </a:r>
            <a:r>
              <a:rPr lang="en-GB" dirty="0">
                <a:solidFill>
                  <a:schemeClr val="tx1"/>
                </a:solidFill>
              </a:rPr>
              <a:t> client.  After obtaining the blood from the blood bank, the Nurse must begin administering it within which of the following time period?</a:t>
            </a:r>
          </a:p>
          <a:p>
            <a:r>
              <a:rPr lang="en-US" dirty="0">
                <a:solidFill>
                  <a:schemeClr val="tx1"/>
                </a:solidFill>
              </a:rPr>
              <a:t> </a:t>
            </a:r>
          </a:p>
          <a:p>
            <a:pPr marL="342900" indent="-342900">
              <a:buFont typeface="+mj-lt"/>
              <a:buAutoNum type="alphaUcPeriod"/>
            </a:pPr>
            <a:r>
              <a:rPr lang="en-US" dirty="0">
                <a:solidFill>
                  <a:schemeClr val="tx1"/>
                </a:solidFill>
              </a:rPr>
              <a:t>60 minutes</a:t>
            </a:r>
          </a:p>
          <a:p>
            <a:pPr marL="342900" indent="-342900">
              <a:buFont typeface="+mj-lt"/>
              <a:buAutoNum type="alphaUcPeriod"/>
            </a:pPr>
            <a:r>
              <a:rPr lang="en-US" dirty="0">
                <a:solidFill>
                  <a:schemeClr val="tx1"/>
                </a:solidFill>
              </a:rPr>
              <a:t> 30 minutes</a:t>
            </a:r>
          </a:p>
          <a:p>
            <a:pPr marL="342900" indent="-342900">
              <a:buFont typeface="+mj-lt"/>
              <a:buAutoNum type="alphaUcPeriod"/>
            </a:pPr>
            <a:r>
              <a:rPr lang="en-US" dirty="0">
                <a:solidFill>
                  <a:schemeClr val="tx1"/>
                </a:solidFill>
              </a:rPr>
              <a:t> 45 minutes</a:t>
            </a:r>
          </a:p>
          <a:p>
            <a:pPr marL="342900" indent="-342900">
              <a:buFont typeface="+mj-lt"/>
              <a:buAutoNum type="alphaUcPeriod"/>
            </a:pPr>
            <a:r>
              <a:rPr lang="en-US" dirty="0">
                <a:solidFill>
                  <a:schemeClr val="tx1"/>
                </a:solidFill>
              </a:rPr>
              <a:t> 15 minutes</a:t>
            </a:r>
          </a:p>
        </p:txBody>
      </p:sp>
      <p:sp>
        <p:nvSpPr>
          <p:cNvPr id="18" name="Rectangle 17"/>
          <p:cNvSpPr/>
          <p:nvPr/>
        </p:nvSpPr>
        <p:spPr>
          <a:xfrm>
            <a:off x="1461872" y="4510919"/>
            <a:ext cx="927347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B. 30 Minutes</a:t>
            </a:r>
          </a:p>
          <a:p>
            <a:pPr algn="ctr"/>
            <a:r>
              <a:rPr lang="en-GB" b="1" dirty="0">
                <a:solidFill>
                  <a:schemeClr val="tx1"/>
                </a:solidFill>
              </a:rPr>
              <a:t>Rationale:</a:t>
            </a:r>
          </a:p>
          <a:p>
            <a:r>
              <a:rPr lang="en-GB" dirty="0">
                <a:solidFill>
                  <a:schemeClr val="tx1"/>
                </a:solidFill>
              </a:rPr>
              <a:t>After obtaining the blood product from the blood bank, the nurse must begin administering the product with 30 </a:t>
            </a:r>
            <a:r>
              <a:rPr lang="en-GB" dirty="0">
                <a:solidFill>
                  <a:schemeClr val="tx1"/>
                </a:solidFill>
              </a:rPr>
              <a:t>minutes</a:t>
            </a:r>
            <a:endParaRPr lang="en-GB" dirty="0">
              <a:solidFill>
                <a:schemeClr val="tx1"/>
              </a:solidFill>
            </a:endParaRPr>
          </a:p>
        </p:txBody>
      </p:sp>
    </p:spTree>
    <p:extLst>
      <p:ext uri="{BB962C8B-B14F-4D97-AF65-F5344CB8AC3E}">
        <p14:creationId xmlns:p14="http://schemas.microsoft.com/office/powerpoint/2010/main" val="7015978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909374" y="2077900"/>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gives a 37 year old </a:t>
            </a:r>
            <a:r>
              <a:rPr lang="en-GB" dirty="0" err="1">
                <a:solidFill>
                  <a:schemeClr val="tx1"/>
                </a:solidFill>
              </a:rPr>
              <a:t>primigravida</a:t>
            </a:r>
            <a:r>
              <a:rPr lang="en-GB" dirty="0">
                <a:solidFill>
                  <a:schemeClr val="tx1"/>
                </a:solidFill>
              </a:rPr>
              <a:t> client a </a:t>
            </a:r>
            <a:r>
              <a:rPr lang="en-GB" dirty="0" err="1">
                <a:solidFill>
                  <a:schemeClr val="tx1"/>
                </a:solidFill>
              </a:rPr>
              <a:t>RhoGAM</a:t>
            </a:r>
            <a:r>
              <a:rPr lang="en-GB" dirty="0">
                <a:solidFill>
                  <a:schemeClr val="tx1"/>
                </a:solidFill>
              </a:rPr>
              <a:t> injection in her 28th week of pregnancy.  Which of the following client situations requires the nurse to take this action?</a:t>
            </a:r>
            <a:r>
              <a:rPr lang="en-US" dirty="0">
                <a:solidFill>
                  <a:schemeClr val="tx1"/>
                </a:solidFill>
              </a:rPr>
              <a:t> </a:t>
            </a:r>
          </a:p>
          <a:p>
            <a:endParaRPr lang="en-US" dirty="0">
              <a:solidFill>
                <a:schemeClr val="tx1"/>
              </a:solidFill>
            </a:endParaRPr>
          </a:p>
          <a:p>
            <a:pPr marL="342900" indent="-342900">
              <a:buFont typeface="+mj-lt"/>
              <a:buAutoNum type="alphaUcPeriod"/>
            </a:pPr>
            <a:r>
              <a:rPr lang="en-GB" dirty="0">
                <a:solidFill>
                  <a:schemeClr val="tx1"/>
                </a:solidFill>
              </a:rPr>
              <a:t>Rh-negative mother and Rh-negative father</a:t>
            </a:r>
          </a:p>
          <a:p>
            <a:pPr marL="342900" indent="-342900">
              <a:buFont typeface="+mj-lt"/>
              <a:buAutoNum type="alphaUcPeriod"/>
            </a:pPr>
            <a:r>
              <a:rPr lang="en-GB" dirty="0">
                <a:solidFill>
                  <a:schemeClr val="tx1"/>
                </a:solidFill>
              </a:rPr>
              <a:t> Rh-positive mother and Rh-positive father</a:t>
            </a:r>
          </a:p>
          <a:p>
            <a:pPr marL="342900" indent="-342900">
              <a:buFont typeface="+mj-lt"/>
              <a:buAutoNum type="alphaUcPeriod"/>
            </a:pPr>
            <a:r>
              <a:rPr lang="en-GB" dirty="0">
                <a:solidFill>
                  <a:schemeClr val="tx1"/>
                </a:solidFill>
              </a:rPr>
              <a:t> Rh-positive mother and Rh-negative </a:t>
            </a:r>
            <a:r>
              <a:rPr lang="en-GB" dirty="0">
                <a:solidFill>
                  <a:schemeClr val="tx1"/>
                </a:solidFill>
              </a:rPr>
              <a:t>father</a:t>
            </a:r>
          </a:p>
          <a:p>
            <a:pPr marL="342900" indent="-342900">
              <a:buFont typeface="+mj-lt"/>
              <a:buAutoNum type="alphaUcPeriod"/>
            </a:pPr>
            <a:r>
              <a:rPr lang="en-GB" dirty="0">
                <a:solidFill>
                  <a:schemeClr val="tx1"/>
                </a:solidFill>
              </a:rPr>
              <a:t>Rh-negative mother and Rh-positive father</a:t>
            </a:r>
            <a:endParaRPr lang="en-US" dirty="0">
              <a:solidFill>
                <a:schemeClr val="tx1"/>
              </a:solidFill>
            </a:endParaRPr>
          </a:p>
        </p:txBody>
      </p:sp>
      <p:sp>
        <p:nvSpPr>
          <p:cNvPr id="18" name="Rectangle 17"/>
          <p:cNvSpPr/>
          <p:nvPr/>
        </p:nvSpPr>
        <p:spPr>
          <a:xfrm>
            <a:off x="2466047" y="4333311"/>
            <a:ext cx="8488280"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B. Rh-negative </a:t>
            </a:r>
            <a:r>
              <a:rPr lang="en-GB" b="1" dirty="0">
                <a:solidFill>
                  <a:schemeClr val="tx1"/>
                </a:solidFill>
              </a:rPr>
              <a:t>mother and Rh-positive </a:t>
            </a:r>
            <a:r>
              <a:rPr lang="en-GB" b="1" dirty="0">
                <a:solidFill>
                  <a:schemeClr val="tx1"/>
                </a:solidFill>
              </a:rPr>
              <a:t>father</a:t>
            </a:r>
          </a:p>
          <a:p>
            <a:pPr algn="ctr"/>
            <a:r>
              <a:rPr lang="en-GB" b="1" dirty="0">
                <a:solidFill>
                  <a:schemeClr val="tx1"/>
                </a:solidFill>
              </a:rPr>
              <a:t>Rationale:</a:t>
            </a:r>
          </a:p>
          <a:p>
            <a:r>
              <a:rPr lang="en-GB" dirty="0">
                <a:solidFill>
                  <a:schemeClr val="tx1"/>
                </a:solidFill>
              </a:rPr>
              <a:t>An Rh- negative mother and Rh-positive father is the combined Rh status in which the mother could develop harmful antibodies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761926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909374" y="207790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giving a lecture at the senior </a:t>
            </a:r>
            <a:r>
              <a:rPr lang="en-GB" dirty="0" err="1">
                <a:solidFill>
                  <a:schemeClr val="tx1"/>
                </a:solidFill>
              </a:rPr>
              <a:t>center</a:t>
            </a:r>
            <a:r>
              <a:rPr lang="en-GB" dirty="0">
                <a:solidFill>
                  <a:schemeClr val="tx1"/>
                </a:solidFill>
              </a:rPr>
              <a:t> about preventative health activities for people over the age of 60.  The nurse tells the clients that the </a:t>
            </a:r>
            <a:r>
              <a:rPr lang="en-GB" dirty="0" err="1">
                <a:solidFill>
                  <a:schemeClr val="tx1"/>
                </a:solidFill>
              </a:rPr>
              <a:t>Centers</a:t>
            </a:r>
            <a:r>
              <a:rPr lang="en-GB" dirty="0">
                <a:solidFill>
                  <a:schemeClr val="tx1"/>
                </a:solidFill>
              </a:rPr>
              <a:t> for Disease Control and Prevention (CDC) now recommends which of the following vaccines for this age group?</a:t>
            </a:r>
          </a:p>
          <a:p>
            <a:pPr marL="342900" indent="-342900">
              <a:buFont typeface="+mj-lt"/>
              <a:buAutoNum type="alphaUcPeriod"/>
            </a:pPr>
            <a:endParaRPr lang="en-US" dirty="0">
              <a:solidFill>
                <a:schemeClr val="tx1"/>
              </a:solidFill>
            </a:endParaRPr>
          </a:p>
          <a:p>
            <a:pPr marL="342900" indent="-342900">
              <a:buFont typeface="+mj-lt"/>
              <a:buAutoNum type="alphaUcPeriod"/>
            </a:pPr>
            <a:r>
              <a:rPr lang="en-US" dirty="0">
                <a:solidFill>
                  <a:schemeClr val="tx1"/>
                </a:solidFill>
              </a:rPr>
              <a:t>Shingles (herpes zoster</a:t>
            </a:r>
            <a:r>
              <a:rPr lang="en-US" dirty="0">
                <a:solidFill>
                  <a:schemeClr val="tx1"/>
                </a:solidFill>
              </a:rPr>
              <a:t>)</a:t>
            </a:r>
          </a:p>
          <a:p>
            <a:pPr marL="342900" indent="-342900">
              <a:buFont typeface="+mj-lt"/>
              <a:buAutoNum type="alphaUcPeriod"/>
            </a:pPr>
            <a:r>
              <a:rPr lang="en-US" dirty="0">
                <a:solidFill>
                  <a:schemeClr val="tx1"/>
                </a:solidFill>
              </a:rPr>
              <a:t>Pertussis (whooping cough)</a:t>
            </a:r>
          </a:p>
          <a:p>
            <a:pPr marL="342900" indent="-342900">
              <a:buFont typeface="+mj-lt"/>
              <a:buAutoNum type="alphaUcPeriod"/>
            </a:pPr>
            <a:r>
              <a:rPr lang="en-US" dirty="0">
                <a:solidFill>
                  <a:schemeClr val="tx1"/>
                </a:solidFill>
              </a:rPr>
              <a:t> </a:t>
            </a:r>
            <a:r>
              <a:rPr lang="en-US" dirty="0">
                <a:solidFill>
                  <a:schemeClr val="tx1"/>
                </a:solidFill>
              </a:rPr>
              <a:t>Diphtheria</a:t>
            </a:r>
          </a:p>
          <a:p>
            <a:pPr marL="342900" indent="-342900">
              <a:buFont typeface="+mj-lt"/>
              <a:buAutoNum type="alphaUcPeriod"/>
            </a:pPr>
            <a:r>
              <a:rPr lang="en-US" dirty="0">
                <a:solidFill>
                  <a:schemeClr val="tx1"/>
                </a:solidFill>
              </a:rPr>
              <a:t>Meningitis</a:t>
            </a:r>
            <a:endParaRPr lang="en-US" dirty="0">
              <a:solidFill>
                <a:schemeClr val="tx1"/>
              </a:solidFill>
            </a:endParaRPr>
          </a:p>
          <a:p>
            <a:endParaRPr lang="en-US" dirty="0">
              <a:solidFill>
                <a:schemeClr val="tx1"/>
              </a:solidFill>
            </a:endParaRPr>
          </a:p>
        </p:txBody>
      </p:sp>
      <p:sp>
        <p:nvSpPr>
          <p:cNvPr id="18" name="Rectangle 17"/>
          <p:cNvSpPr/>
          <p:nvPr/>
        </p:nvSpPr>
        <p:spPr>
          <a:xfrm>
            <a:off x="1414830" y="4356142"/>
            <a:ext cx="9539926"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smtClean="0">
                <a:solidFill>
                  <a:schemeClr val="tx1"/>
                </a:solidFill>
              </a:rPr>
              <a:t>A. Shingles </a:t>
            </a:r>
            <a:r>
              <a:rPr lang="en-US" b="1" dirty="0">
                <a:solidFill>
                  <a:schemeClr val="tx1"/>
                </a:solidFill>
              </a:rPr>
              <a:t>(herpes zoster</a:t>
            </a:r>
            <a:r>
              <a:rPr lang="en-US" b="1" dirty="0">
                <a:solidFill>
                  <a:schemeClr val="tx1"/>
                </a:solidFill>
              </a:rPr>
              <a:t>)</a:t>
            </a:r>
          </a:p>
          <a:p>
            <a:pPr algn="ctr"/>
            <a:r>
              <a:rPr lang="en-GB" b="1" dirty="0">
                <a:solidFill>
                  <a:schemeClr val="tx1"/>
                </a:solidFill>
              </a:rPr>
              <a:t>Rationale:</a:t>
            </a:r>
          </a:p>
          <a:p>
            <a:r>
              <a:rPr lang="en-GB" dirty="0">
                <a:solidFill>
                  <a:schemeClr val="tx1"/>
                </a:solidFill>
              </a:rPr>
              <a:t>The shingles vaccine reduces the risk of shingles by about half and the risk of </a:t>
            </a:r>
            <a:r>
              <a:rPr lang="en-GB" dirty="0" err="1">
                <a:solidFill>
                  <a:schemeClr val="tx1"/>
                </a:solidFill>
              </a:rPr>
              <a:t>postherpetic</a:t>
            </a:r>
            <a:r>
              <a:rPr lang="en-GB" dirty="0">
                <a:solidFill>
                  <a:schemeClr val="tx1"/>
                </a:solidFill>
              </a:rPr>
              <a:t> neuralgia by two -thirds.</a:t>
            </a:r>
          </a:p>
          <a:p>
            <a:r>
              <a:rPr lang="en-GB" dirty="0">
                <a:solidFill>
                  <a:schemeClr val="tx1"/>
                </a:solidFill>
              </a:rPr>
              <a:t>Recall that the CDC recommends that college freshmen living in dormitories get the "Meningitis vaccine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971004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a:t>
            </a:r>
            <a:r>
              <a:rPr lang="en-GB" sz="4000" b="1" dirty="0" smtClean="0">
                <a:ln w="22225">
                  <a:solidFill>
                    <a:schemeClr val="accent2"/>
                  </a:solidFill>
                  <a:prstDash val="solid"/>
                </a:ln>
              </a:rPr>
              <a:t>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an elderly male client who has shortness of breath, cough, and fluid in his pleural space.  The physician asks the nurse to assist in the performance of a therapeutic and diagnostic thoracentesis.  Which of the following nursing interventions should the nurse perform to assist this client</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Lying flat with feet elevated is not the position of choice for a </a:t>
            </a:r>
            <a:r>
              <a:rPr lang="en-GB" dirty="0">
                <a:solidFill>
                  <a:schemeClr val="tx1"/>
                </a:solidFill>
              </a:rPr>
              <a:t>thoracentesis</a:t>
            </a:r>
          </a:p>
          <a:p>
            <a:pPr marL="342900" indent="-342900">
              <a:buFont typeface="+mj-lt"/>
              <a:buAutoNum type="alphaUcPeriod"/>
            </a:pPr>
            <a:r>
              <a:rPr lang="en-GB" dirty="0">
                <a:solidFill>
                  <a:schemeClr val="tx1"/>
                </a:solidFill>
              </a:rPr>
              <a:t>Fluids should not be offered right before a procedure to avoid nausea and vomiting if pain is </a:t>
            </a:r>
            <a:r>
              <a:rPr lang="en-GB" dirty="0">
                <a:solidFill>
                  <a:schemeClr val="tx1"/>
                </a:solidFill>
              </a:rPr>
              <a:t>experienced</a:t>
            </a:r>
          </a:p>
          <a:p>
            <a:pPr marL="342900" indent="-342900">
              <a:buFont typeface="+mj-lt"/>
              <a:buAutoNum type="alphaUcPeriod"/>
            </a:pPr>
            <a:r>
              <a:rPr lang="en-GB" dirty="0">
                <a:solidFill>
                  <a:schemeClr val="tx1"/>
                </a:solidFill>
              </a:rPr>
              <a:t>The nurse should make certain that consents are signed before the start of the procedure, but that does not effect client’s comfort.</a:t>
            </a:r>
          </a:p>
          <a:p>
            <a:pPr marL="342900" indent="-342900">
              <a:buFont typeface="+mj-lt"/>
              <a:buAutoNum type="alphaUcPeriod"/>
            </a:pPr>
            <a:r>
              <a:rPr lang="en-US" dirty="0">
                <a:solidFill>
                  <a:schemeClr val="tx1"/>
                </a:solidFill>
              </a:rPr>
              <a:t> </a:t>
            </a:r>
            <a:r>
              <a:rPr lang="en-GB" dirty="0">
                <a:solidFill>
                  <a:schemeClr val="tx1"/>
                </a:solidFill>
              </a:rPr>
              <a:t>Help the client to sit up and place his arms over a bedside table, encouraging him to remain still during the </a:t>
            </a:r>
            <a:r>
              <a:rPr lang="en-GB" dirty="0">
                <a:solidFill>
                  <a:schemeClr val="tx1"/>
                </a:solidFill>
              </a:rPr>
              <a:t>procedure</a:t>
            </a:r>
            <a:endParaRPr lang="en-US" dirty="0">
              <a:solidFill>
                <a:schemeClr val="tx1"/>
              </a:solidFill>
            </a:endParaRPr>
          </a:p>
        </p:txBody>
      </p:sp>
      <p:sp>
        <p:nvSpPr>
          <p:cNvPr id="18" name="Rectangle 17"/>
          <p:cNvSpPr/>
          <p:nvPr/>
        </p:nvSpPr>
        <p:spPr>
          <a:xfrm>
            <a:off x="699921" y="4600960"/>
            <a:ext cx="1079215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D. Rationale</a:t>
            </a:r>
            <a:r>
              <a:rPr lang="en-GB" b="1" dirty="0">
                <a:solidFill>
                  <a:schemeClr val="tx1"/>
                </a:solidFill>
              </a:rPr>
              <a:t>:</a:t>
            </a:r>
          </a:p>
          <a:p>
            <a:r>
              <a:rPr lang="en-GB" dirty="0">
                <a:solidFill>
                  <a:schemeClr val="tx1"/>
                </a:solidFill>
              </a:rPr>
              <a:t>Placing the client in a sitting position over a bedside table is the most comfortable and allows the best opportunity to remove fluid a the base of the chest.</a:t>
            </a:r>
          </a:p>
          <a:p>
            <a:r>
              <a:rPr lang="en-GB" dirty="0">
                <a:solidFill>
                  <a:schemeClr val="tx1"/>
                </a:solidFill>
              </a:rPr>
              <a:t>Recall that a Thoracentesis is performed to remove excess fluid in the pleural space or treat pleural effusion causing patient to have shortness of breath caused by fluid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5362203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4" y="591461"/>
            <a:ext cx="6096349"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Advanced Med-Surge Part 1</a:t>
            </a:r>
            <a:endParaRPr lang="en-US" sz="4000" b="1" cap="none" spc="0" dirty="0">
              <a:ln w="22225">
                <a:solidFill>
                  <a:schemeClr val="accent2"/>
                </a:solidFill>
                <a:prstDash val="solid"/>
              </a:ln>
              <a:effectLst/>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 quadriplegic young man who suffers from a C2-C3 young man who suffers from a C2-C3 fracture after an auto accident 3 months prior.  He has a tracheostomy, is ventilator dependent, and has been discharged to home with skilled home nursing care.  The nurse knows that this client is at risk for autonomic </a:t>
            </a:r>
            <a:r>
              <a:rPr lang="en-GB" dirty="0" err="1">
                <a:solidFill>
                  <a:schemeClr val="tx1"/>
                </a:solidFill>
              </a:rPr>
              <a:t>dysreflexia</a:t>
            </a:r>
            <a:r>
              <a:rPr lang="en-GB" dirty="0">
                <a:solidFill>
                  <a:schemeClr val="tx1"/>
                </a:solidFill>
              </a:rPr>
              <a:t>.  Which of the following measures should this nurse take to keep the client comfortable, manage his elimination needs, and prevent common causes of autonomic </a:t>
            </a:r>
            <a:r>
              <a:rPr lang="en-GB" dirty="0" err="1">
                <a:solidFill>
                  <a:schemeClr val="tx1"/>
                </a:solidFill>
              </a:rPr>
              <a:t>dysreflexia</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Turn the client at least every two hours and look for skin </a:t>
            </a:r>
            <a:r>
              <a:rPr lang="en-GB" dirty="0">
                <a:solidFill>
                  <a:schemeClr val="tx1"/>
                </a:solidFill>
              </a:rPr>
              <a:t>breakdown</a:t>
            </a:r>
          </a:p>
          <a:p>
            <a:pPr marL="342900" indent="-342900">
              <a:buFont typeface="+mj-lt"/>
              <a:buAutoNum type="alphaUcPeriod"/>
            </a:pPr>
            <a:r>
              <a:rPr lang="en-GB" dirty="0">
                <a:solidFill>
                  <a:schemeClr val="tx1"/>
                </a:solidFill>
              </a:rPr>
              <a:t>Allow the client to sleep 8-10 hours without interruption each night to promote rest.</a:t>
            </a:r>
          </a:p>
          <a:p>
            <a:pPr marL="342900" indent="-342900">
              <a:buFont typeface="+mj-lt"/>
              <a:buAutoNum type="alphaUcPeriod"/>
            </a:pPr>
            <a:r>
              <a:rPr lang="en-GB" dirty="0">
                <a:solidFill>
                  <a:schemeClr val="tx1"/>
                </a:solidFill>
              </a:rPr>
              <a:t> Straight </a:t>
            </a:r>
            <a:r>
              <a:rPr lang="en-GB" dirty="0" err="1">
                <a:solidFill>
                  <a:schemeClr val="tx1"/>
                </a:solidFill>
              </a:rPr>
              <a:t>catherize</a:t>
            </a:r>
            <a:r>
              <a:rPr lang="en-GB" dirty="0">
                <a:solidFill>
                  <a:schemeClr val="tx1"/>
                </a:solidFill>
              </a:rPr>
              <a:t> the client to prevent bladder distention and maintain a regular bowel program to prevent </a:t>
            </a:r>
            <a:r>
              <a:rPr lang="en-GB" dirty="0">
                <a:solidFill>
                  <a:schemeClr val="tx1"/>
                </a:solidFill>
              </a:rPr>
              <a:t>impaction</a:t>
            </a:r>
          </a:p>
          <a:p>
            <a:pPr marL="342900" indent="-342900">
              <a:buFont typeface="+mj-lt"/>
              <a:buAutoNum type="alphaUcPeriod"/>
            </a:pPr>
            <a:r>
              <a:rPr lang="en-GB" dirty="0">
                <a:solidFill>
                  <a:schemeClr val="tx1"/>
                </a:solidFill>
              </a:rPr>
              <a:t>Offer appetizing fluids at least every two hours during the day to promote hydration</a:t>
            </a:r>
            <a:endParaRPr lang="en-GB" dirty="0">
              <a:solidFill>
                <a:schemeClr val="tx1"/>
              </a:solidFill>
            </a:endParaRPr>
          </a:p>
        </p:txBody>
      </p:sp>
      <p:sp>
        <p:nvSpPr>
          <p:cNvPr id="18" name="Rectangle 17"/>
          <p:cNvSpPr/>
          <p:nvPr/>
        </p:nvSpPr>
        <p:spPr>
          <a:xfrm>
            <a:off x="2410779" y="5139975"/>
            <a:ext cx="8047951"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C. Rationale</a:t>
            </a:r>
            <a:r>
              <a:rPr lang="en-GB" b="1" dirty="0">
                <a:solidFill>
                  <a:schemeClr val="tx1"/>
                </a:solidFill>
              </a:rPr>
              <a:t>:</a:t>
            </a:r>
          </a:p>
          <a:p>
            <a:r>
              <a:rPr lang="en-GB" dirty="0">
                <a:solidFill>
                  <a:schemeClr val="tx1"/>
                </a:solidFill>
              </a:rPr>
              <a:t>Bladder distension and bowel impaction can result in autonomic </a:t>
            </a:r>
            <a:r>
              <a:rPr lang="en-GB" dirty="0" err="1">
                <a:solidFill>
                  <a:schemeClr val="tx1"/>
                </a:solidFill>
              </a:rPr>
              <a:t>dysreflexia</a:t>
            </a:r>
            <a:r>
              <a:rPr lang="en-GB" dirty="0">
                <a:solidFill>
                  <a:schemeClr val="tx1"/>
                </a:solidFill>
              </a:rPr>
              <a:t>, causing a critical increase in blood pressure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6019993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a:t>
            </a:r>
            <a:r>
              <a:rPr lang="en-GB" sz="4000" b="1" dirty="0" smtClean="0">
                <a:ln w="22225">
                  <a:solidFill>
                    <a:schemeClr val="accent2"/>
                  </a:solidFill>
                  <a:prstDash val="solid"/>
                </a:ln>
              </a:rPr>
              <a:t>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 child after an open reduction of the radius and ulna of her right arm.  The child is now immobilized in a plaster cast splint reinforced with an Ace wrap.  Which of the following non-pharmacological nursing interventions will promote comfort for this </a:t>
            </a:r>
            <a:r>
              <a:rPr lang="en-GB" dirty="0">
                <a:solidFill>
                  <a:schemeClr val="tx1"/>
                </a:solidFill>
              </a:rPr>
              <a:t>child?</a:t>
            </a:r>
          </a:p>
          <a:p>
            <a:endParaRPr lang="en-US" dirty="0">
              <a:solidFill>
                <a:schemeClr val="tx1"/>
              </a:solidFill>
            </a:endParaRPr>
          </a:p>
          <a:p>
            <a:pPr marL="342900" indent="-342900">
              <a:buFont typeface="+mj-lt"/>
              <a:buAutoNum type="alphaUcPeriod"/>
            </a:pPr>
            <a:r>
              <a:rPr lang="en-GB" dirty="0">
                <a:solidFill>
                  <a:schemeClr val="tx1"/>
                </a:solidFill>
              </a:rPr>
              <a:t>Elevate the cast on a pillow, apply an ice pack to the appropriate area of the surgical incision, and reposition the child every two hours</a:t>
            </a:r>
          </a:p>
          <a:p>
            <a:pPr marL="342900" indent="-342900">
              <a:buFont typeface="+mj-lt"/>
              <a:buAutoNum type="alphaUcPeriod"/>
            </a:pPr>
            <a:r>
              <a:rPr lang="en-GB" dirty="0">
                <a:solidFill>
                  <a:schemeClr val="tx1"/>
                </a:solidFill>
              </a:rPr>
              <a:t>  Apply a heat pack to the appropriate area of the surgical position. </a:t>
            </a:r>
          </a:p>
          <a:p>
            <a:pPr marL="342900" indent="-342900">
              <a:buFont typeface="+mj-lt"/>
              <a:buAutoNum type="alphaUcPeriod"/>
            </a:pPr>
            <a:r>
              <a:rPr lang="en-GB" dirty="0">
                <a:solidFill>
                  <a:schemeClr val="tx1"/>
                </a:solidFill>
              </a:rPr>
              <a:t>  Do not move any part of the child's arm until the physician orders a specific position. </a:t>
            </a:r>
          </a:p>
          <a:p>
            <a:pPr marL="342900" indent="-342900">
              <a:buFont typeface="+mj-lt"/>
              <a:buAutoNum type="alphaUcPeriod"/>
            </a:pPr>
            <a:r>
              <a:rPr lang="en-GB" dirty="0">
                <a:solidFill>
                  <a:schemeClr val="tx1"/>
                </a:solidFill>
              </a:rPr>
              <a:t>  Position the child so the cast is flat on the mattress for firm support. </a:t>
            </a:r>
            <a:endParaRPr lang="en-GB" dirty="0">
              <a:solidFill>
                <a:schemeClr val="tx1"/>
              </a:solidFill>
            </a:endParaRPr>
          </a:p>
        </p:txBody>
      </p:sp>
      <p:sp>
        <p:nvSpPr>
          <p:cNvPr id="18" name="Rectangle 17"/>
          <p:cNvSpPr/>
          <p:nvPr/>
        </p:nvSpPr>
        <p:spPr>
          <a:xfrm>
            <a:off x="687068" y="4978864"/>
            <a:ext cx="10995449"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Elevating the extremity and apply an ice pack will help to reduce swelling and may reduce pain.  Repositioning is a comfort intervention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500844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a:t>
            </a:r>
            <a:r>
              <a:rPr lang="en-GB" sz="4000" b="1" dirty="0" smtClean="0">
                <a:ln w="22225">
                  <a:solidFill>
                    <a:schemeClr val="accent2"/>
                  </a:solidFill>
                  <a:prstDash val="solid"/>
                </a:ln>
              </a:rPr>
              <a:t>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30609" y="1245319"/>
            <a:ext cx="1308370"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 15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an adult client with a long bone fracture.  The nurse encourages the client to move fingers and toes hourly, to change positions slightly every hour, and to eat high iron foods as part of a balanced diet.  Which of the following foods or beverages should the nurse advice the client to avoid while on bed rest</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Large amounts of milk or milk </a:t>
            </a:r>
            <a:r>
              <a:rPr lang="en-GB" dirty="0">
                <a:solidFill>
                  <a:schemeClr val="tx1"/>
                </a:solidFill>
              </a:rPr>
              <a:t>products</a:t>
            </a:r>
          </a:p>
          <a:p>
            <a:pPr marL="342900" indent="-342900">
              <a:buFont typeface="+mj-lt"/>
              <a:buAutoNum type="alphaUcPeriod"/>
            </a:pPr>
            <a:r>
              <a:rPr lang="en-US" dirty="0">
                <a:solidFill>
                  <a:schemeClr val="tx1"/>
                </a:solidFill>
              </a:rPr>
              <a:t>Fruit </a:t>
            </a:r>
            <a:r>
              <a:rPr lang="en-US" dirty="0">
                <a:solidFill>
                  <a:schemeClr val="tx1"/>
                </a:solidFill>
              </a:rPr>
              <a:t>juices</a:t>
            </a:r>
          </a:p>
          <a:p>
            <a:pPr marL="342900" indent="-342900">
              <a:buFont typeface="+mj-lt"/>
              <a:buAutoNum type="alphaUcPeriod"/>
            </a:pPr>
            <a:r>
              <a:rPr lang="en-US" dirty="0" err="1">
                <a:solidFill>
                  <a:schemeClr val="tx1"/>
                </a:solidFill>
              </a:rPr>
              <a:t>Crambery</a:t>
            </a:r>
            <a:r>
              <a:rPr lang="en-US" dirty="0">
                <a:solidFill>
                  <a:schemeClr val="tx1"/>
                </a:solidFill>
              </a:rPr>
              <a:t> </a:t>
            </a:r>
            <a:r>
              <a:rPr lang="en-US" dirty="0">
                <a:solidFill>
                  <a:schemeClr val="tx1"/>
                </a:solidFill>
              </a:rPr>
              <a:t>juice</a:t>
            </a:r>
          </a:p>
          <a:p>
            <a:pPr marL="342900" indent="-342900">
              <a:buFont typeface="+mj-lt"/>
              <a:buAutoNum type="alphaUcPeriod"/>
            </a:pPr>
            <a:r>
              <a:rPr lang="en-GB" dirty="0">
                <a:solidFill>
                  <a:schemeClr val="tx1"/>
                </a:solidFill>
              </a:rPr>
              <a:t>No need to avoid any foods while on bed rest</a:t>
            </a:r>
          </a:p>
        </p:txBody>
      </p:sp>
      <p:sp>
        <p:nvSpPr>
          <p:cNvPr id="18" name="Rectangle 17"/>
          <p:cNvSpPr/>
          <p:nvPr/>
        </p:nvSpPr>
        <p:spPr>
          <a:xfrm>
            <a:off x="1448809" y="4585977"/>
            <a:ext cx="871342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Large </a:t>
            </a:r>
            <a:r>
              <a:rPr lang="en-GB" b="1" dirty="0">
                <a:solidFill>
                  <a:schemeClr val="tx1"/>
                </a:solidFill>
              </a:rPr>
              <a:t>amounts of milk or milk </a:t>
            </a:r>
            <a:r>
              <a:rPr lang="en-GB" b="1" dirty="0">
                <a:solidFill>
                  <a:schemeClr val="tx1"/>
                </a:solidFill>
              </a:rPr>
              <a:t>products</a:t>
            </a:r>
          </a:p>
          <a:p>
            <a:pPr algn="ctr"/>
            <a:r>
              <a:rPr lang="en-GB" b="1" dirty="0">
                <a:solidFill>
                  <a:schemeClr val="tx1"/>
                </a:solidFill>
              </a:rPr>
              <a:t>Rationale:</a:t>
            </a:r>
          </a:p>
          <a:p>
            <a:r>
              <a:rPr lang="en-GB" dirty="0">
                <a:solidFill>
                  <a:schemeClr val="tx1"/>
                </a:solidFill>
              </a:rPr>
              <a:t>Too much milk increases the demand on the kidneys to excrete calcium and can lead to kidney stones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6692032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1323439"/>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a:p>
            <a:pPr algn="ctr"/>
            <a:endParaRPr lang="en-US" sz="4000" b="1" cap="none" spc="0" dirty="0">
              <a:ln w="22225">
                <a:solidFill>
                  <a:schemeClr val="accent2"/>
                </a:solidFill>
                <a:prstDash val="solid"/>
              </a:ln>
              <a:effectLst/>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 child in the ambulatory care clinic.  The parents relate a 24 hour period of gastrointestinal distress, including vomiting several times and 3 watery stools.  Which of the following should the nurse do to assist in maintaining nutrition for this child</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Educate the parents on the signs of dehydration and the slow introduction of fluids to rehydrate the child</a:t>
            </a:r>
            <a:r>
              <a:rPr lang="en-GB" dirty="0">
                <a:solidFill>
                  <a:schemeClr val="tx1"/>
                </a:solidFill>
              </a:rPr>
              <a:t>.</a:t>
            </a:r>
          </a:p>
          <a:p>
            <a:pPr marL="342900" indent="-342900">
              <a:buFont typeface="+mj-lt"/>
              <a:buAutoNum type="alphaUcPeriod"/>
            </a:pPr>
            <a:r>
              <a:rPr lang="en-GB" dirty="0">
                <a:solidFill>
                  <a:schemeClr val="tx1"/>
                </a:solidFill>
              </a:rPr>
              <a:t>Offer no advice tot the parents other than to suggest parents offer whatever foods the child feels like taking. </a:t>
            </a:r>
          </a:p>
          <a:p>
            <a:pPr marL="342900" indent="-342900">
              <a:buFont typeface="+mj-lt"/>
              <a:buAutoNum type="alphaUcPeriod"/>
            </a:pPr>
            <a:r>
              <a:rPr lang="en-GB" dirty="0">
                <a:solidFill>
                  <a:schemeClr val="tx1"/>
                </a:solidFill>
              </a:rPr>
              <a:t>Encourage </a:t>
            </a:r>
            <a:r>
              <a:rPr lang="en-GB" dirty="0">
                <a:solidFill>
                  <a:schemeClr val="tx1"/>
                </a:solidFill>
              </a:rPr>
              <a:t>the parents to offer the child milk products for the vitamins and rehydration. </a:t>
            </a:r>
            <a:endParaRPr lang="en-GB" dirty="0">
              <a:solidFill>
                <a:schemeClr val="tx1"/>
              </a:solidFill>
            </a:endParaRPr>
          </a:p>
          <a:p>
            <a:pPr marL="342900" indent="-342900">
              <a:buFont typeface="+mj-lt"/>
              <a:buAutoNum type="alphaUcPeriod"/>
            </a:pPr>
            <a:r>
              <a:rPr lang="en-GB" dirty="0">
                <a:solidFill>
                  <a:schemeClr val="tx1"/>
                </a:solidFill>
              </a:rPr>
              <a:t>Encourage the parents to offer solid foods to improve the nutritional status quickly. </a:t>
            </a:r>
          </a:p>
          <a:p>
            <a:endParaRPr lang="en-GB" dirty="0">
              <a:solidFill>
                <a:schemeClr val="tx1"/>
              </a:solidFill>
            </a:endParaRPr>
          </a:p>
        </p:txBody>
      </p:sp>
      <p:sp>
        <p:nvSpPr>
          <p:cNvPr id="18" name="Rectangle 17"/>
          <p:cNvSpPr/>
          <p:nvPr/>
        </p:nvSpPr>
        <p:spPr>
          <a:xfrm>
            <a:off x="1008488" y="5124586"/>
            <a:ext cx="10175024"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Sings of dehydration would be part of parental teaching, and a slow introduction of clear liquids advancing to other liquids is appropriate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3114030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Prior to administering digoxin 0.125 mg PO to a client with chronic heart failure, the nurse determines that the apical pulse is 56.  Which of the following should the nurse do FIRST</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Administer the drug and recheck the pulse in one hour</a:t>
            </a:r>
            <a:r>
              <a:rPr lang="en-GB" dirty="0">
                <a:solidFill>
                  <a:schemeClr val="tx1"/>
                </a:solidFill>
              </a:rPr>
              <a:t>.</a:t>
            </a:r>
          </a:p>
          <a:p>
            <a:pPr marL="342900" indent="-342900">
              <a:buFont typeface="+mj-lt"/>
              <a:buAutoNum type="alphaUcPeriod"/>
            </a:pPr>
            <a:r>
              <a:rPr lang="en-GB" dirty="0">
                <a:solidFill>
                  <a:schemeClr val="tx1"/>
                </a:solidFill>
              </a:rPr>
              <a:t>Withhold the drug and notify the physician. </a:t>
            </a:r>
            <a:endParaRPr lang="en-GB" dirty="0">
              <a:solidFill>
                <a:schemeClr val="tx1"/>
              </a:solidFill>
            </a:endParaRPr>
          </a:p>
          <a:p>
            <a:pPr marL="342900" indent="-342900">
              <a:buFont typeface="+mj-lt"/>
              <a:buAutoNum type="alphaUcPeriod"/>
            </a:pPr>
            <a:r>
              <a:rPr lang="en-GB" dirty="0">
                <a:solidFill>
                  <a:schemeClr val="tx1"/>
                </a:solidFill>
              </a:rPr>
              <a:t>Send a blood sample to the laboratory for a digoxin level. </a:t>
            </a:r>
          </a:p>
          <a:p>
            <a:pPr marL="342900" indent="-342900">
              <a:buFont typeface="+mj-lt"/>
              <a:buAutoNum type="alphaUcPeriod"/>
            </a:pPr>
            <a:r>
              <a:rPr lang="en-GB" dirty="0">
                <a:solidFill>
                  <a:schemeClr val="tx1"/>
                </a:solidFill>
              </a:rPr>
              <a:t>Obtain an EKG. </a:t>
            </a:r>
            <a:endParaRPr lang="en-GB" dirty="0">
              <a:solidFill>
                <a:schemeClr val="tx1"/>
              </a:solidFill>
            </a:endParaRPr>
          </a:p>
        </p:txBody>
      </p:sp>
      <p:sp>
        <p:nvSpPr>
          <p:cNvPr id="18" name="Rectangle 17"/>
          <p:cNvSpPr/>
          <p:nvPr/>
        </p:nvSpPr>
        <p:spPr>
          <a:xfrm>
            <a:off x="1866279" y="4393286"/>
            <a:ext cx="845944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B. Withhold </a:t>
            </a:r>
            <a:r>
              <a:rPr lang="en-GB" b="1" dirty="0">
                <a:solidFill>
                  <a:schemeClr val="tx1"/>
                </a:solidFill>
              </a:rPr>
              <a:t>the drug and notify the physician</a:t>
            </a:r>
            <a:r>
              <a:rPr lang="en-GB" b="1" dirty="0">
                <a:solidFill>
                  <a:schemeClr val="tx1"/>
                </a:solidFill>
              </a:rPr>
              <a:t>.</a:t>
            </a:r>
          </a:p>
          <a:p>
            <a:pPr algn="ctr"/>
            <a:r>
              <a:rPr lang="en-GB" b="1" dirty="0">
                <a:solidFill>
                  <a:schemeClr val="tx1"/>
                </a:solidFill>
              </a:rPr>
              <a:t>Rationale:</a:t>
            </a:r>
          </a:p>
          <a:p>
            <a:r>
              <a:rPr lang="en-GB" dirty="0">
                <a:solidFill>
                  <a:schemeClr val="tx1"/>
                </a:solidFill>
              </a:rPr>
              <a:t>Unless the physician s order specifies otherwise, when the client's apical pulse drops below 60, the nurse should hold the dose and notify the physician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1813332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receiving a blood transfusion.  The nurse observes that the client is experiencing </a:t>
            </a:r>
            <a:r>
              <a:rPr lang="en-GB" dirty="0" err="1">
                <a:solidFill>
                  <a:schemeClr val="tx1"/>
                </a:solidFill>
              </a:rPr>
              <a:t>diarrhea</a:t>
            </a:r>
            <a:r>
              <a:rPr lang="en-GB" dirty="0">
                <a:solidFill>
                  <a:schemeClr val="tx1"/>
                </a:solidFill>
              </a:rPr>
              <a:t>, abdominal pain, and chills.  Which of the following actions should the nurse take FIRST</a:t>
            </a:r>
            <a:r>
              <a:rPr lang="en-GB" dirty="0">
                <a:solidFill>
                  <a:schemeClr val="tx1"/>
                </a:solidFill>
              </a:rPr>
              <a:t>?</a:t>
            </a:r>
          </a:p>
          <a:p>
            <a:endParaRPr lang="en-US" dirty="0">
              <a:solidFill>
                <a:schemeClr val="tx1"/>
              </a:solidFill>
            </a:endParaRPr>
          </a:p>
          <a:p>
            <a:pPr marL="342900" indent="-342900">
              <a:buFont typeface="+mj-lt"/>
              <a:buAutoNum type="alphaUcPeriod"/>
            </a:pPr>
            <a:r>
              <a:rPr lang="en-US" dirty="0">
                <a:solidFill>
                  <a:schemeClr val="tx1"/>
                </a:solidFill>
              </a:rPr>
              <a:t>Stop the </a:t>
            </a:r>
            <a:r>
              <a:rPr lang="en-US" dirty="0">
                <a:solidFill>
                  <a:schemeClr val="tx1"/>
                </a:solidFill>
              </a:rPr>
              <a:t>transfusion</a:t>
            </a:r>
          </a:p>
          <a:p>
            <a:pPr marL="342900" indent="-342900">
              <a:buFont typeface="+mj-lt"/>
              <a:buAutoNum type="alphaUcPeriod"/>
            </a:pPr>
            <a:r>
              <a:rPr lang="en-GB" dirty="0">
                <a:solidFill>
                  <a:schemeClr val="tx1"/>
                </a:solidFill>
              </a:rPr>
              <a:t>Assist the client to the </a:t>
            </a:r>
            <a:r>
              <a:rPr lang="en-GB" dirty="0">
                <a:solidFill>
                  <a:schemeClr val="tx1"/>
                </a:solidFill>
              </a:rPr>
              <a:t>bathroom</a:t>
            </a:r>
            <a:endParaRPr lang="en-GB" dirty="0">
              <a:solidFill>
                <a:schemeClr val="tx1"/>
              </a:solidFill>
            </a:endParaRPr>
          </a:p>
          <a:p>
            <a:pPr marL="342900" indent="-342900">
              <a:buFont typeface="+mj-lt"/>
              <a:buAutoNum type="alphaUcPeriod"/>
            </a:pPr>
            <a:r>
              <a:rPr lang="en-GB" dirty="0">
                <a:solidFill>
                  <a:schemeClr val="tx1"/>
                </a:solidFill>
              </a:rPr>
              <a:t> </a:t>
            </a:r>
            <a:r>
              <a:rPr lang="en-US" dirty="0">
                <a:solidFill>
                  <a:schemeClr val="tx1"/>
                </a:solidFill>
              </a:rPr>
              <a:t>Administer </a:t>
            </a:r>
            <a:r>
              <a:rPr lang="en-US" dirty="0">
                <a:solidFill>
                  <a:schemeClr val="tx1"/>
                </a:solidFill>
              </a:rPr>
              <a:t>meperidine</a:t>
            </a:r>
          </a:p>
          <a:p>
            <a:pPr marL="342900" indent="-342900">
              <a:buFont typeface="+mj-lt"/>
              <a:buAutoNum type="alphaUcPeriod"/>
            </a:pPr>
            <a:r>
              <a:rPr lang="en-US" dirty="0">
                <a:solidFill>
                  <a:schemeClr val="tx1"/>
                </a:solidFill>
              </a:rPr>
              <a:t>Get a warming blanket</a:t>
            </a:r>
            <a:endParaRPr lang="en-US" dirty="0">
              <a:solidFill>
                <a:schemeClr val="tx1"/>
              </a:solidFill>
            </a:endParaRPr>
          </a:p>
        </p:txBody>
      </p:sp>
      <p:sp>
        <p:nvSpPr>
          <p:cNvPr id="18" name="Rectangle 17"/>
          <p:cNvSpPr/>
          <p:nvPr/>
        </p:nvSpPr>
        <p:spPr>
          <a:xfrm>
            <a:off x="1364328" y="4632144"/>
            <a:ext cx="9768141"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A. Stop </a:t>
            </a:r>
            <a:r>
              <a:rPr lang="en-US" b="1" dirty="0">
                <a:solidFill>
                  <a:schemeClr val="tx1"/>
                </a:solidFill>
              </a:rPr>
              <a:t>the </a:t>
            </a:r>
            <a:r>
              <a:rPr lang="en-US" b="1" dirty="0">
                <a:solidFill>
                  <a:schemeClr val="tx1"/>
                </a:solidFill>
              </a:rPr>
              <a:t>transfusion</a:t>
            </a:r>
          </a:p>
          <a:p>
            <a:pPr algn="ctr"/>
            <a:r>
              <a:rPr lang="en-GB" b="1" dirty="0">
                <a:solidFill>
                  <a:schemeClr val="tx1"/>
                </a:solidFill>
              </a:rPr>
              <a:t>Rationale:</a:t>
            </a:r>
          </a:p>
          <a:p>
            <a:r>
              <a:rPr lang="en-GB" dirty="0">
                <a:solidFill>
                  <a:schemeClr val="tx1"/>
                </a:solidFill>
              </a:rPr>
              <a:t>Signs and symptoms of a transfusion reaction may include chills, </a:t>
            </a:r>
            <a:r>
              <a:rPr lang="en-GB" dirty="0" err="1">
                <a:solidFill>
                  <a:schemeClr val="tx1"/>
                </a:solidFill>
              </a:rPr>
              <a:t>diarrhea</a:t>
            </a:r>
            <a:r>
              <a:rPr lang="en-GB" dirty="0">
                <a:solidFill>
                  <a:schemeClr val="tx1"/>
                </a:solidFill>
              </a:rPr>
              <a:t>, fever, hives, pruritus, flushing, and abdominal or back pain.  The nurse's first action should be to stop the transfusion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4267403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6"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Q.19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admitted with severe back pain and is requesting pain medication.  During her assessment, the nurse notes the client has been taking acetaminophen 650 mg every 4 hours at home with minimal relief.  Based on this information, which of the following PR N-ordered drug(s) should the nurse consider administering?</a:t>
            </a:r>
          </a:p>
          <a:p>
            <a:endParaRPr lang="en-US" dirty="0">
              <a:solidFill>
                <a:schemeClr val="tx1"/>
              </a:solidFill>
            </a:endParaRPr>
          </a:p>
          <a:p>
            <a:pPr marL="342900" indent="-342900">
              <a:buFont typeface="+mj-lt"/>
              <a:buAutoNum type="alphaUcPeriod"/>
            </a:pPr>
            <a:r>
              <a:rPr lang="en-US" dirty="0">
                <a:solidFill>
                  <a:schemeClr val="tx1"/>
                </a:solidFill>
              </a:rPr>
              <a:t>Acetaminophen</a:t>
            </a:r>
          </a:p>
          <a:p>
            <a:pPr marL="342900" indent="-342900">
              <a:buFont typeface="+mj-lt"/>
              <a:buAutoNum type="alphaUcPeriod"/>
            </a:pPr>
            <a:r>
              <a:rPr lang="en-US" dirty="0">
                <a:solidFill>
                  <a:schemeClr val="tx1"/>
                </a:solidFill>
              </a:rPr>
              <a:t>Hydrocodone with acetaminophen</a:t>
            </a:r>
          </a:p>
          <a:p>
            <a:pPr marL="342900" indent="-342900">
              <a:buFont typeface="+mj-lt"/>
              <a:buAutoNum type="alphaUcPeriod"/>
            </a:pPr>
            <a:r>
              <a:rPr lang="en-US" dirty="0">
                <a:solidFill>
                  <a:schemeClr val="tx1"/>
                </a:solidFill>
              </a:rPr>
              <a:t> Acetaminophen with </a:t>
            </a:r>
            <a:r>
              <a:rPr lang="en-US" dirty="0">
                <a:solidFill>
                  <a:schemeClr val="tx1"/>
                </a:solidFill>
              </a:rPr>
              <a:t>oxycodone</a:t>
            </a:r>
          </a:p>
          <a:p>
            <a:pPr marL="342900" indent="-342900">
              <a:buFont typeface="+mj-lt"/>
              <a:buAutoNum type="alphaUcPeriod"/>
            </a:pPr>
            <a:r>
              <a:rPr lang="en-US" dirty="0">
                <a:solidFill>
                  <a:schemeClr val="tx1"/>
                </a:solidFill>
              </a:rPr>
              <a:t>Ibuprofen</a:t>
            </a:r>
            <a:endParaRPr lang="en-US" dirty="0">
              <a:solidFill>
                <a:schemeClr val="tx1"/>
              </a:solidFill>
            </a:endParaRPr>
          </a:p>
        </p:txBody>
      </p:sp>
      <p:sp>
        <p:nvSpPr>
          <p:cNvPr id="18" name="Rectangle 17"/>
          <p:cNvSpPr/>
          <p:nvPr/>
        </p:nvSpPr>
        <p:spPr>
          <a:xfrm>
            <a:off x="963343" y="4679729"/>
            <a:ext cx="10442899"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D. Ibuprofen</a:t>
            </a:r>
          </a:p>
          <a:p>
            <a:pPr algn="ctr"/>
            <a:r>
              <a:rPr lang="en-GB" b="1" dirty="0">
                <a:solidFill>
                  <a:schemeClr val="tx1"/>
                </a:solidFill>
              </a:rPr>
              <a:t>Rationale:</a:t>
            </a:r>
          </a:p>
          <a:p>
            <a:r>
              <a:rPr lang="en-GB" dirty="0">
                <a:solidFill>
                  <a:schemeClr val="tx1"/>
                </a:solidFill>
              </a:rPr>
              <a:t>Ibuprofen is the only pain relief medication listed that does not contain acetaminophen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884020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admitted for pulmonary embolism an is receiving heparin 1,500 units/hour IV.  In case of a serious bleeding reaction, the nurse has which of the following drugs readily available</a:t>
            </a:r>
            <a:r>
              <a:rPr lang="en-GB" dirty="0">
                <a:solidFill>
                  <a:schemeClr val="tx1"/>
                </a:solidFill>
              </a:rPr>
              <a:t>?</a:t>
            </a:r>
          </a:p>
          <a:p>
            <a:endParaRPr lang="en-US" dirty="0">
              <a:solidFill>
                <a:schemeClr val="tx1"/>
              </a:solidFill>
            </a:endParaRPr>
          </a:p>
          <a:p>
            <a:pPr marL="342900" indent="-342900">
              <a:buFont typeface="+mj-lt"/>
              <a:buAutoNum type="alphaUcPeriod"/>
            </a:pPr>
            <a:r>
              <a:rPr lang="en-US" dirty="0">
                <a:solidFill>
                  <a:schemeClr val="tx1"/>
                </a:solidFill>
              </a:rPr>
              <a:t>Protamine </a:t>
            </a:r>
          </a:p>
          <a:p>
            <a:pPr marL="342900" indent="-342900">
              <a:buFont typeface="+mj-lt"/>
              <a:buAutoNum type="alphaUcPeriod"/>
            </a:pPr>
            <a:r>
              <a:rPr lang="en-US" dirty="0">
                <a:solidFill>
                  <a:schemeClr val="tx1"/>
                </a:solidFill>
              </a:rPr>
              <a:t>Protamine </a:t>
            </a:r>
            <a:r>
              <a:rPr lang="en-US" dirty="0">
                <a:solidFill>
                  <a:schemeClr val="tx1"/>
                </a:solidFill>
              </a:rPr>
              <a:t>sulfate</a:t>
            </a:r>
          </a:p>
          <a:p>
            <a:pPr marL="342900" indent="-342900">
              <a:buFont typeface="+mj-lt"/>
              <a:buAutoNum type="alphaUcPeriod"/>
            </a:pPr>
            <a:r>
              <a:rPr lang="en-US" dirty="0">
                <a:solidFill>
                  <a:schemeClr val="tx1"/>
                </a:solidFill>
              </a:rPr>
              <a:t>Promethazine </a:t>
            </a:r>
            <a:r>
              <a:rPr lang="en-US" dirty="0">
                <a:solidFill>
                  <a:schemeClr val="tx1"/>
                </a:solidFill>
              </a:rPr>
              <a:t>hydrochloride</a:t>
            </a:r>
          </a:p>
          <a:p>
            <a:pPr marL="342900" indent="-342900">
              <a:buFont typeface="+mj-lt"/>
              <a:buAutoNum type="alphaUcPeriod"/>
            </a:pPr>
            <a:r>
              <a:rPr lang="en-US" dirty="0">
                <a:solidFill>
                  <a:schemeClr val="tx1"/>
                </a:solidFill>
              </a:rPr>
              <a:t>Vitamin K </a:t>
            </a:r>
            <a:endParaRPr lang="en-US" dirty="0">
              <a:solidFill>
                <a:schemeClr val="tx1"/>
              </a:solidFill>
            </a:endParaRPr>
          </a:p>
        </p:txBody>
      </p:sp>
      <p:sp>
        <p:nvSpPr>
          <p:cNvPr id="18" name="Rectangle 17"/>
          <p:cNvSpPr/>
          <p:nvPr/>
        </p:nvSpPr>
        <p:spPr>
          <a:xfrm>
            <a:off x="3532308" y="4864395"/>
            <a:ext cx="464473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B. Protamine sulfate</a:t>
            </a:r>
          </a:p>
          <a:p>
            <a:pPr algn="ctr"/>
            <a:r>
              <a:rPr lang="en-GB" b="1" dirty="0">
                <a:solidFill>
                  <a:schemeClr val="tx1"/>
                </a:solidFill>
              </a:rPr>
              <a:t>Rationale:</a:t>
            </a:r>
          </a:p>
          <a:p>
            <a:r>
              <a:rPr lang="en-GB" dirty="0">
                <a:solidFill>
                  <a:schemeClr val="tx1"/>
                </a:solidFill>
              </a:rPr>
              <a:t>The antidote for heparin is "Protamine </a:t>
            </a:r>
            <a:r>
              <a:rPr lang="en-GB" dirty="0" err="1">
                <a:solidFill>
                  <a:schemeClr val="tx1"/>
                </a:solidFill>
              </a:rPr>
              <a:t>Sulfate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0434967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admitted with chromic heart failure is taking furosemide.  Which of the following statements, if made by the client, BEST demonstrates to the nurse that the client understands the side effects associated with this drug</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 "I should include more foods such as bananas, apricots, and legumes in my diet</a:t>
            </a:r>
            <a:r>
              <a:rPr lang="en-GB" dirty="0">
                <a:solidFill>
                  <a:schemeClr val="tx1"/>
                </a:solidFill>
              </a:rPr>
              <a:t>.“</a:t>
            </a:r>
          </a:p>
          <a:p>
            <a:pPr marL="342900" indent="-342900">
              <a:buFont typeface="+mj-lt"/>
              <a:buAutoNum type="alphaUcPeriod"/>
            </a:pPr>
            <a:r>
              <a:rPr lang="en-GB" dirty="0">
                <a:solidFill>
                  <a:schemeClr val="tx1"/>
                </a:solidFill>
              </a:rPr>
              <a:t>"My blood pressure might be abnormally high."</a:t>
            </a:r>
            <a:endParaRPr lang="en-US" dirty="0">
              <a:solidFill>
                <a:schemeClr val="tx1"/>
              </a:solidFill>
            </a:endParaRPr>
          </a:p>
          <a:p>
            <a:pPr marL="342900" indent="-342900">
              <a:buFont typeface="+mj-lt"/>
              <a:buAutoNum type="alphaUcPeriod"/>
            </a:pPr>
            <a:r>
              <a:rPr lang="en-GB" dirty="0">
                <a:solidFill>
                  <a:schemeClr val="tx1"/>
                </a:solidFill>
              </a:rPr>
              <a:t> "I should take the drug before bedtime." </a:t>
            </a:r>
            <a:endParaRPr lang="en-GB" dirty="0">
              <a:solidFill>
                <a:schemeClr val="tx1"/>
              </a:solidFill>
            </a:endParaRPr>
          </a:p>
          <a:p>
            <a:pPr marL="342900" indent="-342900">
              <a:buFont typeface="+mj-lt"/>
              <a:buAutoNum type="alphaUcPeriod"/>
            </a:pPr>
            <a:r>
              <a:rPr lang="en-GB" dirty="0">
                <a:solidFill>
                  <a:schemeClr val="tx1"/>
                </a:solidFill>
              </a:rPr>
              <a:t> " I should not take the pill with food." </a:t>
            </a:r>
            <a:endParaRPr lang="en-US" dirty="0">
              <a:solidFill>
                <a:schemeClr val="tx1"/>
              </a:solidFill>
            </a:endParaRPr>
          </a:p>
        </p:txBody>
      </p:sp>
      <p:sp>
        <p:nvSpPr>
          <p:cNvPr id="18" name="Rectangle 17"/>
          <p:cNvSpPr/>
          <p:nvPr/>
        </p:nvSpPr>
        <p:spPr>
          <a:xfrm>
            <a:off x="1432818" y="4756336"/>
            <a:ext cx="8186793"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A. "I </a:t>
            </a:r>
            <a:r>
              <a:rPr lang="en-GB" b="1" dirty="0">
                <a:solidFill>
                  <a:schemeClr val="tx1"/>
                </a:solidFill>
              </a:rPr>
              <a:t>should include more foods such as bananas, apricots, and legumes in my diet</a:t>
            </a:r>
            <a:r>
              <a:rPr lang="en-GB" b="1" dirty="0">
                <a:solidFill>
                  <a:schemeClr val="tx1"/>
                </a:solidFill>
              </a:rPr>
              <a:t>.“</a:t>
            </a:r>
          </a:p>
          <a:p>
            <a:pPr algn="ctr"/>
            <a:r>
              <a:rPr lang="en-GB" b="1" dirty="0">
                <a:solidFill>
                  <a:schemeClr val="tx1"/>
                </a:solidFill>
              </a:rPr>
              <a:t>Rationale:</a:t>
            </a:r>
          </a:p>
          <a:p>
            <a:r>
              <a:rPr lang="en-GB" dirty="0">
                <a:solidFill>
                  <a:schemeClr val="tx1"/>
                </a:solidFill>
              </a:rPr>
              <a:t>Furosemide may decrease potassium.  Eating food rich in potassium is advised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936200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administering vancomycin 1 g every 12 hours for a soft tissue infection.  The nurse reminds the client to report symptoms associated with one of the serious side effects of the drug, ototoxicity.  Which of the following statements by the client indicated to the nurse that the client may be </a:t>
            </a:r>
            <a:r>
              <a:rPr lang="en-GB" dirty="0" err="1">
                <a:solidFill>
                  <a:schemeClr val="tx1"/>
                </a:solidFill>
              </a:rPr>
              <a:t>experriencing</a:t>
            </a:r>
            <a:r>
              <a:rPr lang="en-GB" dirty="0">
                <a:solidFill>
                  <a:schemeClr val="tx1"/>
                </a:solidFill>
              </a:rPr>
              <a:t> this adverse reaction</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 </a:t>
            </a:r>
            <a:r>
              <a:rPr lang="en-GB" dirty="0">
                <a:solidFill>
                  <a:schemeClr val="tx1"/>
                </a:solidFill>
              </a:rPr>
              <a:t>I have a bad taste in my mouth."</a:t>
            </a:r>
          </a:p>
          <a:p>
            <a:pPr marL="342900" indent="-342900">
              <a:buFont typeface="+mj-lt"/>
              <a:buAutoNum type="alphaUcPeriod"/>
            </a:pPr>
            <a:r>
              <a:rPr lang="en-GB" dirty="0">
                <a:solidFill>
                  <a:schemeClr val="tx1"/>
                </a:solidFill>
              </a:rPr>
              <a:t> " The IV is burning</a:t>
            </a:r>
            <a:r>
              <a:rPr lang="en-GB" dirty="0">
                <a:solidFill>
                  <a:schemeClr val="tx1"/>
                </a:solidFill>
              </a:rPr>
              <a:t>.“</a:t>
            </a:r>
          </a:p>
          <a:p>
            <a:pPr marL="342900" indent="-342900">
              <a:buFont typeface="+mj-lt"/>
              <a:buAutoNum type="alphaUcPeriod"/>
            </a:pPr>
            <a:r>
              <a:rPr lang="en-GB" dirty="0">
                <a:solidFill>
                  <a:schemeClr val="tx1"/>
                </a:solidFill>
              </a:rPr>
              <a:t>"I hear ringing in my ear." </a:t>
            </a:r>
          </a:p>
          <a:p>
            <a:pPr marL="342900" indent="-342900">
              <a:buFont typeface="+mj-lt"/>
              <a:buAutoNum type="alphaUcPeriod"/>
            </a:pPr>
            <a:r>
              <a:rPr lang="en-GB" dirty="0">
                <a:solidFill>
                  <a:schemeClr val="tx1"/>
                </a:solidFill>
              </a:rPr>
              <a:t>"My skin is very itchy." </a:t>
            </a:r>
            <a:endParaRPr lang="en-US" dirty="0">
              <a:solidFill>
                <a:schemeClr val="tx1"/>
              </a:solidFill>
            </a:endParaRPr>
          </a:p>
        </p:txBody>
      </p:sp>
      <p:sp>
        <p:nvSpPr>
          <p:cNvPr id="18" name="Rectangle 17"/>
          <p:cNvSpPr/>
          <p:nvPr/>
        </p:nvSpPr>
        <p:spPr>
          <a:xfrm>
            <a:off x="4802215" y="5238674"/>
            <a:ext cx="310687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C. "I </a:t>
            </a:r>
            <a:r>
              <a:rPr lang="en-GB" b="1" dirty="0">
                <a:solidFill>
                  <a:schemeClr val="tx1"/>
                </a:solidFill>
              </a:rPr>
              <a:t>hear ringing in my ear</a:t>
            </a:r>
            <a:r>
              <a:rPr lang="en-GB" b="1" dirty="0">
                <a:solidFill>
                  <a:schemeClr val="tx1"/>
                </a:solidFill>
              </a:rPr>
              <a:t>."</a:t>
            </a:r>
            <a:endParaRPr lang="en-GB" b="1" dirty="0">
              <a:solidFill>
                <a:schemeClr val="tx1"/>
              </a:solidFill>
            </a:endParaRPr>
          </a:p>
        </p:txBody>
      </p:sp>
    </p:spTree>
    <p:extLst>
      <p:ext uri="{BB962C8B-B14F-4D97-AF65-F5344CB8AC3E}">
        <p14:creationId xmlns:p14="http://schemas.microsoft.com/office/powerpoint/2010/main" val="41550785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reviewing the chart of an older adult male client after surgery for removal of the parathyroid glands.  The client reports difficulty swallowing and a feeling of "pins and needles."  The nurse expects which of the following laboratory values to be abnormal</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Calcium</a:t>
            </a:r>
            <a:endParaRPr lang="en-GB" dirty="0">
              <a:solidFill>
                <a:schemeClr val="tx1"/>
              </a:solidFill>
            </a:endParaRPr>
          </a:p>
          <a:p>
            <a:pPr marL="342900" indent="-342900">
              <a:buFont typeface="+mj-lt"/>
              <a:buAutoNum type="alphaUcPeriod"/>
            </a:pPr>
            <a:r>
              <a:rPr lang="en-GB" dirty="0">
                <a:solidFill>
                  <a:schemeClr val="tx1"/>
                </a:solidFill>
              </a:rPr>
              <a:t> </a:t>
            </a:r>
            <a:r>
              <a:rPr lang="en-GB" dirty="0">
                <a:solidFill>
                  <a:schemeClr val="tx1"/>
                </a:solidFill>
              </a:rPr>
              <a:t>Sodium</a:t>
            </a:r>
          </a:p>
          <a:p>
            <a:pPr marL="342900" indent="-342900">
              <a:buFont typeface="+mj-lt"/>
              <a:buAutoNum type="alphaUcPeriod"/>
            </a:pPr>
            <a:r>
              <a:rPr lang="en-GB" dirty="0">
                <a:solidFill>
                  <a:schemeClr val="tx1"/>
                </a:solidFill>
              </a:rPr>
              <a:t>Potassium</a:t>
            </a:r>
          </a:p>
          <a:p>
            <a:pPr marL="342900" indent="-342900">
              <a:buFont typeface="+mj-lt"/>
              <a:buAutoNum type="alphaUcPeriod"/>
            </a:pPr>
            <a:r>
              <a:rPr lang="en-US" dirty="0">
                <a:solidFill>
                  <a:schemeClr val="tx1"/>
                </a:solidFill>
              </a:rPr>
              <a:t>Lipase</a:t>
            </a:r>
            <a:endParaRPr lang="en-US" dirty="0">
              <a:solidFill>
                <a:schemeClr val="tx1"/>
              </a:solidFill>
            </a:endParaRPr>
          </a:p>
        </p:txBody>
      </p:sp>
      <p:sp>
        <p:nvSpPr>
          <p:cNvPr id="18" name="Rectangle 17"/>
          <p:cNvSpPr/>
          <p:nvPr/>
        </p:nvSpPr>
        <p:spPr>
          <a:xfrm>
            <a:off x="2339762" y="4448427"/>
            <a:ext cx="781727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err="1">
                <a:solidFill>
                  <a:schemeClr val="tx1"/>
                </a:solidFill>
              </a:rPr>
              <a:t>A.Calcium</a:t>
            </a:r>
            <a:endParaRPr lang="en-GB" b="1" dirty="0">
              <a:solidFill>
                <a:schemeClr val="tx1"/>
              </a:solidFill>
            </a:endParaRPr>
          </a:p>
          <a:p>
            <a:pPr algn="ctr"/>
            <a:r>
              <a:rPr lang="en-GB" b="1" dirty="0">
                <a:solidFill>
                  <a:schemeClr val="tx1"/>
                </a:solidFill>
              </a:rPr>
              <a:t>Rationale:</a:t>
            </a:r>
          </a:p>
          <a:p>
            <a:r>
              <a:rPr lang="en-GB" dirty="0" err="1">
                <a:solidFill>
                  <a:schemeClr val="tx1"/>
                </a:solidFill>
              </a:rPr>
              <a:t>Hypocalcemia</a:t>
            </a:r>
            <a:r>
              <a:rPr lang="en-GB" dirty="0">
                <a:solidFill>
                  <a:schemeClr val="tx1"/>
                </a:solidFill>
              </a:rPr>
              <a:t> is an indication of </a:t>
            </a:r>
            <a:r>
              <a:rPr lang="en-GB" dirty="0" err="1">
                <a:solidFill>
                  <a:schemeClr val="tx1"/>
                </a:solidFill>
              </a:rPr>
              <a:t>hypoprathyroidism</a:t>
            </a:r>
            <a:r>
              <a:rPr lang="en-GB" dirty="0">
                <a:solidFill>
                  <a:schemeClr val="tx1"/>
                </a:solidFill>
              </a:rPr>
              <a:t>, symptoms include dysphagia and </a:t>
            </a:r>
            <a:r>
              <a:rPr lang="en-GB" dirty="0" err="1">
                <a:solidFill>
                  <a:schemeClr val="tx1"/>
                </a:solidFill>
              </a:rPr>
              <a:t>paresthesia</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1322097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has just answered a call light for a client who is two days post op for abdominal surgery.  The client states, "I coughed and heard this pop." The nurse assesses the surgical site and observes dehiscence of the wound.  Which of the following should the nurse do FIRST</a:t>
            </a:r>
            <a:r>
              <a:rPr lang="en-GB" dirty="0">
                <a:solidFill>
                  <a:schemeClr val="tx1"/>
                </a:solidFill>
              </a:rPr>
              <a:t>?</a:t>
            </a:r>
          </a:p>
          <a:p>
            <a:endParaRPr lang="en-US" dirty="0">
              <a:solidFill>
                <a:schemeClr val="tx1"/>
              </a:solidFill>
            </a:endParaRPr>
          </a:p>
          <a:p>
            <a:pPr marL="342900" indent="-342900">
              <a:buFont typeface="+mj-lt"/>
              <a:buAutoNum type="alphaUcPeriod"/>
            </a:pPr>
            <a:r>
              <a:rPr lang="en-GB" dirty="0">
                <a:solidFill>
                  <a:schemeClr val="tx1"/>
                </a:solidFill>
              </a:rPr>
              <a:t>Stay with the client and have a colleague notify the </a:t>
            </a:r>
            <a:r>
              <a:rPr lang="en-GB" dirty="0">
                <a:solidFill>
                  <a:schemeClr val="tx1"/>
                </a:solidFill>
              </a:rPr>
              <a:t>physician</a:t>
            </a:r>
            <a:endParaRPr lang="en-GB" dirty="0">
              <a:solidFill>
                <a:schemeClr val="tx1"/>
              </a:solidFill>
            </a:endParaRPr>
          </a:p>
          <a:p>
            <a:pPr marL="342900" indent="-342900">
              <a:buFont typeface="+mj-lt"/>
              <a:buAutoNum type="alphaUcPeriod"/>
            </a:pPr>
            <a:r>
              <a:rPr lang="en-GB" dirty="0">
                <a:solidFill>
                  <a:schemeClr val="tx1"/>
                </a:solidFill>
              </a:rPr>
              <a:t> Help the client to sit up, which will reduce the harmful effects of further </a:t>
            </a:r>
            <a:r>
              <a:rPr lang="en-GB" dirty="0">
                <a:solidFill>
                  <a:schemeClr val="tx1"/>
                </a:solidFill>
              </a:rPr>
              <a:t>coughing</a:t>
            </a:r>
            <a:endParaRPr lang="en-GB" dirty="0">
              <a:solidFill>
                <a:schemeClr val="tx1"/>
              </a:solidFill>
            </a:endParaRPr>
          </a:p>
          <a:p>
            <a:pPr marL="342900" indent="-342900">
              <a:buFont typeface="+mj-lt"/>
              <a:buAutoNum type="alphaUcPeriod"/>
            </a:pPr>
            <a:r>
              <a:rPr lang="en-GB" dirty="0">
                <a:solidFill>
                  <a:schemeClr val="tx1"/>
                </a:solidFill>
              </a:rPr>
              <a:t>Apply warm, sterile normal saline </a:t>
            </a:r>
            <a:r>
              <a:rPr lang="en-GB" dirty="0">
                <a:solidFill>
                  <a:schemeClr val="tx1"/>
                </a:solidFill>
              </a:rPr>
              <a:t>soaks</a:t>
            </a:r>
          </a:p>
          <a:p>
            <a:pPr marL="342900" indent="-342900">
              <a:buFont typeface="+mj-lt"/>
              <a:buAutoNum type="alphaUcPeriod"/>
            </a:pPr>
            <a:r>
              <a:rPr lang="en-GB" dirty="0">
                <a:solidFill>
                  <a:schemeClr val="tx1"/>
                </a:solidFill>
              </a:rPr>
              <a:t>Help the client to lie with his head slightly elevated and with knees </a:t>
            </a:r>
            <a:r>
              <a:rPr lang="en-GB" dirty="0">
                <a:solidFill>
                  <a:schemeClr val="tx1"/>
                </a:solidFill>
              </a:rPr>
              <a:t>bent</a:t>
            </a:r>
          </a:p>
        </p:txBody>
      </p:sp>
      <p:sp>
        <p:nvSpPr>
          <p:cNvPr id="18" name="Rectangle 17"/>
          <p:cNvSpPr/>
          <p:nvPr/>
        </p:nvSpPr>
        <p:spPr>
          <a:xfrm>
            <a:off x="2420955" y="4739865"/>
            <a:ext cx="645875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Stay </a:t>
            </a:r>
            <a:r>
              <a:rPr lang="en-GB" b="1" dirty="0">
                <a:solidFill>
                  <a:schemeClr val="tx1"/>
                </a:solidFill>
              </a:rPr>
              <a:t>with the client and have a colleague notify the </a:t>
            </a:r>
            <a:r>
              <a:rPr lang="en-GB" b="1" dirty="0">
                <a:solidFill>
                  <a:schemeClr val="tx1"/>
                </a:solidFill>
              </a:rPr>
              <a:t>physician</a:t>
            </a:r>
          </a:p>
          <a:p>
            <a:pPr algn="ctr"/>
            <a:r>
              <a:rPr lang="en-GB" b="1" dirty="0">
                <a:solidFill>
                  <a:schemeClr val="tx1"/>
                </a:solidFill>
              </a:rPr>
              <a:t>Rationale:</a:t>
            </a:r>
          </a:p>
          <a:p>
            <a:r>
              <a:rPr lang="en-GB" dirty="0">
                <a:solidFill>
                  <a:schemeClr val="tx1"/>
                </a:solidFill>
              </a:rPr>
              <a:t>Stay with the client and have a colleague notify the physician</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5857097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older adult male client with a history of myasthenia gravis is admitted to the medical/surgical unit.  Which of the following tests should the nurse expect to see ordered?  Select all that apply</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Lumbar puncture.</a:t>
            </a:r>
          </a:p>
          <a:p>
            <a:pPr marL="342900" indent="-342900">
              <a:buFont typeface="+mj-lt"/>
              <a:buAutoNum type="alphaUcPeriod"/>
            </a:pPr>
            <a:r>
              <a:rPr lang="en-US" dirty="0">
                <a:solidFill>
                  <a:schemeClr val="tx1"/>
                </a:solidFill>
              </a:rPr>
              <a:t> </a:t>
            </a:r>
            <a:r>
              <a:rPr lang="en-US" dirty="0" err="1">
                <a:solidFill>
                  <a:schemeClr val="tx1"/>
                </a:solidFill>
              </a:rPr>
              <a:t>Tensilon</a:t>
            </a:r>
            <a:r>
              <a:rPr lang="en-US" dirty="0">
                <a:solidFill>
                  <a:schemeClr val="tx1"/>
                </a:solidFill>
              </a:rPr>
              <a:t> </a:t>
            </a:r>
            <a:r>
              <a:rPr lang="en-US" dirty="0">
                <a:solidFill>
                  <a:schemeClr val="tx1"/>
                </a:solidFill>
              </a:rPr>
              <a:t>Test</a:t>
            </a:r>
          </a:p>
          <a:p>
            <a:pPr marL="342900" indent="-342900">
              <a:buFont typeface="+mj-lt"/>
              <a:buAutoNum type="alphaUcPeriod"/>
            </a:pPr>
            <a:r>
              <a:rPr lang="en-US" dirty="0">
                <a:solidFill>
                  <a:schemeClr val="tx1"/>
                </a:solidFill>
              </a:rPr>
              <a:t>EEG</a:t>
            </a:r>
          </a:p>
          <a:p>
            <a:pPr marL="342900" indent="-342900">
              <a:buFont typeface="+mj-lt"/>
              <a:buAutoNum type="alphaUcPeriod"/>
            </a:pPr>
            <a:r>
              <a:rPr lang="en-US" dirty="0">
                <a:solidFill>
                  <a:schemeClr val="tx1"/>
                </a:solidFill>
              </a:rPr>
              <a:t>Electromyography </a:t>
            </a:r>
            <a:endParaRPr lang="en-US" dirty="0">
              <a:solidFill>
                <a:schemeClr val="tx1"/>
              </a:solidFill>
            </a:endParaRPr>
          </a:p>
          <a:p>
            <a:pPr marL="342900" indent="-342900">
              <a:buFont typeface="+mj-lt"/>
              <a:buAutoNum type="alphaUcPeriod"/>
            </a:pPr>
            <a:r>
              <a:rPr lang="en-US" dirty="0">
                <a:solidFill>
                  <a:schemeClr val="tx1"/>
                </a:solidFill>
              </a:rPr>
              <a:t> Nerve conduction studies</a:t>
            </a:r>
            <a:endParaRPr lang="en-US" dirty="0">
              <a:solidFill>
                <a:schemeClr val="tx1"/>
              </a:solidFill>
            </a:endParaRPr>
          </a:p>
        </p:txBody>
      </p:sp>
      <p:sp>
        <p:nvSpPr>
          <p:cNvPr id="18" name="Rectangle 17"/>
          <p:cNvSpPr/>
          <p:nvPr/>
        </p:nvSpPr>
        <p:spPr>
          <a:xfrm>
            <a:off x="5492423" y="5451737"/>
            <a:ext cx="1308435"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B, D AND E  </a:t>
            </a:r>
            <a:endParaRPr lang="en-GB" b="1" dirty="0">
              <a:solidFill>
                <a:schemeClr val="tx1"/>
              </a:solidFill>
            </a:endParaRPr>
          </a:p>
        </p:txBody>
      </p:sp>
    </p:spTree>
    <p:extLst>
      <p:ext uri="{BB962C8B-B14F-4D97-AF65-F5344CB8AC3E}">
        <p14:creationId xmlns:p14="http://schemas.microsoft.com/office/powerpoint/2010/main" val="3358802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middle aged female client with a history of atherosclerosis is admitted with complaints of abdominal tenderness during sleep palpation.  The nurse notices a pulsating mass in the periumbilical area. Which of the following does the nurse suspect</a:t>
            </a:r>
            <a:r>
              <a:rPr lang="en-GB" dirty="0">
                <a:solidFill>
                  <a:schemeClr val="tx1"/>
                </a:solidFill>
              </a:rPr>
              <a:t>?</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US" dirty="0">
                <a:solidFill>
                  <a:schemeClr val="tx1"/>
                </a:solidFill>
              </a:rPr>
              <a:t>Acute </a:t>
            </a:r>
            <a:r>
              <a:rPr lang="en-US" dirty="0" err="1">
                <a:solidFill>
                  <a:schemeClr val="tx1"/>
                </a:solidFill>
              </a:rPr>
              <a:t>cholecystitis</a:t>
            </a:r>
            <a:endParaRPr lang="en-US" dirty="0">
              <a:solidFill>
                <a:schemeClr val="tx1"/>
              </a:solidFill>
            </a:endParaRPr>
          </a:p>
          <a:p>
            <a:pPr marL="342900" indent="-342900">
              <a:buFont typeface="+mj-lt"/>
              <a:buAutoNum type="alphaUcPeriod"/>
            </a:pPr>
            <a:r>
              <a:rPr lang="en-US" dirty="0">
                <a:solidFill>
                  <a:schemeClr val="tx1"/>
                </a:solidFill>
              </a:rPr>
              <a:t> Appendicitis</a:t>
            </a:r>
            <a:endParaRPr lang="en-US" dirty="0">
              <a:solidFill>
                <a:schemeClr val="tx1"/>
              </a:solidFill>
            </a:endParaRPr>
          </a:p>
          <a:p>
            <a:pPr marL="342900" indent="-342900">
              <a:buFont typeface="+mj-lt"/>
              <a:buAutoNum type="alphaUcPeriod"/>
            </a:pPr>
            <a:r>
              <a:rPr lang="en-US" dirty="0">
                <a:solidFill>
                  <a:schemeClr val="tx1"/>
                </a:solidFill>
              </a:rPr>
              <a:t>Abdominal aortic aneurysm</a:t>
            </a:r>
            <a:endParaRPr lang="en-US" dirty="0">
              <a:solidFill>
                <a:schemeClr val="tx1"/>
              </a:solidFill>
            </a:endParaRPr>
          </a:p>
          <a:p>
            <a:pPr marL="342900" indent="-342900">
              <a:buFont typeface="+mj-lt"/>
              <a:buAutoNum type="alphaUcPeriod"/>
            </a:pPr>
            <a:r>
              <a:rPr lang="en-US" dirty="0">
                <a:solidFill>
                  <a:schemeClr val="tx1"/>
                </a:solidFill>
              </a:rPr>
              <a:t>Paralytic ileus</a:t>
            </a:r>
            <a:endParaRPr lang="en-US" dirty="0">
              <a:solidFill>
                <a:schemeClr val="tx1"/>
              </a:solidFill>
            </a:endParaRPr>
          </a:p>
        </p:txBody>
      </p:sp>
      <p:sp>
        <p:nvSpPr>
          <p:cNvPr id="18" name="Rectangle 17"/>
          <p:cNvSpPr/>
          <p:nvPr/>
        </p:nvSpPr>
        <p:spPr>
          <a:xfrm>
            <a:off x="3983218" y="5416226"/>
            <a:ext cx="353937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C. Abdominal </a:t>
            </a:r>
            <a:r>
              <a:rPr lang="en-GB" b="1" dirty="0">
                <a:solidFill>
                  <a:schemeClr val="tx1"/>
                </a:solidFill>
              </a:rPr>
              <a:t>aortic aneurysm</a:t>
            </a:r>
          </a:p>
        </p:txBody>
      </p:sp>
    </p:spTree>
    <p:extLst>
      <p:ext uri="{BB962C8B-B14F-4D97-AF65-F5344CB8AC3E}">
        <p14:creationId xmlns:p14="http://schemas.microsoft.com/office/powerpoint/2010/main" val="41395467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30610" y="1245319"/>
            <a:ext cx="1308370"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 26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826623" y="2061080"/>
            <a:ext cx="10550838" cy="397031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Rationale</a:t>
            </a:r>
            <a:r>
              <a:rPr lang="en-US" b="1" dirty="0">
                <a:solidFill>
                  <a:schemeClr val="tx1"/>
                </a:solidFill>
              </a:rPr>
              <a:t>:</a:t>
            </a:r>
            <a:endParaRPr lang="en-US" b="1" dirty="0">
              <a:solidFill>
                <a:schemeClr val="tx1"/>
              </a:solidFill>
            </a:endParaRPr>
          </a:p>
          <a:p>
            <a:r>
              <a:rPr lang="en-US" dirty="0">
                <a:solidFill>
                  <a:schemeClr val="tx1"/>
                </a:solidFill>
              </a:rPr>
              <a:t>Signs of abdominal aortic aneurysm include asymptomatic pulsating mass in the periumbilical area, possible systolic bruit over the aorta on auscultation, possible abdominal tenderness on deep palpation, and lumbar pain that radiates to the flank and groin (imminent rupture</a:t>
            </a:r>
            <a:r>
              <a:rPr lang="en-US" dirty="0">
                <a:solidFill>
                  <a:schemeClr val="tx1"/>
                </a:solidFill>
              </a:rPr>
              <a:t>).</a:t>
            </a:r>
          </a:p>
          <a:p>
            <a:r>
              <a:rPr lang="en-US" dirty="0">
                <a:solidFill>
                  <a:schemeClr val="tx1"/>
                </a:solidFill>
              </a:rPr>
              <a:t>Rationale:</a:t>
            </a:r>
          </a:p>
          <a:p>
            <a:r>
              <a:rPr lang="en-US" dirty="0">
                <a:solidFill>
                  <a:schemeClr val="tx1"/>
                </a:solidFill>
              </a:rPr>
              <a:t> Appendicitis signs:</a:t>
            </a:r>
          </a:p>
          <a:p>
            <a:r>
              <a:rPr lang="en-US" dirty="0">
                <a:solidFill>
                  <a:schemeClr val="tx1"/>
                </a:solidFill>
              </a:rPr>
              <a:t>Loss of appetite, nausea, vomiting, fever, board like abdominal rigidity, and </a:t>
            </a:r>
            <a:r>
              <a:rPr lang="en-US" dirty="0" err="1">
                <a:solidFill>
                  <a:schemeClr val="tx1"/>
                </a:solidFill>
              </a:rPr>
              <a:t>servere</a:t>
            </a:r>
            <a:r>
              <a:rPr lang="en-US" dirty="0">
                <a:solidFill>
                  <a:schemeClr val="tx1"/>
                </a:solidFill>
              </a:rPr>
              <a:t> abdominal spasm</a:t>
            </a:r>
            <a:r>
              <a:rPr lang="en-US" dirty="0">
                <a:solidFill>
                  <a:schemeClr val="tx1"/>
                </a:solidFill>
              </a:rPr>
              <a:t>.</a:t>
            </a:r>
            <a:endParaRPr lang="en-US" dirty="0">
              <a:solidFill>
                <a:schemeClr val="tx1"/>
              </a:solidFill>
            </a:endParaRPr>
          </a:p>
          <a:p>
            <a:r>
              <a:rPr lang="en-US" dirty="0">
                <a:solidFill>
                  <a:schemeClr val="tx1"/>
                </a:solidFill>
              </a:rPr>
              <a:t>Abdominal aortic aneurysm:</a:t>
            </a:r>
          </a:p>
          <a:p>
            <a:r>
              <a:rPr lang="en-US" dirty="0">
                <a:solidFill>
                  <a:schemeClr val="tx1"/>
                </a:solidFill>
              </a:rPr>
              <a:t>--&gt; asymptomatic pulsating mass in the periumbilical area, abdominal tenderness</a:t>
            </a:r>
            <a:r>
              <a:rPr lang="en-US" dirty="0">
                <a:solidFill>
                  <a:schemeClr val="tx1"/>
                </a:solidFill>
              </a:rPr>
              <a:t>.</a:t>
            </a:r>
            <a:endParaRPr lang="en-US" dirty="0">
              <a:solidFill>
                <a:schemeClr val="tx1"/>
              </a:solidFill>
            </a:endParaRPr>
          </a:p>
          <a:p>
            <a:r>
              <a:rPr lang="en-US" dirty="0">
                <a:solidFill>
                  <a:schemeClr val="tx1"/>
                </a:solidFill>
              </a:rPr>
              <a:t>Paralytic ileus:</a:t>
            </a:r>
          </a:p>
          <a:p>
            <a:r>
              <a:rPr lang="en-US" dirty="0">
                <a:solidFill>
                  <a:schemeClr val="tx1"/>
                </a:solidFill>
              </a:rPr>
              <a:t>--&gt; severe abdominal distention, vomiting, and severe constipation</a:t>
            </a:r>
            <a:r>
              <a:rPr lang="en-US" dirty="0">
                <a:solidFill>
                  <a:schemeClr val="tx1"/>
                </a:solidFill>
              </a:rPr>
              <a:t>.</a:t>
            </a:r>
            <a:endParaRPr lang="en-US" dirty="0">
              <a:solidFill>
                <a:schemeClr val="tx1"/>
              </a:solidFill>
            </a:endParaRPr>
          </a:p>
          <a:p>
            <a:r>
              <a:rPr lang="en-US" dirty="0">
                <a:solidFill>
                  <a:schemeClr val="tx1"/>
                </a:solidFill>
              </a:rPr>
              <a:t>Abdominal aortic aneurysm:</a:t>
            </a:r>
          </a:p>
          <a:p>
            <a:r>
              <a:rPr lang="en-US" dirty="0">
                <a:solidFill>
                  <a:schemeClr val="tx1"/>
                </a:solidFill>
              </a:rPr>
              <a:t>--&gt;asymptomatic pulsating mass in the periumbilical area, systolic abdominal tenderness on deep palpation</a:t>
            </a:r>
          </a:p>
          <a:p>
            <a:r>
              <a:rPr lang="en-US" dirty="0">
                <a:solidFill>
                  <a:schemeClr val="tx1"/>
                </a:solidFill>
              </a:rPr>
              <a:t>&amp; lumbar </a:t>
            </a:r>
            <a:r>
              <a:rPr lang="en-US" dirty="0">
                <a:solidFill>
                  <a:schemeClr val="tx1"/>
                </a:solidFill>
              </a:rPr>
              <a:t>pain</a:t>
            </a:r>
            <a:endParaRPr lang="en-US" dirty="0">
              <a:solidFill>
                <a:schemeClr val="tx1"/>
              </a:solidFill>
            </a:endParaRPr>
          </a:p>
        </p:txBody>
      </p:sp>
    </p:spTree>
    <p:extLst>
      <p:ext uri="{BB962C8B-B14F-4D97-AF65-F5344CB8AC3E}">
        <p14:creationId xmlns:p14="http://schemas.microsoft.com/office/powerpoint/2010/main" val="3737155649"/>
      </p:ext>
    </p:extLst>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providing discharge teaching to a client stabilized after an acute attack of primary gout.  Which of the following foods should the nurse instruct the client to avoid to prevent future attacks?</a:t>
            </a:r>
          </a:p>
          <a:p>
            <a:endParaRPr lang="en-GB" dirty="0">
              <a:solidFill>
                <a:schemeClr val="tx1"/>
              </a:solidFill>
            </a:endParaRPr>
          </a:p>
          <a:p>
            <a:pPr marL="342900" indent="-342900">
              <a:buFont typeface="+mj-lt"/>
              <a:buAutoNum type="alphaUcPeriod"/>
            </a:pPr>
            <a:r>
              <a:rPr lang="en-US" dirty="0">
                <a:solidFill>
                  <a:schemeClr val="tx1"/>
                </a:solidFill>
              </a:rPr>
              <a:t>Cauliflower, asparagus, and mushrooms</a:t>
            </a:r>
          </a:p>
          <a:p>
            <a:pPr marL="342900" indent="-342900">
              <a:buFont typeface="+mj-lt"/>
              <a:buAutoNum type="alphaUcPeriod"/>
            </a:pPr>
            <a:r>
              <a:rPr lang="en-US" dirty="0">
                <a:solidFill>
                  <a:schemeClr val="tx1"/>
                </a:solidFill>
              </a:rPr>
              <a:t> Cereal, pasta, and rice </a:t>
            </a:r>
            <a:endParaRPr lang="en-US" dirty="0">
              <a:solidFill>
                <a:schemeClr val="tx1"/>
              </a:solidFill>
            </a:endParaRPr>
          </a:p>
          <a:p>
            <a:pPr marL="342900" indent="-342900">
              <a:buFont typeface="+mj-lt"/>
              <a:buAutoNum type="alphaUcPeriod"/>
            </a:pPr>
            <a:r>
              <a:rPr lang="en-US" dirty="0">
                <a:solidFill>
                  <a:schemeClr val="tx1"/>
                </a:solidFill>
              </a:rPr>
              <a:t>Cherries, strawberries, and blueberries </a:t>
            </a:r>
            <a:endParaRPr lang="en-US" dirty="0">
              <a:solidFill>
                <a:schemeClr val="tx1"/>
              </a:solidFill>
            </a:endParaRPr>
          </a:p>
          <a:p>
            <a:pPr marL="342900" indent="-342900">
              <a:buFont typeface="+mj-lt"/>
              <a:buAutoNum type="alphaUcPeriod"/>
            </a:pPr>
            <a:r>
              <a:rPr lang="en-US" dirty="0">
                <a:solidFill>
                  <a:schemeClr val="tx1"/>
                </a:solidFill>
              </a:rPr>
              <a:t>Anchovies, liver, and lentils</a:t>
            </a:r>
            <a:endParaRPr lang="en-US" dirty="0">
              <a:solidFill>
                <a:schemeClr val="tx1"/>
              </a:solidFill>
            </a:endParaRPr>
          </a:p>
        </p:txBody>
      </p:sp>
      <p:sp>
        <p:nvSpPr>
          <p:cNvPr id="18" name="Rectangle 17"/>
          <p:cNvSpPr/>
          <p:nvPr/>
        </p:nvSpPr>
        <p:spPr>
          <a:xfrm>
            <a:off x="2675043" y="4601366"/>
            <a:ext cx="684191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smtClean="0">
                <a:solidFill>
                  <a:schemeClr val="tx1"/>
                </a:solidFill>
              </a:rPr>
              <a:t>D.    </a:t>
            </a:r>
            <a:r>
              <a:rPr lang="en-US" b="1" dirty="0" smtClean="0">
                <a:solidFill>
                  <a:schemeClr val="tx1"/>
                </a:solidFill>
              </a:rPr>
              <a:t>Anchovies</a:t>
            </a:r>
            <a:r>
              <a:rPr lang="en-US" b="1" dirty="0">
                <a:solidFill>
                  <a:schemeClr val="tx1"/>
                </a:solidFill>
              </a:rPr>
              <a:t>, liver, and </a:t>
            </a:r>
            <a:r>
              <a:rPr lang="en-US" b="1" dirty="0" smtClean="0">
                <a:solidFill>
                  <a:schemeClr val="tx1"/>
                </a:solidFill>
              </a:rPr>
              <a:t>lentils</a:t>
            </a:r>
          </a:p>
          <a:p>
            <a:pPr algn="ctr"/>
            <a:r>
              <a:rPr lang="en-GB" b="1" dirty="0">
                <a:solidFill>
                  <a:schemeClr val="tx1"/>
                </a:solidFill>
              </a:rPr>
              <a:t>Rationale:</a:t>
            </a:r>
          </a:p>
          <a:p>
            <a:pPr algn="ctr"/>
            <a:r>
              <a:rPr lang="en-GB" dirty="0">
                <a:solidFill>
                  <a:schemeClr val="tx1"/>
                </a:solidFill>
              </a:rPr>
              <a:t>A client with gout should avoid high purine foods, such as anchovies, liver, sardines, and lentils</a:t>
            </a:r>
            <a:r>
              <a:rPr lang="en-GB"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2076567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has just completed setting up an external warming device (Bear Hugger) for a 45 year old client and is ready to initiate therapy.  The core temperature taken with a rectal probe is currently 91.4 o F (33 o C).  Which of the following actions should the nurse perform</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Active rewarming to increase the core temperature to 100,4 o F (38 o C</a:t>
            </a:r>
            <a:r>
              <a:rPr lang="en-GB" dirty="0">
                <a:solidFill>
                  <a:schemeClr val="tx1"/>
                </a:solidFill>
              </a:rPr>
              <a:t>).</a:t>
            </a:r>
            <a:endParaRPr lang="en-US" dirty="0">
              <a:solidFill>
                <a:schemeClr val="tx1"/>
              </a:solidFill>
            </a:endParaRPr>
          </a:p>
          <a:p>
            <a:pPr marL="342900" indent="-342900">
              <a:buFont typeface="+mj-lt"/>
              <a:buAutoNum type="alphaUcPeriod"/>
            </a:pPr>
            <a:r>
              <a:rPr lang="en-US" dirty="0">
                <a:solidFill>
                  <a:schemeClr val="tx1"/>
                </a:solidFill>
              </a:rPr>
              <a:t> </a:t>
            </a:r>
            <a:r>
              <a:rPr lang="en-GB" dirty="0">
                <a:solidFill>
                  <a:schemeClr val="tx1"/>
                </a:solidFill>
              </a:rPr>
              <a:t>Active rewarming to increase the core temperature no more than 0.9 o F (0.5 o C) per hour. </a:t>
            </a:r>
            <a:endParaRPr lang="en-GB" dirty="0">
              <a:solidFill>
                <a:schemeClr val="tx1"/>
              </a:solidFill>
            </a:endParaRPr>
          </a:p>
          <a:p>
            <a:pPr marL="342900" indent="-342900">
              <a:buFont typeface="+mj-lt"/>
              <a:buAutoNum type="alphaUcPeriod"/>
            </a:pPr>
            <a:r>
              <a:rPr lang="en-GB" dirty="0">
                <a:solidFill>
                  <a:schemeClr val="tx1"/>
                </a:solidFill>
              </a:rPr>
              <a:t>Active rewarming to increase the core temperature as quickly as possible</a:t>
            </a:r>
            <a:r>
              <a:rPr lang="en-GB" dirty="0">
                <a:solidFill>
                  <a:schemeClr val="tx1"/>
                </a:solidFill>
              </a:rPr>
              <a:t>.</a:t>
            </a:r>
          </a:p>
          <a:p>
            <a:pPr marL="342900" indent="-342900">
              <a:buFont typeface="+mj-lt"/>
              <a:buAutoNum type="alphaUcPeriod"/>
            </a:pPr>
            <a:r>
              <a:rPr lang="en-GB" dirty="0">
                <a:solidFill>
                  <a:schemeClr val="tx1"/>
                </a:solidFill>
              </a:rPr>
              <a:t>Active rewarming to increase the core temperature to 96.8 o F (36 o C).</a:t>
            </a:r>
            <a:endParaRPr lang="en-US" dirty="0">
              <a:solidFill>
                <a:schemeClr val="tx1"/>
              </a:solidFill>
            </a:endParaRPr>
          </a:p>
        </p:txBody>
      </p:sp>
      <p:sp>
        <p:nvSpPr>
          <p:cNvPr id="18" name="Rectangle 17"/>
          <p:cNvSpPr/>
          <p:nvPr/>
        </p:nvSpPr>
        <p:spPr>
          <a:xfrm>
            <a:off x="937776" y="4632144"/>
            <a:ext cx="10316448"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B. </a:t>
            </a:r>
            <a:r>
              <a:rPr lang="en-GB" b="1" dirty="0">
                <a:solidFill>
                  <a:schemeClr val="tx1"/>
                </a:solidFill>
              </a:rPr>
              <a:t>Active rewarming to increase the core temperature no more </a:t>
            </a:r>
            <a:endParaRPr lang="en-GB" b="1" dirty="0">
              <a:solidFill>
                <a:schemeClr val="tx1"/>
              </a:solidFill>
            </a:endParaRPr>
          </a:p>
          <a:p>
            <a:pPr algn="ctr"/>
            <a:r>
              <a:rPr lang="en-GB" b="1" dirty="0">
                <a:solidFill>
                  <a:schemeClr val="tx1"/>
                </a:solidFill>
              </a:rPr>
              <a:t>than </a:t>
            </a:r>
            <a:r>
              <a:rPr lang="en-GB" b="1" dirty="0">
                <a:solidFill>
                  <a:schemeClr val="tx1"/>
                </a:solidFill>
              </a:rPr>
              <a:t>0.9 o F (0.5 o C) per </a:t>
            </a:r>
            <a:r>
              <a:rPr lang="en-GB" b="1" dirty="0">
                <a:solidFill>
                  <a:schemeClr val="tx1"/>
                </a:solidFill>
              </a:rPr>
              <a:t>hour</a:t>
            </a:r>
          </a:p>
          <a:p>
            <a:pPr algn="ctr"/>
            <a:r>
              <a:rPr lang="en-GB" b="1" dirty="0">
                <a:solidFill>
                  <a:schemeClr val="tx1"/>
                </a:solidFill>
              </a:rPr>
              <a:t>Rationale:</a:t>
            </a:r>
          </a:p>
          <a:p>
            <a:r>
              <a:rPr lang="en-GB" dirty="0">
                <a:solidFill>
                  <a:schemeClr val="tx1"/>
                </a:solidFill>
              </a:rPr>
              <a:t>The client is in moderate hyperthermia with a core temperature of 91.4 o F (33 o C).  This would indicate the need for an external warming device and other measures to increase core temperature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2078994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7"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Q.29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an outpatient clinic has received an order from the physician to remove the client's sutures.  The nurse should do which of the following?</a:t>
            </a:r>
          </a:p>
          <a:p>
            <a:endParaRPr lang="en-GB" dirty="0">
              <a:solidFill>
                <a:schemeClr val="tx1"/>
              </a:solidFill>
            </a:endParaRPr>
          </a:p>
          <a:p>
            <a:pPr marL="342900" indent="-342900">
              <a:buFont typeface="+mj-lt"/>
              <a:buAutoNum type="alphaUcPeriod"/>
            </a:pPr>
            <a:r>
              <a:rPr lang="en-GB" dirty="0">
                <a:solidFill>
                  <a:schemeClr val="tx1"/>
                </a:solidFill>
              </a:rPr>
              <a:t>Apply hydrogen peroxide gauze pads to cleanse the area first, then remove the </a:t>
            </a:r>
            <a:r>
              <a:rPr lang="en-GB" dirty="0">
                <a:solidFill>
                  <a:schemeClr val="tx1"/>
                </a:solidFill>
              </a:rPr>
              <a:t>sutures</a:t>
            </a:r>
          </a:p>
          <a:p>
            <a:pPr marL="342900" indent="-342900">
              <a:buFont typeface="+mj-lt"/>
              <a:buAutoNum type="alphaUcPeriod"/>
            </a:pPr>
            <a:r>
              <a:rPr lang="en-GB" dirty="0">
                <a:solidFill>
                  <a:schemeClr val="tx1"/>
                </a:solidFill>
              </a:rPr>
              <a:t>Nothing , suture removal is outside of the nurse's scope of </a:t>
            </a:r>
            <a:r>
              <a:rPr lang="en-GB" dirty="0">
                <a:solidFill>
                  <a:schemeClr val="tx1"/>
                </a:solidFill>
              </a:rPr>
              <a:t>practice</a:t>
            </a:r>
            <a:endParaRPr lang="en-GB" dirty="0">
              <a:solidFill>
                <a:schemeClr val="tx1"/>
              </a:solidFill>
            </a:endParaRPr>
          </a:p>
          <a:p>
            <a:pPr marL="342900" indent="-342900">
              <a:buFont typeface="+mj-lt"/>
              <a:buAutoNum type="alphaUcPeriod"/>
            </a:pPr>
            <a:r>
              <a:rPr lang="en-GB" dirty="0">
                <a:solidFill>
                  <a:schemeClr val="tx1"/>
                </a:solidFill>
              </a:rPr>
              <a:t>Use sterile technique when removing </a:t>
            </a:r>
            <a:r>
              <a:rPr lang="en-GB" dirty="0">
                <a:solidFill>
                  <a:schemeClr val="tx1"/>
                </a:solidFill>
              </a:rPr>
              <a:t>sutures</a:t>
            </a:r>
          </a:p>
          <a:p>
            <a:pPr marL="342900" indent="-342900">
              <a:buFont typeface="+mj-lt"/>
              <a:buAutoNum type="alphaUcPeriod"/>
            </a:pPr>
            <a:r>
              <a:rPr lang="en-GB" dirty="0">
                <a:solidFill>
                  <a:schemeClr val="tx1"/>
                </a:solidFill>
              </a:rPr>
              <a:t>Use gloves when removing </a:t>
            </a:r>
            <a:r>
              <a:rPr lang="en-GB" dirty="0">
                <a:solidFill>
                  <a:schemeClr val="tx1"/>
                </a:solidFill>
              </a:rPr>
              <a:t>sutures</a:t>
            </a:r>
            <a:endParaRPr lang="en-GB" dirty="0">
              <a:solidFill>
                <a:schemeClr val="tx1"/>
              </a:solidFill>
            </a:endParaRPr>
          </a:p>
        </p:txBody>
      </p:sp>
      <p:sp>
        <p:nvSpPr>
          <p:cNvPr id="18" name="Rectangle 17"/>
          <p:cNvSpPr/>
          <p:nvPr/>
        </p:nvSpPr>
        <p:spPr>
          <a:xfrm>
            <a:off x="1112981" y="4587396"/>
            <a:ext cx="1069257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C. </a:t>
            </a:r>
            <a:r>
              <a:rPr lang="en-GB" b="1" dirty="0">
                <a:solidFill>
                  <a:schemeClr val="tx1"/>
                </a:solidFill>
              </a:rPr>
              <a:t>Use sterile technique when removing </a:t>
            </a:r>
            <a:r>
              <a:rPr lang="en-GB" b="1" dirty="0">
                <a:solidFill>
                  <a:schemeClr val="tx1"/>
                </a:solidFill>
              </a:rPr>
              <a:t>sutures</a:t>
            </a:r>
          </a:p>
          <a:p>
            <a:pPr algn="ctr"/>
            <a:r>
              <a:rPr lang="en-GB" b="1" dirty="0">
                <a:solidFill>
                  <a:schemeClr val="tx1"/>
                </a:solidFill>
              </a:rPr>
              <a:t>Rationale:</a:t>
            </a:r>
          </a:p>
          <a:p>
            <a:r>
              <a:rPr lang="en-GB" dirty="0">
                <a:solidFill>
                  <a:schemeClr val="tx1"/>
                </a:solidFill>
              </a:rPr>
              <a:t>A sterile field is maintained, a sterile suture removal tray is used, and sterile gloves are applied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0259868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suction a client with an endotracheal tube.  After ventilating, which is the correct sequence of actions for the nurse to follow during suctioning?</a:t>
            </a:r>
          </a:p>
          <a:p>
            <a:endParaRPr lang="en-GB" dirty="0">
              <a:solidFill>
                <a:schemeClr val="tx1"/>
              </a:solidFill>
            </a:endParaRPr>
          </a:p>
          <a:p>
            <a:pPr marL="342900" indent="-342900">
              <a:buFont typeface="+mj-lt"/>
              <a:buAutoNum type="alphaUcPeriod"/>
            </a:pPr>
            <a:r>
              <a:rPr lang="en-GB" dirty="0">
                <a:solidFill>
                  <a:schemeClr val="tx1"/>
                </a:solidFill>
              </a:rPr>
              <a:t> Insert a sterile catheter, begin to withdraw, apply suction, and continue to withdraw without rotating the </a:t>
            </a:r>
            <a:r>
              <a:rPr lang="en-GB" dirty="0">
                <a:solidFill>
                  <a:schemeClr val="tx1"/>
                </a:solidFill>
              </a:rPr>
              <a:t>catheter</a:t>
            </a:r>
          </a:p>
          <a:p>
            <a:pPr marL="342900" indent="-342900">
              <a:buFont typeface="+mj-lt"/>
              <a:buAutoNum type="alphaUcPeriod"/>
            </a:pPr>
            <a:r>
              <a:rPr lang="en-GB" dirty="0">
                <a:solidFill>
                  <a:schemeClr val="tx1"/>
                </a:solidFill>
              </a:rPr>
              <a:t>Apply suction, insert a sterile catheter, and withdraw while rotating the </a:t>
            </a:r>
            <a:r>
              <a:rPr lang="en-GB" dirty="0">
                <a:solidFill>
                  <a:schemeClr val="tx1"/>
                </a:solidFill>
              </a:rPr>
              <a:t>catheter</a:t>
            </a:r>
          </a:p>
          <a:p>
            <a:pPr marL="342900" indent="-342900">
              <a:buFont typeface="+mj-lt"/>
              <a:buAutoNum type="alphaUcPeriod"/>
            </a:pPr>
            <a:r>
              <a:rPr lang="en-GB" dirty="0">
                <a:solidFill>
                  <a:schemeClr val="tx1"/>
                </a:solidFill>
              </a:rPr>
              <a:t>Apply suction, insert a sterile catheter, and withdraw without rotating the </a:t>
            </a:r>
            <a:r>
              <a:rPr lang="en-GB" dirty="0">
                <a:solidFill>
                  <a:schemeClr val="tx1"/>
                </a:solidFill>
              </a:rPr>
              <a:t>catheter</a:t>
            </a:r>
          </a:p>
          <a:p>
            <a:pPr marL="342900" indent="-342900">
              <a:buFont typeface="+mj-lt"/>
              <a:buAutoNum type="alphaUcPeriod"/>
            </a:pPr>
            <a:r>
              <a:rPr lang="en-GB" dirty="0">
                <a:solidFill>
                  <a:schemeClr val="tx1"/>
                </a:solidFill>
              </a:rPr>
              <a:t>Insert a sterile catheter, begin to withdraw, apply suction, and continue to withdraw while rotating the catheter</a:t>
            </a:r>
            <a:endParaRPr lang="en-GB" dirty="0">
              <a:solidFill>
                <a:schemeClr val="tx1"/>
              </a:solidFill>
            </a:endParaRPr>
          </a:p>
        </p:txBody>
      </p:sp>
      <p:sp>
        <p:nvSpPr>
          <p:cNvPr id="18" name="Rectangle 17"/>
          <p:cNvSpPr/>
          <p:nvPr/>
        </p:nvSpPr>
        <p:spPr>
          <a:xfrm>
            <a:off x="1927436" y="5016864"/>
            <a:ext cx="7252370"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dirty="0">
                <a:solidFill>
                  <a:schemeClr val="tx1"/>
                </a:solidFill>
              </a:rPr>
              <a:t>D.   </a:t>
            </a:r>
            <a:r>
              <a:rPr lang="en-GB" dirty="0">
                <a:solidFill>
                  <a:schemeClr val="tx1"/>
                </a:solidFill>
              </a:rPr>
              <a:t>Insert a sterile catheter, begin to withdraw, apply suction, and </a:t>
            </a:r>
            <a:r>
              <a:rPr lang="en-GB" dirty="0">
                <a:solidFill>
                  <a:schemeClr val="tx1"/>
                </a:solidFill>
              </a:rPr>
              <a:t>continue</a:t>
            </a:r>
          </a:p>
          <a:p>
            <a:pPr algn="ctr"/>
            <a:r>
              <a:rPr lang="en-GB" dirty="0">
                <a:solidFill>
                  <a:schemeClr val="tx1"/>
                </a:solidFill>
              </a:rPr>
              <a:t> </a:t>
            </a:r>
            <a:r>
              <a:rPr lang="en-GB" dirty="0">
                <a:solidFill>
                  <a:schemeClr val="tx1"/>
                </a:solidFill>
              </a:rPr>
              <a:t>to withdraw while rotating the catheter</a:t>
            </a:r>
          </a:p>
        </p:txBody>
      </p:sp>
    </p:spTree>
    <p:extLst>
      <p:ext uri="{BB962C8B-B14F-4D97-AF65-F5344CB8AC3E}">
        <p14:creationId xmlns:p14="http://schemas.microsoft.com/office/powerpoint/2010/main" val="37000276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assesses a client with a diagnosis of parathyroid disease.  The client is having abdominal cramping, positive </a:t>
            </a:r>
            <a:r>
              <a:rPr lang="en-GB" dirty="0" err="1">
                <a:solidFill>
                  <a:schemeClr val="tx1"/>
                </a:solidFill>
              </a:rPr>
              <a:t>Chovstek's</a:t>
            </a:r>
            <a:r>
              <a:rPr lang="en-GB" dirty="0">
                <a:solidFill>
                  <a:schemeClr val="tx1"/>
                </a:solidFill>
              </a:rPr>
              <a:t> and Trousseau 's signs, and tingling in the extremities.  The nurse knows that these findings could be signs and symptoms of which of the following</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Hypercalcemia</a:t>
            </a:r>
          </a:p>
          <a:p>
            <a:pPr marL="342900" indent="-342900">
              <a:buFont typeface="+mj-lt"/>
              <a:buAutoNum type="alphaUcPeriod"/>
            </a:pPr>
            <a:r>
              <a:rPr lang="en-US" dirty="0" err="1">
                <a:solidFill>
                  <a:schemeClr val="tx1"/>
                </a:solidFill>
              </a:rPr>
              <a:t>Hypermagnesemia</a:t>
            </a:r>
            <a:endParaRPr lang="en-US" dirty="0">
              <a:solidFill>
                <a:schemeClr val="tx1"/>
              </a:solidFill>
            </a:endParaRPr>
          </a:p>
          <a:p>
            <a:pPr marL="342900" indent="-342900">
              <a:buFont typeface="+mj-lt"/>
              <a:buAutoNum type="alphaUcPeriod"/>
            </a:pPr>
            <a:r>
              <a:rPr lang="en-US" dirty="0">
                <a:solidFill>
                  <a:schemeClr val="tx1"/>
                </a:solidFill>
              </a:rPr>
              <a:t> </a:t>
            </a:r>
            <a:r>
              <a:rPr lang="en-US" dirty="0">
                <a:solidFill>
                  <a:schemeClr val="tx1"/>
                </a:solidFill>
              </a:rPr>
              <a:t>Hypocalcemia</a:t>
            </a:r>
          </a:p>
          <a:p>
            <a:pPr marL="342900" indent="-342900">
              <a:buFont typeface="+mj-lt"/>
              <a:buAutoNum type="alphaUcPeriod"/>
            </a:pPr>
            <a:r>
              <a:rPr lang="en-US" dirty="0">
                <a:solidFill>
                  <a:schemeClr val="tx1"/>
                </a:solidFill>
              </a:rPr>
              <a:t>Hypomagnesemia</a:t>
            </a:r>
            <a:endParaRPr lang="en-US" dirty="0">
              <a:solidFill>
                <a:schemeClr val="tx1"/>
              </a:solidFill>
            </a:endParaRPr>
          </a:p>
        </p:txBody>
      </p:sp>
      <p:sp>
        <p:nvSpPr>
          <p:cNvPr id="18" name="Rectangle 17"/>
          <p:cNvSpPr/>
          <p:nvPr/>
        </p:nvSpPr>
        <p:spPr>
          <a:xfrm>
            <a:off x="4983355" y="5155364"/>
            <a:ext cx="217158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C</a:t>
            </a:r>
            <a:r>
              <a:rPr lang="en-GB" b="1" dirty="0">
                <a:solidFill>
                  <a:schemeClr val="tx1"/>
                </a:solidFill>
              </a:rPr>
              <a:t>. </a:t>
            </a:r>
            <a:r>
              <a:rPr lang="en-US" b="1" dirty="0">
                <a:solidFill>
                  <a:schemeClr val="tx1"/>
                </a:solidFill>
              </a:rPr>
              <a:t>Hypocalcemia</a:t>
            </a:r>
            <a:endParaRPr lang="en-US" b="1" dirty="0">
              <a:solidFill>
                <a:schemeClr val="tx1"/>
              </a:solidFill>
            </a:endParaRPr>
          </a:p>
        </p:txBody>
      </p:sp>
    </p:spTree>
    <p:extLst>
      <p:ext uri="{BB962C8B-B14F-4D97-AF65-F5344CB8AC3E}">
        <p14:creationId xmlns:p14="http://schemas.microsoft.com/office/powerpoint/2010/main" val="30101819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152399" y="745818"/>
            <a:ext cx="1348447" cy="369332"/>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5</a:t>
            </a:r>
            <a:endParaRPr kumimoji="0" lang="en-US" sz="18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7" name="Rectangle 6"/>
          <p:cNvSpPr/>
          <p:nvPr/>
        </p:nvSpPr>
        <p:spPr>
          <a:xfrm>
            <a:off x="5445651" y="1245319"/>
            <a:ext cx="147829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 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909374" y="1967760"/>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Rationale</a:t>
            </a:r>
            <a:r>
              <a:rPr lang="en-GB" dirty="0">
                <a:solidFill>
                  <a:schemeClr val="tx1"/>
                </a:solidFill>
              </a:rPr>
              <a:t>:</a:t>
            </a:r>
          </a:p>
          <a:p>
            <a:r>
              <a:rPr lang="en-GB" dirty="0" err="1">
                <a:solidFill>
                  <a:schemeClr val="tx1"/>
                </a:solidFill>
              </a:rPr>
              <a:t>Hypocalcemia</a:t>
            </a:r>
            <a:r>
              <a:rPr lang="en-GB" dirty="0">
                <a:solidFill>
                  <a:schemeClr val="tx1"/>
                </a:solidFill>
              </a:rPr>
              <a:t> can be demonstrated by abdominal cramping, tingling of the extremities, and tetany. </a:t>
            </a:r>
          </a:p>
          <a:p>
            <a:r>
              <a:rPr lang="en-GB" dirty="0" err="1">
                <a:solidFill>
                  <a:schemeClr val="tx1"/>
                </a:solidFill>
              </a:rPr>
              <a:t>Chovstek's</a:t>
            </a:r>
            <a:r>
              <a:rPr lang="en-GB" dirty="0">
                <a:solidFill>
                  <a:schemeClr val="tx1"/>
                </a:solidFill>
              </a:rPr>
              <a:t> signs refers to an abnormal reaction to the stimulation of the facial nerve when tapped at the masseter muscle resulting in a ipsilateral brief twitching of facial muscles and the nose or lips.</a:t>
            </a:r>
          </a:p>
          <a:p>
            <a:r>
              <a:rPr lang="en-GB" dirty="0">
                <a:solidFill>
                  <a:schemeClr val="tx1"/>
                </a:solidFill>
              </a:rPr>
              <a:t>Trousseau 's signs ---&gt; muscle spasm of the patient's hand and for arm due to </a:t>
            </a:r>
            <a:r>
              <a:rPr lang="en-GB" dirty="0" err="1">
                <a:solidFill>
                  <a:schemeClr val="tx1"/>
                </a:solidFill>
              </a:rPr>
              <a:t>hypocalcemia</a:t>
            </a:r>
            <a:r>
              <a:rPr lang="en-GB" dirty="0">
                <a:solidFill>
                  <a:schemeClr val="tx1"/>
                </a:solidFill>
              </a:rPr>
              <a:t> post applying an inflated blood pressure cuff for more than 3 minutes at a pressure greater than the systolic pressure.</a:t>
            </a:r>
          </a:p>
          <a:p>
            <a:r>
              <a:rPr lang="en-GB" dirty="0">
                <a:solidFill>
                  <a:schemeClr val="tx1"/>
                </a:solidFill>
              </a:rPr>
              <a:t> </a:t>
            </a:r>
          </a:p>
          <a:p>
            <a:r>
              <a:rPr lang="en-GB" dirty="0">
                <a:solidFill>
                  <a:schemeClr val="tx1"/>
                </a:solidFill>
              </a:rPr>
              <a:t>Which artery occlusion causes  muscles spasm of the patient's hand and forearm in </a:t>
            </a:r>
            <a:r>
              <a:rPr lang="en-GB" dirty="0" err="1">
                <a:solidFill>
                  <a:schemeClr val="tx1"/>
                </a:solidFill>
              </a:rPr>
              <a:t>hypocalcemia</a:t>
            </a:r>
            <a:r>
              <a:rPr lang="en-GB" dirty="0">
                <a:solidFill>
                  <a:schemeClr val="tx1"/>
                </a:solidFill>
              </a:rPr>
              <a:t>?</a:t>
            </a:r>
          </a:p>
          <a:p>
            <a:r>
              <a:rPr lang="en-GB" dirty="0">
                <a:solidFill>
                  <a:schemeClr val="tx1"/>
                </a:solidFill>
              </a:rPr>
              <a:t>==&gt; The brachial artery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705204522"/>
      </p:ext>
    </p:extLst>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has signs and symptoms of shortness of breath, crackles in lung bases, and </a:t>
            </a:r>
            <a:r>
              <a:rPr lang="en-GB" dirty="0" err="1">
                <a:solidFill>
                  <a:schemeClr val="tx1"/>
                </a:solidFill>
              </a:rPr>
              <a:t>edema</a:t>
            </a:r>
            <a:r>
              <a:rPr lang="en-GB" dirty="0">
                <a:solidFill>
                  <a:schemeClr val="tx1"/>
                </a:solidFill>
              </a:rPr>
              <a:t>, weight gain and hypertension is prescribed 40 mg of furosemide intravenously.  The nurse knows that which of the following indicates effectiveness of the medications?</a:t>
            </a:r>
          </a:p>
          <a:p>
            <a:endParaRPr lang="en-GB" dirty="0">
              <a:solidFill>
                <a:schemeClr val="tx1"/>
              </a:solidFill>
            </a:endParaRPr>
          </a:p>
          <a:p>
            <a:pPr marL="342900" indent="-342900">
              <a:buFont typeface="+mj-lt"/>
              <a:buAutoNum type="alphaUcPeriod"/>
            </a:pPr>
            <a:r>
              <a:rPr lang="en-GB" dirty="0">
                <a:solidFill>
                  <a:schemeClr val="tx1"/>
                </a:solidFill>
              </a:rPr>
              <a:t>A blood pressure of </a:t>
            </a:r>
            <a:r>
              <a:rPr lang="en-GB" dirty="0">
                <a:solidFill>
                  <a:schemeClr val="tx1"/>
                </a:solidFill>
              </a:rPr>
              <a:t>100/52</a:t>
            </a:r>
          </a:p>
          <a:p>
            <a:pPr marL="342900" indent="-342900">
              <a:buFont typeface="+mj-lt"/>
              <a:buAutoNum type="alphaUcPeriod"/>
            </a:pPr>
            <a:r>
              <a:rPr lang="en-GB" dirty="0">
                <a:solidFill>
                  <a:schemeClr val="tx1"/>
                </a:solidFill>
              </a:rPr>
              <a:t>Diminished </a:t>
            </a:r>
            <a:r>
              <a:rPr lang="en-GB" dirty="0">
                <a:solidFill>
                  <a:schemeClr val="tx1"/>
                </a:solidFill>
              </a:rPr>
              <a:t>lung sounds bilaterally with crackles in the </a:t>
            </a:r>
            <a:r>
              <a:rPr lang="en-GB" dirty="0">
                <a:solidFill>
                  <a:schemeClr val="tx1"/>
                </a:solidFill>
              </a:rPr>
              <a:t>bases</a:t>
            </a:r>
          </a:p>
          <a:p>
            <a:pPr marL="342900" indent="-342900">
              <a:buFont typeface="+mj-lt"/>
              <a:buAutoNum type="alphaUcPeriod"/>
            </a:pPr>
            <a:r>
              <a:rPr lang="en-GB" dirty="0">
                <a:solidFill>
                  <a:schemeClr val="tx1"/>
                </a:solidFill>
              </a:rPr>
              <a:t>A heart rate of 57 </a:t>
            </a:r>
            <a:endParaRPr lang="en-GB" dirty="0">
              <a:solidFill>
                <a:schemeClr val="tx1"/>
              </a:solidFill>
            </a:endParaRPr>
          </a:p>
          <a:p>
            <a:pPr marL="342900" indent="-342900">
              <a:buFont typeface="+mj-lt"/>
              <a:buAutoNum type="alphaUcPeriod"/>
            </a:pPr>
            <a:r>
              <a:rPr lang="en-GB" dirty="0">
                <a:solidFill>
                  <a:schemeClr val="tx1"/>
                </a:solidFill>
              </a:rPr>
              <a:t>Urine output increase of 200 ml over the next hour </a:t>
            </a:r>
            <a:endParaRPr lang="en-US" dirty="0">
              <a:solidFill>
                <a:schemeClr val="tx1"/>
              </a:solidFill>
            </a:endParaRPr>
          </a:p>
        </p:txBody>
      </p:sp>
      <p:sp>
        <p:nvSpPr>
          <p:cNvPr id="18" name="Rectangle 17"/>
          <p:cNvSpPr/>
          <p:nvPr/>
        </p:nvSpPr>
        <p:spPr>
          <a:xfrm>
            <a:off x="944481" y="4385922"/>
            <a:ext cx="10480623"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D.  Urine </a:t>
            </a:r>
            <a:r>
              <a:rPr lang="en-GB" b="1" dirty="0">
                <a:solidFill>
                  <a:schemeClr val="tx1"/>
                </a:solidFill>
              </a:rPr>
              <a:t>output increase of 200 ml over the next </a:t>
            </a:r>
            <a:r>
              <a:rPr lang="en-GB" b="1" dirty="0">
                <a:solidFill>
                  <a:schemeClr val="tx1"/>
                </a:solidFill>
              </a:rPr>
              <a:t>hour</a:t>
            </a:r>
          </a:p>
          <a:p>
            <a:pPr algn="ctr"/>
            <a:r>
              <a:rPr lang="en-GB" b="1" dirty="0">
                <a:solidFill>
                  <a:schemeClr val="tx1"/>
                </a:solidFill>
              </a:rPr>
              <a:t>Rationale:</a:t>
            </a:r>
          </a:p>
          <a:p>
            <a:r>
              <a:rPr lang="en-GB" dirty="0">
                <a:solidFill>
                  <a:schemeClr val="tx1"/>
                </a:solidFill>
              </a:rPr>
              <a:t>The nurse would expect an increase in urine output after the administration of furosemide.  The client presented with signs and symptoms of hypervolemia or fluid overload, including shortness of breath,, crackles in lung bases, and </a:t>
            </a:r>
            <a:r>
              <a:rPr lang="en-GB" dirty="0" err="1">
                <a:solidFill>
                  <a:schemeClr val="tx1"/>
                </a:solidFill>
              </a:rPr>
              <a:t>edema</a:t>
            </a:r>
            <a:r>
              <a:rPr lang="en-GB" dirty="0">
                <a:solidFill>
                  <a:schemeClr val="tx1"/>
                </a:solidFill>
              </a:rPr>
              <a:t>.  Weight gain and hypertension can also be indicative of hypervolemia.  The goal of treatment using furosemide is diuresis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0093483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patient has signs and symptoms of confusion, disorientation, weakness, has not been eating well.  A complete blood count (CBC) and a Comprehensive metabolic panel (CMP) results are available in the EMR.  For which result should the nurse immediately notify the physician</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a:t>
            </a:r>
            <a:r>
              <a:rPr lang="en-GB" dirty="0" err="1">
                <a:solidFill>
                  <a:schemeClr val="tx1"/>
                </a:solidFill>
              </a:rPr>
              <a:t>Hemoglobin</a:t>
            </a:r>
            <a:r>
              <a:rPr lang="en-GB" dirty="0">
                <a:solidFill>
                  <a:schemeClr val="tx1"/>
                </a:solidFill>
              </a:rPr>
              <a:t> (</a:t>
            </a:r>
            <a:r>
              <a:rPr lang="en-GB" dirty="0" err="1">
                <a:solidFill>
                  <a:schemeClr val="tx1"/>
                </a:solidFill>
              </a:rPr>
              <a:t>Hgb</a:t>
            </a:r>
            <a:r>
              <a:rPr lang="en-GB" dirty="0">
                <a:solidFill>
                  <a:schemeClr val="tx1"/>
                </a:solidFill>
              </a:rPr>
              <a:t>) 13 g/dl </a:t>
            </a:r>
            <a:endParaRPr lang="en-GB" dirty="0">
              <a:solidFill>
                <a:schemeClr val="tx1"/>
              </a:solidFill>
            </a:endParaRPr>
          </a:p>
          <a:p>
            <a:pPr marL="342900" indent="-342900">
              <a:buFont typeface="+mj-lt"/>
              <a:buAutoNum type="alphaUcPeriod"/>
            </a:pPr>
            <a:r>
              <a:rPr lang="en-GB" dirty="0">
                <a:solidFill>
                  <a:schemeClr val="tx1"/>
                </a:solidFill>
              </a:rPr>
              <a:t>Potassium (K) 3.8 </a:t>
            </a:r>
            <a:r>
              <a:rPr lang="en-GB" dirty="0" err="1">
                <a:solidFill>
                  <a:schemeClr val="tx1"/>
                </a:solidFill>
              </a:rPr>
              <a:t>mEq</a:t>
            </a:r>
            <a:r>
              <a:rPr lang="en-GB" dirty="0">
                <a:solidFill>
                  <a:schemeClr val="tx1"/>
                </a:solidFill>
              </a:rPr>
              <a:t>/L </a:t>
            </a:r>
            <a:endParaRPr lang="en-GB" dirty="0">
              <a:solidFill>
                <a:schemeClr val="tx1"/>
              </a:solidFill>
            </a:endParaRPr>
          </a:p>
          <a:p>
            <a:pPr marL="342900" indent="-342900">
              <a:buFont typeface="+mj-lt"/>
              <a:buAutoNum type="alphaUcPeriod"/>
            </a:pPr>
            <a:r>
              <a:rPr lang="en-GB" dirty="0">
                <a:solidFill>
                  <a:schemeClr val="tx1"/>
                </a:solidFill>
              </a:rPr>
              <a:t>Sodium (NA) 122 </a:t>
            </a:r>
            <a:r>
              <a:rPr lang="en-GB" dirty="0" err="1">
                <a:solidFill>
                  <a:schemeClr val="tx1"/>
                </a:solidFill>
              </a:rPr>
              <a:t>mEq</a:t>
            </a:r>
            <a:r>
              <a:rPr lang="en-GB" dirty="0">
                <a:solidFill>
                  <a:schemeClr val="tx1"/>
                </a:solidFill>
              </a:rPr>
              <a:t>/L</a:t>
            </a:r>
          </a:p>
          <a:p>
            <a:pPr marL="342900" indent="-342900">
              <a:buFont typeface="+mj-lt"/>
              <a:buAutoNum type="alphaUcPeriod"/>
            </a:pPr>
            <a:r>
              <a:rPr lang="en-GB" dirty="0">
                <a:solidFill>
                  <a:schemeClr val="tx1"/>
                </a:solidFill>
              </a:rPr>
              <a:t>Magnesium (Mag) 1.9 mg/dl </a:t>
            </a:r>
          </a:p>
        </p:txBody>
      </p:sp>
      <p:sp>
        <p:nvSpPr>
          <p:cNvPr id="18" name="Rectangle 17"/>
          <p:cNvSpPr/>
          <p:nvPr/>
        </p:nvSpPr>
        <p:spPr>
          <a:xfrm>
            <a:off x="1854518" y="4601366"/>
            <a:ext cx="8482964"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 </a:t>
            </a:r>
            <a:r>
              <a:rPr lang="en-GB" b="1" dirty="0">
                <a:solidFill>
                  <a:schemeClr val="tx1"/>
                </a:solidFill>
              </a:rPr>
              <a:t>   Sodium </a:t>
            </a:r>
            <a:r>
              <a:rPr lang="en-GB" b="1" dirty="0">
                <a:solidFill>
                  <a:schemeClr val="tx1"/>
                </a:solidFill>
              </a:rPr>
              <a:t>(NA) 122 </a:t>
            </a:r>
            <a:r>
              <a:rPr lang="en-GB" b="1" dirty="0" err="1">
                <a:solidFill>
                  <a:schemeClr val="tx1"/>
                </a:solidFill>
              </a:rPr>
              <a:t>mEq</a:t>
            </a:r>
            <a:r>
              <a:rPr lang="en-GB" b="1" dirty="0">
                <a:solidFill>
                  <a:schemeClr val="tx1"/>
                </a:solidFill>
              </a:rPr>
              <a:t>/L</a:t>
            </a:r>
          </a:p>
          <a:p>
            <a:pPr algn="ctr"/>
            <a:r>
              <a:rPr lang="en-GB" b="1" dirty="0">
                <a:solidFill>
                  <a:schemeClr val="tx1"/>
                </a:solidFill>
              </a:rPr>
              <a:t>Rationale:</a:t>
            </a:r>
          </a:p>
          <a:p>
            <a:r>
              <a:rPr lang="en-GB" dirty="0">
                <a:solidFill>
                  <a:schemeClr val="tx1"/>
                </a:solidFill>
              </a:rPr>
              <a:t>Symptoms of Hyponatremia include confusion, disorientation, weakness, and poor appetite.  The physician should be notified immediately for this critical level of sodium</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505521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After receiving report, the nurse should see which of the following clients FIRST</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A 67 year old client scheduled for bronchoscopy</a:t>
            </a:r>
          </a:p>
          <a:p>
            <a:pPr marL="342900" indent="-342900">
              <a:buFont typeface="+mj-lt"/>
              <a:buAutoNum type="alphaUcPeriod"/>
            </a:pPr>
            <a:r>
              <a:rPr lang="en-GB" dirty="0">
                <a:solidFill>
                  <a:schemeClr val="tx1"/>
                </a:solidFill>
              </a:rPr>
              <a:t>A </a:t>
            </a:r>
            <a:r>
              <a:rPr lang="en-GB" dirty="0">
                <a:solidFill>
                  <a:schemeClr val="tx1"/>
                </a:solidFill>
              </a:rPr>
              <a:t>15 year old client in sickle-cell crisis with an infiltrated IV </a:t>
            </a:r>
            <a:endParaRPr lang="en-GB" dirty="0">
              <a:solidFill>
                <a:schemeClr val="tx1"/>
              </a:solidFill>
            </a:endParaRPr>
          </a:p>
          <a:p>
            <a:pPr marL="342900" indent="-342900">
              <a:buFont typeface="+mj-lt"/>
              <a:buAutoNum type="alphaUcPeriod"/>
            </a:pPr>
            <a:r>
              <a:rPr lang="en-GB" dirty="0">
                <a:solidFill>
                  <a:schemeClr val="tx1"/>
                </a:solidFill>
              </a:rPr>
              <a:t>A 57 year old client with </a:t>
            </a:r>
            <a:r>
              <a:rPr lang="en-GB" dirty="0" err="1">
                <a:solidFill>
                  <a:schemeClr val="tx1"/>
                </a:solidFill>
              </a:rPr>
              <a:t>leukemia</a:t>
            </a:r>
            <a:r>
              <a:rPr lang="en-GB" dirty="0">
                <a:solidFill>
                  <a:schemeClr val="tx1"/>
                </a:solidFill>
              </a:rPr>
              <a:t> who has received half of a packed red blood cell </a:t>
            </a:r>
            <a:r>
              <a:rPr lang="en-GB" dirty="0">
                <a:solidFill>
                  <a:schemeClr val="tx1"/>
                </a:solidFill>
              </a:rPr>
              <a:t>transfusion</a:t>
            </a:r>
            <a:endParaRPr lang="en-GB" dirty="0">
              <a:solidFill>
                <a:schemeClr val="tx1"/>
              </a:solidFill>
            </a:endParaRPr>
          </a:p>
          <a:p>
            <a:pPr marL="342900" indent="-342900">
              <a:buFont typeface="+mj-lt"/>
              <a:buAutoNum type="alphaUcPeriod"/>
            </a:pPr>
            <a:r>
              <a:rPr lang="en-GB" dirty="0">
                <a:solidFill>
                  <a:schemeClr val="tx1"/>
                </a:solidFill>
              </a:rPr>
              <a:t>A 70 year old client reporting a leaky colostomy bag</a:t>
            </a:r>
          </a:p>
          <a:p>
            <a:endParaRPr lang="en-GB" dirty="0">
              <a:solidFill>
                <a:schemeClr val="tx1"/>
              </a:solidFill>
            </a:endParaRPr>
          </a:p>
        </p:txBody>
      </p:sp>
      <p:sp>
        <p:nvSpPr>
          <p:cNvPr id="18" name="Rectangle 17"/>
          <p:cNvSpPr/>
          <p:nvPr/>
        </p:nvSpPr>
        <p:spPr>
          <a:xfrm>
            <a:off x="1620883" y="4666469"/>
            <a:ext cx="7656198"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B.   A </a:t>
            </a:r>
            <a:r>
              <a:rPr lang="en-GB" b="1" dirty="0">
                <a:solidFill>
                  <a:schemeClr val="tx1"/>
                </a:solidFill>
              </a:rPr>
              <a:t>15 year old client in sickle-cell crisis with an infiltrated </a:t>
            </a:r>
            <a:r>
              <a:rPr lang="en-GB" b="1" dirty="0">
                <a:solidFill>
                  <a:schemeClr val="tx1"/>
                </a:solidFill>
              </a:rPr>
              <a:t>IV</a:t>
            </a:r>
          </a:p>
          <a:p>
            <a:pPr algn="ctr"/>
            <a:r>
              <a:rPr lang="en-GB" b="1" dirty="0">
                <a:solidFill>
                  <a:schemeClr val="tx1"/>
                </a:solidFill>
              </a:rPr>
              <a:t>Rationale</a:t>
            </a:r>
            <a:r>
              <a:rPr lang="en-GB" dirty="0">
                <a:solidFill>
                  <a:schemeClr val="tx1"/>
                </a:solidFill>
              </a:rPr>
              <a:t>:</a:t>
            </a:r>
          </a:p>
          <a:p>
            <a:r>
              <a:rPr lang="en-GB" dirty="0">
                <a:solidFill>
                  <a:schemeClr val="tx1"/>
                </a:solidFill>
              </a:rPr>
              <a:t>IV-fluids are critical to reduce clotting and pain in patients with sickle-cell crisis</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4053812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with a history of alcoholism is brought to the emergency room in an agitated state.  He is vomiting and diaphoretic.  He says he had his last drink 6 hours ago. The nurse would expect to administer which of the following medications for a patient with signs and symptoms of alcohol withdrawal</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Methadone hydrochloride</a:t>
            </a:r>
          </a:p>
          <a:p>
            <a:pPr marL="342900" indent="-342900">
              <a:buFont typeface="+mj-lt"/>
              <a:buAutoNum type="alphaUcPeriod"/>
            </a:pPr>
            <a:r>
              <a:rPr lang="en-GB" dirty="0">
                <a:solidFill>
                  <a:schemeClr val="tx1"/>
                </a:solidFill>
              </a:rPr>
              <a:t>Naloxone hydrochloride </a:t>
            </a:r>
          </a:p>
          <a:p>
            <a:pPr marL="342900" indent="-342900">
              <a:buFont typeface="+mj-lt"/>
              <a:buAutoNum type="alphaUcPeriod"/>
            </a:pPr>
            <a:r>
              <a:rPr lang="en-GB" dirty="0">
                <a:solidFill>
                  <a:schemeClr val="tx1"/>
                </a:solidFill>
              </a:rPr>
              <a:t>Librium (</a:t>
            </a:r>
            <a:r>
              <a:rPr lang="en-GB" dirty="0" err="1">
                <a:solidFill>
                  <a:schemeClr val="tx1"/>
                </a:solidFill>
              </a:rPr>
              <a:t>chlordiazepoxide</a:t>
            </a:r>
            <a:r>
              <a:rPr lang="en-GB" dirty="0">
                <a:solidFill>
                  <a:schemeClr val="tx1"/>
                </a:solidFill>
              </a:rPr>
              <a:t> hydrochloride</a:t>
            </a:r>
            <a:r>
              <a:rPr lang="en-GB" dirty="0">
                <a:solidFill>
                  <a:schemeClr val="tx1"/>
                </a:solidFill>
              </a:rPr>
              <a:t>)</a:t>
            </a:r>
          </a:p>
          <a:p>
            <a:pPr marL="342900" indent="-342900">
              <a:buFont typeface="+mj-lt"/>
              <a:buAutoNum type="alphaUcPeriod"/>
            </a:pPr>
            <a:r>
              <a:rPr lang="en-GB" dirty="0">
                <a:solidFill>
                  <a:schemeClr val="tx1"/>
                </a:solidFill>
              </a:rPr>
              <a:t>Disulfiram </a:t>
            </a:r>
          </a:p>
        </p:txBody>
      </p:sp>
      <p:sp>
        <p:nvSpPr>
          <p:cNvPr id="18" name="Rectangle 17"/>
          <p:cNvSpPr/>
          <p:nvPr/>
        </p:nvSpPr>
        <p:spPr>
          <a:xfrm>
            <a:off x="1578651" y="4147326"/>
            <a:ext cx="9212284" cy="193899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a:t>
            </a:r>
            <a:r>
              <a:rPr lang="en-GB" b="1" dirty="0">
                <a:solidFill>
                  <a:schemeClr val="tx1"/>
                </a:solidFill>
              </a:rPr>
              <a:t>.     </a:t>
            </a:r>
            <a:r>
              <a:rPr lang="en-GB" b="1" dirty="0">
                <a:solidFill>
                  <a:schemeClr val="tx1"/>
                </a:solidFill>
              </a:rPr>
              <a:t>Librium (</a:t>
            </a:r>
            <a:r>
              <a:rPr lang="en-GB" b="1" dirty="0" err="1">
                <a:solidFill>
                  <a:schemeClr val="tx1"/>
                </a:solidFill>
              </a:rPr>
              <a:t>chlordiazepoxide</a:t>
            </a:r>
            <a:r>
              <a:rPr lang="en-GB" b="1" dirty="0">
                <a:solidFill>
                  <a:schemeClr val="tx1"/>
                </a:solidFill>
              </a:rPr>
              <a:t> hydrochloride</a:t>
            </a:r>
            <a:r>
              <a:rPr lang="en-GB" b="1" dirty="0">
                <a:solidFill>
                  <a:schemeClr val="tx1"/>
                </a:solidFill>
              </a:rPr>
              <a:t>)</a:t>
            </a:r>
          </a:p>
          <a:p>
            <a:pPr algn="ctr"/>
            <a:r>
              <a:rPr lang="en-US" b="1" dirty="0">
                <a:solidFill>
                  <a:schemeClr val="tx1"/>
                </a:solidFill>
              </a:rPr>
              <a:t>Rationales:</a:t>
            </a:r>
          </a:p>
          <a:p>
            <a:r>
              <a:rPr lang="en-US" sz="1400" dirty="0">
                <a:solidFill>
                  <a:schemeClr val="tx1"/>
                </a:solidFill>
              </a:rPr>
              <a:t>****Librium (</a:t>
            </a:r>
            <a:r>
              <a:rPr lang="en-US" sz="1400" dirty="0" err="1">
                <a:solidFill>
                  <a:schemeClr val="tx1"/>
                </a:solidFill>
              </a:rPr>
              <a:t>chlodiazepoxide</a:t>
            </a:r>
            <a:r>
              <a:rPr lang="en-US" sz="1400" dirty="0">
                <a:solidFill>
                  <a:schemeClr val="tx1"/>
                </a:solidFill>
              </a:rPr>
              <a:t> hydrochloride)  is the drug of choice for alcohol withdrawal.</a:t>
            </a:r>
          </a:p>
          <a:p>
            <a:r>
              <a:rPr lang="en-US" sz="1400" dirty="0">
                <a:solidFill>
                  <a:schemeClr val="tx1"/>
                </a:solidFill>
              </a:rPr>
              <a:t> </a:t>
            </a:r>
          </a:p>
          <a:p>
            <a:r>
              <a:rPr lang="en-US" sz="1400" dirty="0">
                <a:solidFill>
                  <a:schemeClr val="tx1"/>
                </a:solidFill>
              </a:rPr>
              <a:t>Disulfiram (</a:t>
            </a:r>
            <a:r>
              <a:rPr lang="en-US" sz="1400" dirty="0" err="1">
                <a:solidFill>
                  <a:schemeClr val="tx1"/>
                </a:solidFill>
              </a:rPr>
              <a:t>antabuse</a:t>
            </a:r>
            <a:r>
              <a:rPr lang="en-US" sz="1400" dirty="0">
                <a:solidFill>
                  <a:schemeClr val="tx1"/>
                </a:solidFill>
              </a:rPr>
              <a:t>) is contraindicated in patients who consume alcohol in previous 12 hours.</a:t>
            </a:r>
          </a:p>
          <a:p>
            <a:r>
              <a:rPr lang="en-US" sz="1400" dirty="0">
                <a:solidFill>
                  <a:schemeClr val="tx1"/>
                </a:solidFill>
              </a:rPr>
              <a:t>Methadone hydrochloride (</a:t>
            </a:r>
            <a:r>
              <a:rPr lang="en-US" sz="1400" dirty="0" err="1">
                <a:solidFill>
                  <a:schemeClr val="tx1"/>
                </a:solidFill>
              </a:rPr>
              <a:t>Dolophine</a:t>
            </a:r>
            <a:r>
              <a:rPr lang="en-US" sz="1400" dirty="0">
                <a:solidFill>
                  <a:schemeClr val="tx1"/>
                </a:solidFill>
              </a:rPr>
              <a:t>) :</a:t>
            </a:r>
          </a:p>
          <a:p>
            <a:r>
              <a:rPr lang="en-US" sz="1400" dirty="0">
                <a:solidFill>
                  <a:schemeClr val="tx1"/>
                </a:solidFill>
              </a:rPr>
              <a:t>is an opioid analgesic used for Narcotic withdrawal [s/s seizure, Respiratory depression.</a:t>
            </a:r>
          </a:p>
          <a:p>
            <a:r>
              <a:rPr lang="en-US" sz="1400" dirty="0">
                <a:solidFill>
                  <a:schemeClr val="tx1"/>
                </a:solidFill>
              </a:rPr>
              <a:t>Naloxone hydrochloride (</a:t>
            </a:r>
            <a:r>
              <a:rPr lang="en-US" sz="1400" dirty="0" err="1">
                <a:solidFill>
                  <a:schemeClr val="tx1"/>
                </a:solidFill>
              </a:rPr>
              <a:t>Narcan</a:t>
            </a:r>
            <a:r>
              <a:rPr lang="en-US" sz="1400" dirty="0">
                <a:solidFill>
                  <a:schemeClr val="tx1"/>
                </a:solidFill>
              </a:rPr>
              <a:t>) is a Narcotic </a:t>
            </a:r>
            <a:r>
              <a:rPr lang="en-US" sz="1400" dirty="0" err="1">
                <a:solidFill>
                  <a:schemeClr val="tx1"/>
                </a:solidFill>
              </a:rPr>
              <a:t>antigonist</a:t>
            </a:r>
            <a:r>
              <a:rPr lang="en-US" sz="1400" dirty="0">
                <a:solidFill>
                  <a:schemeClr val="tx1"/>
                </a:solidFill>
              </a:rPr>
              <a:t> to reverse s/s of: V-fibrillation, seizures, &amp; pulmonary edema</a:t>
            </a:r>
            <a:r>
              <a:rPr lang="en-US" sz="1400" dirty="0">
                <a:solidFill>
                  <a:schemeClr val="tx1"/>
                </a:solidFill>
              </a:rPr>
              <a:t>.</a:t>
            </a:r>
            <a:endParaRPr lang="en-US" sz="1400" dirty="0">
              <a:solidFill>
                <a:schemeClr val="tx1"/>
              </a:solidFill>
            </a:endParaRPr>
          </a:p>
        </p:txBody>
      </p:sp>
    </p:spTree>
    <p:extLst>
      <p:ext uri="{BB962C8B-B14F-4D97-AF65-F5344CB8AC3E}">
        <p14:creationId xmlns:p14="http://schemas.microsoft.com/office/powerpoint/2010/main" val="9443638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cares for an elderly client who appears fully alert and oriented. As it gets later in the day, the nurse notices the client becoming increasingly confused and agitated.  It would be MOST appropriate for the nurse to take which of the following actions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Call the physician, who will probably have more long-term </a:t>
            </a:r>
            <a:r>
              <a:rPr lang="en-GB" dirty="0">
                <a:solidFill>
                  <a:schemeClr val="tx1"/>
                </a:solidFill>
              </a:rPr>
              <a:t>knowledge</a:t>
            </a:r>
            <a:endParaRPr lang="en-GB" dirty="0">
              <a:solidFill>
                <a:schemeClr val="tx1"/>
              </a:solidFill>
            </a:endParaRPr>
          </a:p>
          <a:p>
            <a:pPr marL="342900" indent="-342900">
              <a:buFont typeface="+mj-lt"/>
              <a:buAutoNum type="alphaUcPeriod"/>
            </a:pPr>
            <a:r>
              <a:rPr lang="en-GB" dirty="0">
                <a:solidFill>
                  <a:schemeClr val="tx1"/>
                </a:solidFill>
              </a:rPr>
              <a:t> Immediately report the possible situation of abuse to the </a:t>
            </a:r>
            <a:r>
              <a:rPr lang="en-GB" dirty="0">
                <a:solidFill>
                  <a:schemeClr val="tx1"/>
                </a:solidFill>
              </a:rPr>
              <a:t>authorities</a:t>
            </a:r>
            <a:endParaRPr lang="en-GB" dirty="0">
              <a:solidFill>
                <a:schemeClr val="tx1"/>
              </a:solidFill>
            </a:endParaRPr>
          </a:p>
          <a:p>
            <a:pPr marL="342900" indent="-342900">
              <a:buFont typeface="+mj-lt"/>
              <a:buAutoNum type="alphaUcPeriod"/>
            </a:pPr>
            <a:r>
              <a:rPr lang="en-GB" dirty="0">
                <a:solidFill>
                  <a:schemeClr val="tx1"/>
                </a:solidFill>
              </a:rPr>
              <a:t>Encourage the team that s caring for the client to have a family meeting including the parents, but not the uncle, to gather more </a:t>
            </a:r>
            <a:r>
              <a:rPr lang="en-GB" dirty="0">
                <a:solidFill>
                  <a:schemeClr val="tx1"/>
                </a:solidFill>
              </a:rPr>
              <a:t>information</a:t>
            </a:r>
          </a:p>
          <a:p>
            <a:pPr marL="342900" indent="-342900">
              <a:buFont typeface="+mj-lt"/>
              <a:buAutoNum type="alphaUcPeriod"/>
            </a:pPr>
            <a:r>
              <a:rPr lang="en-GB" dirty="0">
                <a:solidFill>
                  <a:schemeClr val="tx1"/>
                </a:solidFill>
              </a:rPr>
              <a:t> </a:t>
            </a:r>
            <a:r>
              <a:rPr lang="en-GB" dirty="0">
                <a:solidFill>
                  <a:schemeClr val="tx1"/>
                </a:solidFill>
              </a:rPr>
              <a:t>Discuss </a:t>
            </a:r>
            <a:r>
              <a:rPr lang="en-GB" dirty="0">
                <a:solidFill>
                  <a:schemeClr val="tx1"/>
                </a:solidFill>
              </a:rPr>
              <a:t>it with other nurses to see which approaches they have </a:t>
            </a:r>
            <a:r>
              <a:rPr lang="en-GB" dirty="0">
                <a:solidFill>
                  <a:schemeClr val="tx1"/>
                </a:solidFill>
              </a:rPr>
              <a:t>taken</a:t>
            </a:r>
            <a:endParaRPr lang="en-GB" dirty="0">
              <a:solidFill>
                <a:schemeClr val="tx1"/>
              </a:solidFill>
            </a:endParaRPr>
          </a:p>
        </p:txBody>
      </p:sp>
      <p:sp>
        <p:nvSpPr>
          <p:cNvPr id="18" name="Rectangle 17"/>
          <p:cNvSpPr/>
          <p:nvPr/>
        </p:nvSpPr>
        <p:spPr>
          <a:xfrm>
            <a:off x="1257706" y="4863926"/>
            <a:ext cx="9981385"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C. </a:t>
            </a:r>
            <a:r>
              <a:rPr lang="en-GB" b="1" dirty="0">
                <a:solidFill>
                  <a:schemeClr val="tx1"/>
                </a:solidFill>
              </a:rPr>
              <a:t>Rationale</a:t>
            </a:r>
            <a:r>
              <a:rPr lang="en-GB" b="1" dirty="0">
                <a:solidFill>
                  <a:schemeClr val="tx1"/>
                </a:solidFill>
              </a:rPr>
              <a:t>:</a:t>
            </a:r>
          </a:p>
          <a:p>
            <a:r>
              <a:rPr lang="en-GB" dirty="0">
                <a:solidFill>
                  <a:schemeClr val="tx1"/>
                </a:solidFill>
              </a:rPr>
              <a:t>Promoting a quiet environment decreases stimulation to prevent agitation.  It also promotes the normal sleep wake cycle, consistent with it being "later in that day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7726834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young man who has expressed his desire to commit suicide.  He has informed the nurse of plans to pursue this.  The nurse requests a sitter to stay with the client around the clock, but the client says he does not want this.  Which of the following is the MOST appropriate response by the nurse</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The nurse allows the young man to refuse, because clients do have a right to refuse </a:t>
            </a:r>
            <a:r>
              <a:rPr lang="en-GB" dirty="0">
                <a:solidFill>
                  <a:schemeClr val="tx1"/>
                </a:solidFill>
              </a:rPr>
              <a:t>care</a:t>
            </a:r>
          </a:p>
          <a:p>
            <a:pPr marL="342900" indent="-342900">
              <a:buFont typeface="+mj-lt"/>
              <a:buAutoNum type="alphaUcPeriod"/>
            </a:pPr>
            <a:r>
              <a:rPr lang="en-GB" dirty="0">
                <a:solidFill>
                  <a:schemeClr val="tx1"/>
                </a:solidFill>
              </a:rPr>
              <a:t>The nurse asks the NAP to check on the client every 30 minutes to be sure he is </a:t>
            </a:r>
            <a:r>
              <a:rPr lang="en-GB" dirty="0">
                <a:solidFill>
                  <a:schemeClr val="tx1"/>
                </a:solidFill>
              </a:rPr>
              <a:t>safe</a:t>
            </a:r>
            <a:endParaRPr lang="en-GB" dirty="0">
              <a:solidFill>
                <a:schemeClr val="tx1"/>
              </a:solidFill>
            </a:endParaRPr>
          </a:p>
          <a:p>
            <a:pPr marL="342900" indent="-342900">
              <a:buFont typeface="+mj-lt"/>
              <a:buAutoNum type="alphaUcPeriod"/>
            </a:pPr>
            <a:r>
              <a:rPr lang="en-GB" dirty="0">
                <a:solidFill>
                  <a:schemeClr val="tx1"/>
                </a:solidFill>
              </a:rPr>
              <a:t>The Nurse implements the intervention, because protecting the client's safety trumps the client's right to refuse </a:t>
            </a:r>
            <a:r>
              <a:rPr lang="en-GB" dirty="0">
                <a:solidFill>
                  <a:schemeClr val="tx1"/>
                </a:solidFill>
              </a:rPr>
              <a:t>care</a:t>
            </a:r>
          </a:p>
          <a:p>
            <a:pPr marL="342900" indent="-342900">
              <a:buFont typeface="+mj-lt"/>
              <a:buAutoNum type="alphaUcPeriod"/>
            </a:pPr>
            <a:r>
              <a:rPr lang="en-GB" dirty="0">
                <a:solidFill>
                  <a:schemeClr val="tx1"/>
                </a:solidFill>
              </a:rPr>
              <a:t>The nurse checks on the client every hour to be sure he is </a:t>
            </a:r>
            <a:r>
              <a:rPr lang="en-GB" dirty="0">
                <a:solidFill>
                  <a:schemeClr val="tx1"/>
                </a:solidFill>
              </a:rPr>
              <a:t>safe</a:t>
            </a:r>
          </a:p>
        </p:txBody>
      </p:sp>
      <p:sp>
        <p:nvSpPr>
          <p:cNvPr id="18" name="Rectangle 17"/>
          <p:cNvSpPr/>
          <p:nvPr/>
        </p:nvSpPr>
        <p:spPr>
          <a:xfrm>
            <a:off x="1435104" y="4956728"/>
            <a:ext cx="9936315"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 </a:t>
            </a:r>
            <a:r>
              <a:rPr lang="en-GB" b="1" dirty="0">
                <a:solidFill>
                  <a:schemeClr val="tx1"/>
                </a:solidFill>
              </a:rPr>
              <a:t>Rationale</a:t>
            </a:r>
            <a:r>
              <a:rPr lang="en-GB" b="1" dirty="0">
                <a:solidFill>
                  <a:schemeClr val="tx1"/>
                </a:solidFill>
              </a:rPr>
              <a:t>:</a:t>
            </a:r>
          </a:p>
          <a:p>
            <a:r>
              <a:rPr lang="en-GB" dirty="0">
                <a:solidFill>
                  <a:schemeClr val="tx1"/>
                </a:solidFill>
              </a:rPr>
              <a:t>Protecting the client's safety trumps the client 's right to refuse care.</a:t>
            </a:r>
          </a:p>
          <a:p>
            <a:r>
              <a:rPr lang="en-GB" dirty="0">
                <a:solidFill>
                  <a:schemeClr val="tx1"/>
                </a:solidFill>
              </a:rPr>
              <a:t>***Suicidal patients Can not be left alone due to prevent suicide </a:t>
            </a:r>
            <a:r>
              <a:rPr lang="en-GB" dirty="0">
                <a:solidFill>
                  <a:schemeClr val="tx1"/>
                </a:solidFill>
              </a:rPr>
              <a:t>risk</a:t>
            </a:r>
            <a:endParaRPr lang="en-GB" dirty="0">
              <a:solidFill>
                <a:schemeClr val="tx1"/>
              </a:solidFill>
            </a:endParaRPr>
          </a:p>
        </p:txBody>
      </p:sp>
    </p:spTree>
    <p:extLst>
      <p:ext uri="{BB962C8B-B14F-4D97-AF65-F5344CB8AC3E}">
        <p14:creationId xmlns:p14="http://schemas.microsoft.com/office/powerpoint/2010/main" val="28766223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client is an intoxicated male on the medical/surgical unit who attempts to get out of bed every few minutes.  He is unsteady on his feet, and the nurse is concerned that he will fall if he does get out of bed.  The doctor writes an order for the nurse to place a wrist restraints to maintain the client s safety and prevent him from falling.  The man refuses the restraints.  The nurse should take which of the following actions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Call the physician for advice on how to </a:t>
            </a:r>
            <a:r>
              <a:rPr lang="en-GB" dirty="0">
                <a:solidFill>
                  <a:schemeClr val="tx1"/>
                </a:solidFill>
              </a:rPr>
              <a:t>proceed</a:t>
            </a:r>
          </a:p>
          <a:p>
            <a:pPr marL="342900" indent="-342900">
              <a:buFont typeface="+mj-lt"/>
              <a:buAutoNum type="alphaUcPeriod"/>
            </a:pPr>
            <a:r>
              <a:rPr lang="en-GB" dirty="0">
                <a:solidFill>
                  <a:schemeClr val="tx1"/>
                </a:solidFill>
              </a:rPr>
              <a:t>Refrain from placing restraints to </a:t>
            </a:r>
            <a:r>
              <a:rPr lang="en-GB" dirty="0" err="1">
                <a:solidFill>
                  <a:schemeClr val="tx1"/>
                </a:solidFill>
              </a:rPr>
              <a:t>honor</a:t>
            </a:r>
            <a:r>
              <a:rPr lang="en-GB" dirty="0">
                <a:solidFill>
                  <a:schemeClr val="tx1"/>
                </a:solidFill>
              </a:rPr>
              <a:t> the client's wishes, because he has the right to refuse </a:t>
            </a:r>
            <a:r>
              <a:rPr lang="en-GB" dirty="0">
                <a:solidFill>
                  <a:schemeClr val="tx1"/>
                </a:solidFill>
              </a:rPr>
              <a:t>care</a:t>
            </a:r>
          </a:p>
          <a:p>
            <a:pPr marL="342900" indent="-342900">
              <a:buFont typeface="+mj-lt"/>
              <a:buAutoNum type="alphaUcPeriod"/>
            </a:pPr>
            <a:r>
              <a:rPr lang="en-GB" dirty="0">
                <a:solidFill>
                  <a:schemeClr val="tx1"/>
                </a:solidFill>
              </a:rPr>
              <a:t>Check on the client every hour to ensure his </a:t>
            </a:r>
            <a:r>
              <a:rPr lang="en-GB" dirty="0">
                <a:solidFill>
                  <a:schemeClr val="tx1"/>
                </a:solidFill>
              </a:rPr>
              <a:t>safety</a:t>
            </a:r>
          </a:p>
          <a:p>
            <a:pPr marL="342900" indent="-342900">
              <a:buFont typeface="+mj-lt"/>
              <a:buAutoNum type="alphaUcPeriod"/>
            </a:pPr>
            <a:r>
              <a:rPr lang="en-GB" dirty="0">
                <a:solidFill>
                  <a:schemeClr val="tx1"/>
                </a:solidFill>
              </a:rPr>
              <a:t>Place the restraints in compliance with Hospital </a:t>
            </a:r>
            <a:r>
              <a:rPr lang="en-GB" dirty="0">
                <a:solidFill>
                  <a:schemeClr val="tx1"/>
                </a:solidFill>
              </a:rPr>
              <a:t>policy</a:t>
            </a:r>
          </a:p>
        </p:txBody>
      </p:sp>
      <p:sp>
        <p:nvSpPr>
          <p:cNvPr id="18" name="Rectangle 17"/>
          <p:cNvSpPr/>
          <p:nvPr/>
        </p:nvSpPr>
        <p:spPr>
          <a:xfrm>
            <a:off x="719583" y="4586927"/>
            <a:ext cx="1065183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D</a:t>
            </a:r>
            <a:r>
              <a:rPr lang="en-GB" b="1" dirty="0">
                <a:solidFill>
                  <a:schemeClr val="tx1"/>
                </a:solidFill>
              </a:rPr>
              <a:t>.   Place </a:t>
            </a:r>
            <a:r>
              <a:rPr lang="en-GB" b="1" dirty="0">
                <a:solidFill>
                  <a:schemeClr val="tx1"/>
                </a:solidFill>
              </a:rPr>
              <a:t>the restraints in compliance with Hospital policy</a:t>
            </a:r>
            <a:r>
              <a:rPr lang="en-GB" b="1" dirty="0">
                <a:solidFill>
                  <a:schemeClr val="tx1"/>
                </a:solidFill>
              </a:rPr>
              <a:t>.</a:t>
            </a:r>
          </a:p>
          <a:p>
            <a:pPr algn="ctr"/>
            <a:r>
              <a:rPr lang="en-GB" b="1" dirty="0">
                <a:solidFill>
                  <a:schemeClr val="tx1"/>
                </a:solidFill>
              </a:rPr>
              <a:t>Rationale:</a:t>
            </a:r>
          </a:p>
          <a:p>
            <a:r>
              <a:rPr lang="en-GB" dirty="0">
                <a:solidFill>
                  <a:schemeClr val="tx1"/>
                </a:solidFill>
              </a:rPr>
              <a:t>The nurse should place the restraints in compliance with hospital policy.  This is a circumstance with Hospital policy.  This is a circumstance where the client's risk of harm and promotion of safety trumps the client's right to refuse</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32056271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8"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Q.39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on an Alzheimer's unit.  A client is agitated and pulling at things.  Which of the following should the nurse do</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Non of the below</a:t>
            </a:r>
          </a:p>
          <a:p>
            <a:pPr marL="342900" indent="-342900">
              <a:buFont typeface="+mj-lt"/>
              <a:buAutoNum type="alphaUcPeriod"/>
            </a:pPr>
            <a:r>
              <a:rPr lang="en-GB" dirty="0">
                <a:solidFill>
                  <a:schemeClr val="tx1"/>
                </a:solidFill>
              </a:rPr>
              <a:t>Leave the client alone for a period of time to reduce </a:t>
            </a:r>
            <a:r>
              <a:rPr lang="en-GB" dirty="0">
                <a:solidFill>
                  <a:schemeClr val="tx1"/>
                </a:solidFill>
              </a:rPr>
              <a:t>stimulation</a:t>
            </a:r>
          </a:p>
          <a:p>
            <a:pPr marL="342900" indent="-342900">
              <a:buFont typeface="+mj-lt"/>
              <a:buAutoNum type="alphaUcPeriod"/>
            </a:pPr>
            <a:r>
              <a:rPr lang="en-GB" dirty="0">
                <a:solidFill>
                  <a:schemeClr val="tx1"/>
                </a:solidFill>
              </a:rPr>
              <a:t>Provide the client with therapeutic sensory </a:t>
            </a:r>
            <a:r>
              <a:rPr lang="en-GB" dirty="0">
                <a:solidFill>
                  <a:schemeClr val="tx1"/>
                </a:solidFill>
              </a:rPr>
              <a:t>devices</a:t>
            </a:r>
          </a:p>
          <a:p>
            <a:pPr marL="342900" indent="-342900">
              <a:buFont typeface="+mj-lt"/>
              <a:buAutoNum type="alphaUcPeriod"/>
            </a:pPr>
            <a:r>
              <a:rPr lang="en-GB" dirty="0">
                <a:solidFill>
                  <a:schemeClr val="tx1"/>
                </a:solidFill>
              </a:rPr>
              <a:t>Cohort </a:t>
            </a:r>
            <a:r>
              <a:rPr lang="en-GB" dirty="0">
                <a:solidFill>
                  <a:schemeClr val="tx1"/>
                </a:solidFill>
              </a:rPr>
              <a:t>the client with another client who is agitated, because they will calm </a:t>
            </a:r>
            <a:r>
              <a:rPr lang="en-GB" dirty="0" err="1">
                <a:solidFill>
                  <a:schemeClr val="tx1"/>
                </a:solidFill>
              </a:rPr>
              <a:t>calm</a:t>
            </a:r>
            <a:r>
              <a:rPr lang="en-GB" dirty="0">
                <a:solidFill>
                  <a:schemeClr val="tx1"/>
                </a:solidFill>
              </a:rPr>
              <a:t> each other</a:t>
            </a:r>
            <a:endParaRPr lang="en-GB" dirty="0">
              <a:solidFill>
                <a:schemeClr val="tx1"/>
              </a:solidFill>
            </a:endParaRPr>
          </a:p>
        </p:txBody>
      </p:sp>
      <p:sp>
        <p:nvSpPr>
          <p:cNvPr id="18" name="Rectangle 17"/>
          <p:cNvSpPr/>
          <p:nvPr/>
        </p:nvSpPr>
        <p:spPr>
          <a:xfrm>
            <a:off x="1236713" y="4509033"/>
            <a:ext cx="958842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C.   </a:t>
            </a:r>
            <a:r>
              <a:rPr lang="en-GB" b="1" dirty="0">
                <a:solidFill>
                  <a:schemeClr val="tx1"/>
                </a:solidFill>
              </a:rPr>
              <a:t>Provide the client with therapeutic sensory devices</a:t>
            </a:r>
            <a:r>
              <a:rPr lang="en-GB" b="1" dirty="0">
                <a:solidFill>
                  <a:schemeClr val="tx1"/>
                </a:solidFill>
              </a:rPr>
              <a:t>.</a:t>
            </a:r>
          </a:p>
          <a:p>
            <a:pPr algn="ctr"/>
            <a:r>
              <a:rPr lang="en-GB" b="1" dirty="0">
                <a:solidFill>
                  <a:schemeClr val="tx1"/>
                </a:solidFill>
              </a:rPr>
              <a:t>Rationale:</a:t>
            </a:r>
          </a:p>
          <a:p>
            <a:r>
              <a:rPr lang="en-GB" dirty="0">
                <a:solidFill>
                  <a:schemeClr val="tx1"/>
                </a:solidFill>
              </a:rPr>
              <a:t>Alzheimer's clients often pick at items, such as buttons on clothing or medical devices, which poses a danger to them.  Providing them with safety designed sensory devices serves the need of stimulating the senses as well as their urge to pick</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2622999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male client.  The client has exhibited some signs of anxiety and hostility.  The nurse is aware that the client is a recently returned combat veteran.  The nurse should assess the client for which of the following conditions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Bipolar </a:t>
            </a:r>
            <a:r>
              <a:rPr lang="en-GB" dirty="0">
                <a:solidFill>
                  <a:schemeClr val="tx1"/>
                </a:solidFill>
              </a:rPr>
              <a:t>disorder</a:t>
            </a:r>
          </a:p>
          <a:p>
            <a:pPr marL="342900" indent="-342900">
              <a:buFont typeface="+mj-lt"/>
              <a:buAutoNum type="alphaUcPeriod"/>
            </a:pPr>
            <a:r>
              <a:rPr lang="en-GB" dirty="0">
                <a:solidFill>
                  <a:schemeClr val="tx1"/>
                </a:solidFill>
              </a:rPr>
              <a:t>Schizophrenia</a:t>
            </a:r>
          </a:p>
          <a:p>
            <a:pPr marL="342900" indent="-342900">
              <a:buFont typeface="+mj-lt"/>
              <a:buAutoNum type="alphaUcPeriod"/>
            </a:pPr>
            <a:r>
              <a:rPr lang="en-GB" dirty="0">
                <a:solidFill>
                  <a:schemeClr val="tx1"/>
                </a:solidFill>
              </a:rPr>
              <a:t>Borderline personality disorder (BPD</a:t>
            </a:r>
            <a:r>
              <a:rPr lang="en-GB" dirty="0">
                <a:solidFill>
                  <a:schemeClr val="tx1"/>
                </a:solidFill>
              </a:rPr>
              <a:t>)</a:t>
            </a:r>
          </a:p>
          <a:p>
            <a:pPr marL="342900" indent="-342900">
              <a:buFont typeface="+mj-lt"/>
              <a:buAutoNum type="alphaUcPeriod"/>
            </a:pPr>
            <a:r>
              <a:rPr lang="en-GB" dirty="0">
                <a:solidFill>
                  <a:schemeClr val="tx1"/>
                </a:solidFill>
              </a:rPr>
              <a:t>Post-traumatic stress disorder (PTSD</a:t>
            </a:r>
            <a:r>
              <a:rPr lang="en-GB" dirty="0">
                <a:solidFill>
                  <a:schemeClr val="tx1"/>
                </a:solidFill>
              </a:rPr>
              <a:t>)</a:t>
            </a:r>
          </a:p>
        </p:txBody>
      </p:sp>
      <p:sp>
        <p:nvSpPr>
          <p:cNvPr id="18" name="Rectangle 17"/>
          <p:cNvSpPr/>
          <p:nvPr/>
        </p:nvSpPr>
        <p:spPr>
          <a:xfrm>
            <a:off x="2279049" y="4722449"/>
            <a:ext cx="793869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D</a:t>
            </a:r>
            <a:r>
              <a:rPr lang="en-GB" b="1" dirty="0">
                <a:solidFill>
                  <a:schemeClr val="tx1"/>
                </a:solidFill>
              </a:rPr>
              <a:t>.     </a:t>
            </a:r>
            <a:r>
              <a:rPr lang="en-US" b="1" dirty="0">
                <a:solidFill>
                  <a:schemeClr val="tx1"/>
                </a:solidFill>
              </a:rPr>
              <a:t>Post-traumatic stress disorder (PTSD</a:t>
            </a:r>
            <a:r>
              <a:rPr lang="en-US" b="1" dirty="0">
                <a:solidFill>
                  <a:schemeClr val="tx1"/>
                </a:solidFill>
              </a:rPr>
              <a:t>)</a:t>
            </a:r>
          </a:p>
          <a:p>
            <a:pPr algn="ctr"/>
            <a:r>
              <a:rPr lang="en-GB" b="1" dirty="0">
                <a:solidFill>
                  <a:schemeClr val="tx1"/>
                </a:solidFill>
              </a:rPr>
              <a:t>Rationale:</a:t>
            </a:r>
          </a:p>
          <a:p>
            <a:r>
              <a:rPr lang="en-GB" dirty="0">
                <a:solidFill>
                  <a:schemeClr val="tx1"/>
                </a:solidFill>
              </a:rPr>
              <a:t>PTSD is a known disorder from which veterans of war can suffer.  Any thorough evaluation of symptoms would include one for PTSD</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35716622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client has a medical history of </a:t>
            </a:r>
            <a:r>
              <a:rPr lang="en-GB" dirty="0" err="1">
                <a:solidFill>
                  <a:schemeClr val="tx1"/>
                </a:solidFill>
              </a:rPr>
              <a:t>aclcohol</a:t>
            </a:r>
            <a:r>
              <a:rPr lang="en-GB" dirty="0">
                <a:solidFill>
                  <a:schemeClr val="tx1"/>
                </a:solidFill>
              </a:rPr>
              <a:t> abuse and had a drink yesterday.  The nurse notes tremors, diaphoresis, and an elevated heart rate.  The nurse should perform which of the following actions FIRST</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Administer Lorazepam per the alcohol withdrawal </a:t>
            </a:r>
            <a:r>
              <a:rPr lang="en-GB" dirty="0">
                <a:solidFill>
                  <a:schemeClr val="tx1"/>
                </a:solidFill>
              </a:rPr>
              <a:t>policy</a:t>
            </a:r>
          </a:p>
          <a:p>
            <a:pPr marL="342900" indent="-342900">
              <a:buFont typeface="+mj-lt"/>
              <a:buAutoNum type="alphaUcPeriod"/>
            </a:pPr>
            <a:r>
              <a:rPr lang="en-GB" dirty="0">
                <a:solidFill>
                  <a:schemeClr val="tx1"/>
                </a:solidFill>
              </a:rPr>
              <a:t>Call the family and administer meperidine per the alcohol withdrawal pathway. </a:t>
            </a:r>
          </a:p>
          <a:p>
            <a:pPr marL="342900" indent="-342900">
              <a:buFont typeface="+mj-lt"/>
              <a:buAutoNum type="alphaUcPeriod"/>
            </a:pPr>
            <a:r>
              <a:rPr lang="en-GB" dirty="0">
                <a:solidFill>
                  <a:schemeClr val="tx1"/>
                </a:solidFill>
              </a:rPr>
              <a:t>Assess the client every hour to monitor </a:t>
            </a:r>
            <a:r>
              <a:rPr lang="en-GB" dirty="0">
                <a:solidFill>
                  <a:schemeClr val="tx1"/>
                </a:solidFill>
              </a:rPr>
              <a:t>symptoms</a:t>
            </a:r>
          </a:p>
          <a:p>
            <a:pPr marL="342900" indent="-342900">
              <a:buFont typeface="+mj-lt"/>
              <a:buAutoNum type="alphaUcPeriod"/>
            </a:pPr>
            <a:r>
              <a:rPr lang="en-GB" dirty="0">
                <a:solidFill>
                  <a:schemeClr val="tx1"/>
                </a:solidFill>
              </a:rPr>
              <a:t>Call the physician to report the symptoms and administer hydromorphone per the alcohol withdrawal </a:t>
            </a:r>
            <a:r>
              <a:rPr lang="en-GB" dirty="0">
                <a:solidFill>
                  <a:schemeClr val="tx1"/>
                </a:solidFill>
              </a:rPr>
              <a:t>policy</a:t>
            </a:r>
          </a:p>
        </p:txBody>
      </p:sp>
      <p:sp>
        <p:nvSpPr>
          <p:cNvPr id="18" name="Rectangle 17"/>
          <p:cNvSpPr/>
          <p:nvPr/>
        </p:nvSpPr>
        <p:spPr>
          <a:xfrm>
            <a:off x="1991556" y="4601366"/>
            <a:ext cx="878651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    Administer </a:t>
            </a:r>
            <a:r>
              <a:rPr lang="en-GB" b="1" dirty="0">
                <a:solidFill>
                  <a:schemeClr val="tx1"/>
                </a:solidFill>
              </a:rPr>
              <a:t>Lorazepam per the alcohol withdrawal </a:t>
            </a:r>
            <a:r>
              <a:rPr lang="en-GB" b="1" dirty="0">
                <a:solidFill>
                  <a:schemeClr val="tx1"/>
                </a:solidFill>
              </a:rPr>
              <a:t>policy</a:t>
            </a:r>
          </a:p>
          <a:p>
            <a:pPr algn="ctr"/>
            <a:r>
              <a:rPr lang="en-GB" b="1" dirty="0">
                <a:solidFill>
                  <a:schemeClr val="tx1"/>
                </a:solidFill>
              </a:rPr>
              <a:t>Rationale:</a:t>
            </a:r>
          </a:p>
          <a:p>
            <a:r>
              <a:rPr lang="en-GB" dirty="0">
                <a:solidFill>
                  <a:schemeClr val="tx1"/>
                </a:solidFill>
              </a:rPr>
              <a:t>Benzodiazepines such as Lorazepam are often given as part of an alcohol withdrawal pathway; this client is clearly beginning to exhibit symptoms of withdrawal by having tremors, diaphoresis, and an elevated heart rate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1831155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While caring for a client receiving total parenteral nutrition (TPN) through a central line, the nurse notices a small trickle of opaque fluid leaking from around the central line dressing.  It is MOST important for the nurse to take which of the following actions?</a:t>
            </a:r>
          </a:p>
          <a:p>
            <a:endParaRPr lang="en-GB" dirty="0">
              <a:solidFill>
                <a:schemeClr val="tx1"/>
              </a:solidFill>
            </a:endParaRPr>
          </a:p>
          <a:p>
            <a:pPr marL="342900" indent="-342900">
              <a:buFont typeface="+mj-lt"/>
              <a:buAutoNum type="alphaUcPeriod"/>
            </a:pPr>
            <a:r>
              <a:rPr lang="en-GB" dirty="0">
                <a:solidFill>
                  <a:schemeClr val="tx1"/>
                </a:solidFill>
              </a:rPr>
              <a:t>Verify that the client is on </a:t>
            </a:r>
            <a:r>
              <a:rPr lang="en-GB" dirty="0">
                <a:solidFill>
                  <a:schemeClr val="tx1"/>
                </a:solidFill>
              </a:rPr>
              <a:t>antibiotics</a:t>
            </a:r>
          </a:p>
          <a:p>
            <a:pPr marL="342900" indent="-342900">
              <a:buFont typeface="+mj-lt"/>
              <a:buAutoNum type="alphaUcPeriod"/>
            </a:pPr>
            <a:r>
              <a:rPr lang="en-GB" dirty="0">
                <a:solidFill>
                  <a:schemeClr val="tx1"/>
                </a:solidFill>
              </a:rPr>
              <a:t>secure the Y-port where the lipids are </a:t>
            </a:r>
            <a:r>
              <a:rPr lang="en-GB" dirty="0">
                <a:solidFill>
                  <a:schemeClr val="tx1"/>
                </a:solidFill>
              </a:rPr>
              <a:t>infusing</a:t>
            </a:r>
          </a:p>
          <a:p>
            <a:pPr marL="342900" indent="-342900">
              <a:buFont typeface="+mj-lt"/>
              <a:buAutoNum type="alphaUcPeriod"/>
            </a:pPr>
            <a:r>
              <a:rPr lang="en-GB" dirty="0">
                <a:solidFill>
                  <a:schemeClr val="tx1"/>
                </a:solidFill>
              </a:rPr>
              <a:t>Place the client's head lower than his </a:t>
            </a:r>
            <a:r>
              <a:rPr lang="en-GB" dirty="0">
                <a:solidFill>
                  <a:schemeClr val="tx1"/>
                </a:solidFill>
              </a:rPr>
              <a:t>feet</a:t>
            </a:r>
          </a:p>
          <a:p>
            <a:pPr marL="342900" indent="-342900">
              <a:buFont typeface="+mj-lt"/>
              <a:buAutoNum type="alphaUcPeriod"/>
            </a:pPr>
            <a:r>
              <a:rPr lang="en-GB" dirty="0">
                <a:solidFill>
                  <a:schemeClr val="tx1"/>
                </a:solidFill>
              </a:rPr>
              <a:t> prepare to change the central line dressing</a:t>
            </a:r>
            <a:endParaRPr lang="en-GB" dirty="0">
              <a:solidFill>
                <a:schemeClr val="tx1"/>
              </a:solidFill>
            </a:endParaRPr>
          </a:p>
        </p:txBody>
      </p:sp>
      <p:sp>
        <p:nvSpPr>
          <p:cNvPr id="18" name="Rectangle 17"/>
          <p:cNvSpPr/>
          <p:nvPr/>
        </p:nvSpPr>
        <p:spPr>
          <a:xfrm>
            <a:off x="281239" y="4412702"/>
            <a:ext cx="11629522"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a:t>
            </a:r>
            <a:r>
              <a:rPr lang="en-GB" b="1" dirty="0">
                <a:solidFill>
                  <a:schemeClr val="tx1"/>
                </a:solidFill>
              </a:rPr>
              <a:t>.   </a:t>
            </a:r>
            <a:r>
              <a:rPr lang="en-GB" b="1" dirty="0">
                <a:solidFill>
                  <a:schemeClr val="tx1"/>
                </a:solidFill>
              </a:rPr>
              <a:t>Place the client's head lower than his </a:t>
            </a:r>
            <a:r>
              <a:rPr lang="en-GB" b="1" dirty="0">
                <a:solidFill>
                  <a:schemeClr val="tx1"/>
                </a:solidFill>
              </a:rPr>
              <a:t>feet</a:t>
            </a:r>
          </a:p>
          <a:p>
            <a:pPr algn="ctr"/>
            <a:r>
              <a:rPr lang="en-GB" b="1" dirty="0">
                <a:solidFill>
                  <a:schemeClr val="tx1"/>
                </a:solidFill>
              </a:rPr>
              <a:t>Rationale:</a:t>
            </a:r>
          </a:p>
          <a:p>
            <a:r>
              <a:rPr lang="en-GB" sz="1600" dirty="0">
                <a:solidFill>
                  <a:schemeClr val="tx1"/>
                </a:solidFill>
              </a:rPr>
              <a:t>Place the client's head lower than his feet because a small trickle of opaque fluid leaking from around the central line dressing indicates a break in the line, which places the client at risk for air embolism.</a:t>
            </a:r>
          </a:p>
          <a:p>
            <a:r>
              <a:rPr lang="en-GB" sz="1600" dirty="0">
                <a:solidFill>
                  <a:schemeClr val="tx1"/>
                </a:solidFill>
              </a:rPr>
              <a:t>What nursing intervention when you suspect air embolism?</a:t>
            </a:r>
          </a:p>
          <a:p>
            <a:r>
              <a:rPr lang="en-GB" sz="1600" dirty="0">
                <a:solidFill>
                  <a:schemeClr val="tx1"/>
                </a:solidFill>
              </a:rPr>
              <a:t>==&gt; Turn the patient on their left side and place the head lower than the feet &amp; Notify the Physician</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530646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requires a lifesaving blood transfusion per hospital guidelines.  The client refuses based on religious beliefs.  It would be MOST appropriate for the nurse to take which of the following actions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Confirm with the client that the client understands the potential risks of not having the blood </a:t>
            </a:r>
            <a:r>
              <a:rPr lang="en-GB" dirty="0">
                <a:solidFill>
                  <a:schemeClr val="tx1"/>
                </a:solidFill>
              </a:rPr>
              <a:t>transfusion</a:t>
            </a:r>
          </a:p>
          <a:p>
            <a:pPr marL="342900" indent="-342900">
              <a:buFont typeface="+mj-lt"/>
              <a:buAutoNum type="alphaUcPeriod"/>
            </a:pPr>
            <a:r>
              <a:rPr lang="en-GB" dirty="0">
                <a:solidFill>
                  <a:schemeClr val="tx1"/>
                </a:solidFill>
              </a:rPr>
              <a:t>Try to gently encourage the client to change his or </a:t>
            </a:r>
            <a:r>
              <a:rPr lang="en-GB" dirty="0">
                <a:solidFill>
                  <a:schemeClr val="tx1"/>
                </a:solidFill>
              </a:rPr>
              <a:t>mind</a:t>
            </a:r>
            <a:endParaRPr lang="en-GB" dirty="0">
              <a:solidFill>
                <a:schemeClr val="tx1"/>
              </a:solidFill>
            </a:endParaRPr>
          </a:p>
          <a:p>
            <a:pPr marL="342900" indent="-342900">
              <a:buFont typeface="+mj-lt"/>
              <a:buAutoNum type="alphaUcPeriod"/>
            </a:pPr>
            <a:r>
              <a:rPr lang="en-GB" dirty="0">
                <a:solidFill>
                  <a:schemeClr val="tx1"/>
                </a:solidFill>
              </a:rPr>
              <a:t>Call the Legal Department of the hospital </a:t>
            </a:r>
            <a:r>
              <a:rPr lang="en-GB" dirty="0">
                <a:solidFill>
                  <a:schemeClr val="tx1"/>
                </a:solidFill>
              </a:rPr>
              <a:t>immediately</a:t>
            </a:r>
          </a:p>
          <a:p>
            <a:pPr marL="342900" indent="-342900">
              <a:buFont typeface="+mj-lt"/>
              <a:buAutoNum type="alphaUcPeriod"/>
            </a:pPr>
            <a:r>
              <a:rPr lang="en-GB" dirty="0">
                <a:solidFill>
                  <a:schemeClr val="tx1"/>
                </a:solidFill>
              </a:rPr>
              <a:t>Tell the client that, regardless of personal beliefs, the client has to have the lifesaving </a:t>
            </a:r>
            <a:r>
              <a:rPr lang="en-GB" dirty="0">
                <a:solidFill>
                  <a:schemeClr val="tx1"/>
                </a:solidFill>
              </a:rPr>
              <a:t>transfusion</a:t>
            </a:r>
          </a:p>
        </p:txBody>
      </p:sp>
      <p:sp>
        <p:nvSpPr>
          <p:cNvPr id="18" name="Rectangle 17"/>
          <p:cNvSpPr/>
          <p:nvPr/>
        </p:nvSpPr>
        <p:spPr>
          <a:xfrm>
            <a:off x="1288326" y="4375280"/>
            <a:ext cx="961534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a:t>
            </a:r>
            <a:r>
              <a:rPr lang="en-GB" b="1" dirty="0">
                <a:solidFill>
                  <a:schemeClr val="tx1"/>
                </a:solidFill>
              </a:rPr>
              <a:t>. </a:t>
            </a:r>
            <a:r>
              <a:rPr lang="en-GB" b="1" dirty="0">
                <a:solidFill>
                  <a:schemeClr val="tx1"/>
                </a:solidFill>
              </a:rPr>
              <a:t>   Confirm </a:t>
            </a:r>
            <a:r>
              <a:rPr lang="en-GB" b="1" dirty="0">
                <a:solidFill>
                  <a:schemeClr val="tx1"/>
                </a:solidFill>
              </a:rPr>
              <a:t>with the client that the client understands the potential risks of </a:t>
            </a:r>
            <a:r>
              <a:rPr lang="en-GB" b="1" dirty="0">
                <a:solidFill>
                  <a:schemeClr val="tx1"/>
                </a:solidFill>
              </a:rPr>
              <a:t>not</a:t>
            </a:r>
          </a:p>
          <a:p>
            <a:pPr algn="ctr"/>
            <a:r>
              <a:rPr lang="en-GB" b="1" dirty="0">
                <a:solidFill>
                  <a:schemeClr val="tx1"/>
                </a:solidFill>
              </a:rPr>
              <a:t> </a:t>
            </a:r>
            <a:r>
              <a:rPr lang="en-GB" b="1" dirty="0">
                <a:solidFill>
                  <a:schemeClr val="tx1"/>
                </a:solidFill>
              </a:rPr>
              <a:t>having the blood transfusion. </a:t>
            </a:r>
            <a:endParaRPr lang="en-GB" b="1" dirty="0">
              <a:solidFill>
                <a:schemeClr val="tx1"/>
              </a:solidFill>
            </a:endParaRPr>
          </a:p>
          <a:p>
            <a:pPr algn="ctr"/>
            <a:r>
              <a:rPr lang="en-GB" b="1" dirty="0">
                <a:solidFill>
                  <a:schemeClr val="tx1"/>
                </a:solidFill>
              </a:rPr>
              <a:t>Rationale:</a:t>
            </a:r>
          </a:p>
          <a:p>
            <a:r>
              <a:rPr lang="en-GB" dirty="0">
                <a:solidFill>
                  <a:schemeClr val="tx1"/>
                </a:solidFill>
              </a:rPr>
              <a:t>The nurse must be sure  the client understands the potential risks of not receiving the transfusion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5435352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taking care of an adult male with bilateral leg fractures.  He has a long leg cast on his right leg as well as traction applied to the left femur.  Which of the following is the MAIN purpose served by the cast for this client?</a:t>
            </a:r>
          </a:p>
          <a:p>
            <a:endParaRPr lang="en-GB" dirty="0">
              <a:solidFill>
                <a:schemeClr val="tx1"/>
              </a:solidFill>
            </a:endParaRPr>
          </a:p>
          <a:p>
            <a:pPr marL="342900" indent="-342900">
              <a:buFont typeface="+mj-lt"/>
              <a:buAutoNum type="alphaUcPeriod"/>
            </a:pPr>
            <a:r>
              <a:rPr lang="en-GB" dirty="0">
                <a:solidFill>
                  <a:schemeClr val="tx1"/>
                </a:solidFill>
              </a:rPr>
              <a:t>Encircles the trunk and stabilizes the </a:t>
            </a:r>
            <a:r>
              <a:rPr lang="en-GB" dirty="0">
                <a:solidFill>
                  <a:schemeClr val="tx1"/>
                </a:solidFill>
              </a:rPr>
              <a:t>spine</a:t>
            </a:r>
          </a:p>
          <a:p>
            <a:pPr marL="342900" indent="-342900">
              <a:buFont typeface="+mj-lt"/>
              <a:buAutoNum type="alphaUcPeriod"/>
            </a:pPr>
            <a:r>
              <a:rPr lang="en-GB" dirty="0" err="1">
                <a:solidFill>
                  <a:schemeClr val="tx1"/>
                </a:solidFill>
              </a:rPr>
              <a:t>Immobolizes</a:t>
            </a:r>
            <a:r>
              <a:rPr lang="en-GB" dirty="0">
                <a:solidFill>
                  <a:schemeClr val="tx1"/>
                </a:solidFill>
              </a:rPr>
              <a:t> the </a:t>
            </a:r>
            <a:r>
              <a:rPr lang="en-GB" dirty="0" err="1">
                <a:solidFill>
                  <a:schemeClr val="tx1"/>
                </a:solidFill>
              </a:rPr>
              <a:t>perlvic</a:t>
            </a:r>
            <a:r>
              <a:rPr lang="en-GB" dirty="0">
                <a:solidFill>
                  <a:schemeClr val="tx1"/>
                </a:solidFill>
              </a:rPr>
              <a:t> bones for better </a:t>
            </a:r>
            <a:r>
              <a:rPr lang="en-GB" dirty="0">
                <a:solidFill>
                  <a:schemeClr val="tx1"/>
                </a:solidFill>
              </a:rPr>
              <a:t>healing</a:t>
            </a:r>
            <a:endParaRPr lang="en-GB" dirty="0">
              <a:solidFill>
                <a:schemeClr val="tx1"/>
              </a:solidFill>
            </a:endParaRPr>
          </a:p>
          <a:p>
            <a:pPr marL="342900" indent="-342900">
              <a:buFont typeface="+mj-lt"/>
              <a:buAutoNum type="alphaUcPeriod"/>
            </a:pPr>
            <a:r>
              <a:rPr lang="en-GB" dirty="0" err="1">
                <a:solidFill>
                  <a:schemeClr val="tx1"/>
                </a:solidFill>
              </a:rPr>
              <a:t>Immobolizes</a:t>
            </a:r>
            <a:r>
              <a:rPr lang="en-GB" dirty="0">
                <a:solidFill>
                  <a:schemeClr val="tx1"/>
                </a:solidFill>
              </a:rPr>
              <a:t> the tibia and fibula and corrects </a:t>
            </a:r>
            <a:r>
              <a:rPr lang="en-GB" dirty="0">
                <a:solidFill>
                  <a:schemeClr val="tx1"/>
                </a:solidFill>
              </a:rPr>
              <a:t>deformities</a:t>
            </a:r>
          </a:p>
          <a:p>
            <a:pPr marL="342900" indent="-342900">
              <a:buFont typeface="+mj-lt"/>
              <a:buAutoNum type="alphaUcPeriod"/>
            </a:pPr>
            <a:r>
              <a:rPr lang="en-GB" dirty="0">
                <a:solidFill>
                  <a:schemeClr val="tx1"/>
                </a:solidFill>
              </a:rPr>
              <a:t>Keeps the client, who is in traction, more </a:t>
            </a:r>
            <a:r>
              <a:rPr lang="en-GB" dirty="0">
                <a:solidFill>
                  <a:schemeClr val="tx1"/>
                </a:solidFill>
              </a:rPr>
              <a:t>comfortable</a:t>
            </a:r>
            <a:endParaRPr lang="en-GB" dirty="0">
              <a:solidFill>
                <a:schemeClr val="tx1"/>
              </a:solidFill>
            </a:endParaRPr>
          </a:p>
          <a:p>
            <a:endParaRPr lang="en-GB" dirty="0">
              <a:solidFill>
                <a:schemeClr val="tx1"/>
              </a:solidFill>
            </a:endParaRPr>
          </a:p>
        </p:txBody>
      </p:sp>
      <p:sp>
        <p:nvSpPr>
          <p:cNvPr id="18" name="Rectangle 17"/>
          <p:cNvSpPr/>
          <p:nvPr/>
        </p:nvSpPr>
        <p:spPr>
          <a:xfrm>
            <a:off x="1863361" y="4739865"/>
            <a:ext cx="846527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a:t>
            </a:r>
            <a:r>
              <a:rPr lang="en-GB" b="1" dirty="0">
                <a:solidFill>
                  <a:schemeClr val="tx1"/>
                </a:solidFill>
              </a:rPr>
              <a:t>.   </a:t>
            </a:r>
            <a:r>
              <a:rPr lang="en-GB" b="1" dirty="0" err="1">
                <a:solidFill>
                  <a:schemeClr val="tx1"/>
                </a:solidFill>
              </a:rPr>
              <a:t>Immobolizes</a:t>
            </a:r>
            <a:r>
              <a:rPr lang="en-GB" b="1" dirty="0">
                <a:solidFill>
                  <a:schemeClr val="tx1"/>
                </a:solidFill>
              </a:rPr>
              <a:t> </a:t>
            </a:r>
            <a:r>
              <a:rPr lang="en-GB" b="1" dirty="0">
                <a:solidFill>
                  <a:schemeClr val="tx1"/>
                </a:solidFill>
              </a:rPr>
              <a:t>the tibia and fibula and corrects deformities. </a:t>
            </a:r>
            <a:r>
              <a:rPr lang="en-GB" b="1" dirty="0">
                <a:solidFill>
                  <a:schemeClr val="tx1"/>
                </a:solidFill>
              </a:rPr>
              <a:t> </a:t>
            </a:r>
          </a:p>
          <a:p>
            <a:pPr algn="ctr"/>
            <a:r>
              <a:rPr lang="en-GB" b="1" dirty="0">
                <a:solidFill>
                  <a:schemeClr val="tx1"/>
                </a:solidFill>
              </a:rPr>
              <a:t>Rationale:</a:t>
            </a:r>
          </a:p>
          <a:p>
            <a:r>
              <a:rPr lang="en-GB" dirty="0">
                <a:solidFill>
                  <a:schemeClr val="tx1"/>
                </a:solidFill>
              </a:rPr>
              <a:t>A long leg cast serves to immobilize the tibia and fibula by being placed and below the knee and ankle joints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3897104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a:t>
            </a:r>
            <a:r>
              <a:rPr lang="en-GB" dirty="0">
                <a:solidFill>
                  <a:schemeClr val="tx1"/>
                </a:solidFill>
              </a:rPr>
              <a:t>nurse is instructing a male client on the proper use of crutches for an ankle injury.  He will be required to be non-weight bearing for 4-6 weeks.  Which of the following crutch gaits should the nurse teach this client for safe ambulation</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The four-point </a:t>
            </a:r>
            <a:r>
              <a:rPr lang="en-US" dirty="0">
                <a:solidFill>
                  <a:schemeClr val="tx1"/>
                </a:solidFill>
              </a:rPr>
              <a:t>gait</a:t>
            </a:r>
          </a:p>
          <a:p>
            <a:pPr marL="342900" indent="-342900">
              <a:buFont typeface="+mj-lt"/>
              <a:buAutoNum type="alphaUcPeriod"/>
            </a:pPr>
            <a:r>
              <a:rPr lang="en-GB" dirty="0">
                <a:solidFill>
                  <a:schemeClr val="tx1"/>
                </a:solidFill>
              </a:rPr>
              <a:t>None, there is no special gait for crutch </a:t>
            </a:r>
            <a:r>
              <a:rPr lang="en-GB" dirty="0">
                <a:solidFill>
                  <a:schemeClr val="tx1"/>
                </a:solidFill>
              </a:rPr>
              <a:t>training</a:t>
            </a:r>
          </a:p>
          <a:p>
            <a:pPr marL="342900" indent="-342900">
              <a:buFont typeface="+mj-lt"/>
              <a:buAutoNum type="alphaUcPeriod"/>
            </a:pPr>
            <a:r>
              <a:rPr lang="en-GB" dirty="0">
                <a:solidFill>
                  <a:schemeClr val="tx1"/>
                </a:solidFill>
              </a:rPr>
              <a:t>The three-point </a:t>
            </a:r>
            <a:r>
              <a:rPr lang="en-GB" dirty="0">
                <a:solidFill>
                  <a:schemeClr val="tx1"/>
                </a:solidFill>
              </a:rPr>
              <a:t>gait</a:t>
            </a:r>
            <a:endParaRPr lang="en-GB" dirty="0">
              <a:solidFill>
                <a:schemeClr val="tx1"/>
              </a:solidFill>
            </a:endParaRPr>
          </a:p>
          <a:p>
            <a:pPr marL="342900" indent="-342900">
              <a:buFont typeface="+mj-lt"/>
              <a:buAutoNum type="alphaUcPeriod"/>
            </a:pPr>
            <a:r>
              <a:rPr lang="en-GB" dirty="0">
                <a:solidFill>
                  <a:schemeClr val="tx1"/>
                </a:solidFill>
              </a:rPr>
              <a:t>The three-point </a:t>
            </a:r>
            <a:r>
              <a:rPr lang="en-GB" dirty="0">
                <a:solidFill>
                  <a:schemeClr val="tx1"/>
                </a:solidFill>
              </a:rPr>
              <a:t>gait</a:t>
            </a:r>
            <a:endParaRPr lang="en-GB" dirty="0">
              <a:solidFill>
                <a:schemeClr val="tx1"/>
              </a:solidFill>
            </a:endParaRPr>
          </a:p>
        </p:txBody>
      </p:sp>
      <p:sp>
        <p:nvSpPr>
          <p:cNvPr id="18" name="Rectangle 17"/>
          <p:cNvSpPr/>
          <p:nvPr/>
        </p:nvSpPr>
        <p:spPr>
          <a:xfrm>
            <a:off x="4401135" y="5016864"/>
            <a:ext cx="272552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D. </a:t>
            </a:r>
            <a:r>
              <a:rPr lang="en-US" b="1" dirty="0">
                <a:solidFill>
                  <a:schemeClr val="tx1"/>
                </a:solidFill>
              </a:rPr>
              <a:t>The three-point </a:t>
            </a:r>
            <a:r>
              <a:rPr lang="en-US" b="1" dirty="0">
                <a:solidFill>
                  <a:schemeClr val="tx1"/>
                </a:solidFill>
              </a:rPr>
              <a:t>gait</a:t>
            </a:r>
            <a:endParaRPr lang="en-US" b="1" dirty="0">
              <a:solidFill>
                <a:schemeClr val="tx1"/>
              </a:solidFill>
            </a:endParaRPr>
          </a:p>
        </p:txBody>
      </p:sp>
    </p:spTree>
    <p:extLst>
      <p:ext uri="{BB962C8B-B14F-4D97-AF65-F5344CB8AC3E}">
        <p14:creationId xmlns:p14="http://schemas.microsoft.com/office/powerpoint/2010/main" val="20424444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admitted for gastrointestinal bleeding.  He has a platelet count of 15,000/mm and platelets have been ordered from the blood bank.  Which of the following does the nurse know are required for platelet transfusions? Select all that </a:t>
            </a:r>
            <a:r>
              <a:rPr lang="en-GB" dirty="0">
                <a:solidFill>
                  <a:schemeClr val="tx1"/>
                </a:solidFill>
              </a:rPr>
              <a:t>apply</a:t>
            </a:r>
          </a:p>
          <a:p>
            <a:endParaRPr lang="en-GB" dirty="0">
              <a:solidFill>
                <a:schemeClr val="tx1"/>
              </a:solidFill>
            </a:endParaRPr>
          </a:p>
          <a:p>
            <a:pPr marL="342900" indent="-342900">
              <a:buFont typeface="+mj-lt"/>
              <a:buAutoNum type="alphaUcPeriod"/>
            </a:pPr>
            <a:r>
              <a:rPr lang="en-GB" dirty="0">
                <a:solidFill>
                  <a:schemeClr val="tx1"/>
                </a:solidFill>
              </a:rPr>
              <a:t>Rh compatibility</a:t>
            </a:r>
          </a:p>
          <a:p>
            <a:pPr marL="342900" indent="-342900">
              <a:buFont typeface="+mj-lt"/>
              <a:buAutoNum type="alphaUcPeriod"/>
            </a:pPr>
            <a:r>
              <a:rPr lang="en-GB" dirty="0">
                <a:solidFill>
                  <a:schemeClr val="tx1"/>
                </a:solidFill>
              </a:rPr>
              <a:t>ABO </a:t>
            </a:r>
            <a:r>
              <a:rPr lang="en-GB" dirty="0">
                <a:solidFill>
                  <a:schemeClr val="tx1"/>
                </a:solidFill>
              </a:rPr>
              <a:t>compatibility</a:t>
            </a:r>
            <a:endParaRPr lang="en-GB" dirty="0">
              <a:solidFill>
                <a:schemeClr val="tx1"/>
              </a:solidFill>
            </a:endParaRPr>
          </a:p>
          <a:p>
            <a:pPr marL="342900" indent="-342900">
              <a:buFont typeface="+mj-lt"/>
              <a:buAutoNum type="alphaUcPeriod"/>
            </a:pPr>
            <a:r>
              <a:rPr lang="en-GB" dirty="0">
                <a:solidFill>
                  <a:schemeClr val="tx1"/>
                </a:solidFill>
              </a:rPr>
              <a:t>A specialized platelet </a:t>
            </a:r>
            <a:r>
              <a:rPr lang="en-GB" dirty="0">
                <a:solidFill>
                  <a:schemeClr val="tx1"/>
                </a:solidFill>
              </a:rPr>
              <a:t>filter</a:t>
            </a:r>
          </a:p>
          <a:p>
            <a:pPr marL="342900" indent="-342900">
              <a:buFont typeface="+mj-lt"/>
              <a:buAutoNum type="alphaUcPeriod"/>
            </a:pPr>
            <a:r>
              <a:rPr lang="en-GB" dirty="0">
                <a:solidFill>
                  <a:schemeClr val="tx1"/>
                </a:solidFill>
              </a:rPr>
              <a:t> </a:t>
            </a:r>
            <a:r>
              <a:rPr lang="en-GB" dirty="0" err="1">
                <a:solidFill>
                  <a:schemeClr val="tx1"/>
                </a:solidFill>
              </a:rPr>
              <a:t>Crossmatching</a:t>
            </a:r>
            <a:endParaRPr lang="en-GB" dirty="0">
              <a:solidFill>
                <a:schemeClr val="tx1"/>
              </a:solidFill>
            </a:endParaRPr>
          </a:p>
        </p:txBody>
      </p:sp>
      <p:sp>
        <p:nvSpPr>
          <p:cNvPr id="18" name="Rectangle 17"/>
          <p:cNvSpPr/>
          <p:nvPr/>
        </p:nvSpPr>
        <p:spPr>
          <a:xfrm>
            <a:off x="5340024" y="5238806"/>
            <a:ext cx="1654665"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A, B AND C</a:t>
            </a:r>
            <a:endParaRPr lang="en-US" b="1" dirty="0">
              <a:solidFill>
                <a:schemeClr val="tx1"/>
              </a:solidFill>
            </a:endParaRPr>
          </a:p>
        </p:txBody>
      </p:sp>
    </p:spTree>
    <p:extLst>
      <p:ext uri="{BB962C8B-B14F-4D97-AF65-F5344CB8AC3E}">
        <p14:creationId xmlns:p14="http://schemas.microsoft.com/office/powerpoint/2010/main" val="16628942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820581" y="1927709"/>
            <a:ext cx="10550838"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Administering a drug by Z-track and must follow the proper technique.  Place the following steps in the appropriate order. All options must be used</a:t>
            </a:r>
            <a:r>
              <a:rPr lang="en-GB" dirty="0">
                <a:solidFill>
                  <a:schemeClr val="tx1"/>
                </a:solidFill>
              </a:rPr>
              <a:t>.</a:t>
            </a:r>
          </a:p>
          <a:p>
            <a:r>
              <a:rPr lang="en-GB" dirty="0">
                <a:solidFill>
                  <a:schemeClr val="tx1"/>
                </a:solidFill>
              </a:rPr>
              <a:t>1.</a:t>
            </a:r>
          </a:p>
          <a:p>
            <a:r>
              <a:rPr lang="en-GB" dirty="0">
                <a:solidFill>
                  <a:schemeClr val="tx1"/>
                </a:solidFill>
              </a:rPr>
              <a:t>2.</a:t>
            </a:r>
          </a:p>
          <a:p>
            <a:r>
              <a:rPr lang="en-GB" dirty="0">
                <a:solidFill>
                  <a:schemeClr val="tx1"/>
                </a:solidFill>
              </a:rPr>
              <a:t>3.</a:t>
            </a:r>
          </a:p>
          <a:p>
            <a:r>
              <a:rPr lang="en-GB" dirty="0">
                <a:solidFill>
                  <a:schemeClr val="tx1"/>
                </a:solidFill>
              </a:rPr>
              <a:t>4.</a:t>
            </a:r>
          </a:p>
          <a:p>
            <a:endParaRPr lang="en-GB" dirty="0">
              <a:solidFill>
                <a:schemeClr val="tx1"/>
              </a:solidFill>
            </a:endParaRPr>
          </a:p>
          <a:p>
            <a:endParaRPr lang="en-GB" dirty="0">
              <a:solidFill>
                <a:schemeClr val="tx1"/>
              </a:solidFill>
            </a:endParaRPr>
          </a:p>
        </p:txBody>
      </p:sp>
      <p:sp>
        <p:nvSpPr>
          <p:cNvPr id="18" name="Rectangle 17"/>
          <p:cNvSpPr/>
          <p:nvPr/>
        </p:nvSpPr>
        <p:spPr>
          <a:xfrm>
            <a:off x="5340024" y="5238806"/>
            <a:ext cx="200345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1-C. 2-D, 3-B, 4-A</a:t>
            </a:r>
            <a:endParaRPr lang="en-US" b="1"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702791497"/>
              </p:ext>
            </p:extLst>
          </p:nvPr>
        </p:nvGraphicFramePr>
        <p:xfrm>
          <a:off x="2500067" y="2765764"/>
          <a:ext cx="8128000" cy="185420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27808994"/>
                    </a:ext>
                  </a:extLst>
                </a:gridCol>
              </a:tblGrid>
              <a:tr h="370840">
                <a:tc>
                  <a:txBody>
                    <a:bodyPr/>
                    <a:lstStyle/>
                    <a:p>
                      <a:pPr algn="ctr"/>
                      <a:r>
                        <a:rPr lang="en-GB" dirty="0" smtClean="0"/>
                        <a:t>Option</a:t>
                      </a:r>
                      <a:endParaRPr lang="en-US" dirty="0"/>
                    </a:p>
                  </a:txBody>
                  <a:tcPr>
                    <a:solidFill>
                      <a:schemeClr val="tx1"/>
                    </a:solidFill>
                  </a:tcPr>
                </a:tc>
                <a:extLst>
                  <a:ext uri="{0D108BD9-81ED-4DB2-BD59-A6C34878D82A}">
                    <a16:rowId xmlns:a16="http://schemas.microsoft.com/office/drawing/2014/main" val="1437330811"/>
                  </a:ext>
                </a:extLst>
              </a:tr>
              <a:tr h="370840">
                <a:tc>
                  <a:txBody>
                    <a:bodyPr/>
                    <a:lstStyle/>
                    <a:p>
                      <a:r>
                        <a:rPr lang="en-GB" dirty="0" smtClean="0"/>
                        <a:t>A. Release the skin</a:t>
                      </a:r>
                      <a:endParaRPr lang="en-US" dirty="0"/>
                    </a:p>
                  </a:txBody>
                  <a:tcPr/>
                </a:tc>
                <a:extLst>
                  <a:ext uri="{0D108BD9-81ED-4DB2-BD59-A6C34878D82A}">
                    <a16:rowId xmlns:a16="http://schemas.microsoft.com/office/drawing/2014/main" val="1460017481"/>
                  </a:ext>
                </a:extLst>
              </a:tr>
              <a:tr h="370840">
                <a:tc>
                  <a:txBody>
                    <a:bodyPr/>
                    <a:lstStyle/>
                    <a:p>
                      <a:r>
                        <a:rPr lang="en-GB" dirty="0" smtClean="0"/>
                        <a:t>B. Withdraw the needle</a:t>
                      </a:r>
                      <a:endParaRPr lang="en-US" dirty="0"/>
                    </a:p>
                  </a:txBody>
                  <a:tcPr/>
                </a:tc>
                <a:extLst>
                  <a:ext uri="{0D108BD9-81ED-4DB2-BD59-A6C34878D82A}">
                    <a16:rowId xmlns:a16="http://schemas.microsoft.com/office/drawing/2014/main" val="619707316"/>
                  </a:ext>
                </a:extLst>
              </a:tr>
              <a:tr h="370840">
                <a:tc>
                  <a:txBody>
                    <a:bodyPr/>
                    <a:lstStyle/>
                    <a:p>
                      <a:r>
                        <a:rPr lang="en-GB" dirty="0" smtClean="0"/>
                        <a:t>C. Displace</a:t>
                      </a:r>
                      <a:r>
                        <a:rPr lang="en-GB" baseline="0" dirty="0" smtClean="0"/>
                        <a:t> the skin lateral to the inspection site</a:t>
                      </a:r>
                      <a:endParaRPr lang="en-US" dirty="0"/>
                    </a:p>
                  </a:txBody>
                  <a:tcPr/>
                </a:tc>
                <a:extLst>
                  <a:ext uri="{0D108BD9-81ED-4DB2-BD59-A6C34878D82A}">
                    <a16:rowId xmlns:a16="http://schemas.microsoft.com/office/drawing/2014/main" val="3101700950"/>
                  </a:ext>
                </a:extLst>
              </a:tr>
              <a:tr h="370840">
                <a:tc>
                  <a:txBody>
                    <a:bodyPr/>
                    <a:lstStyle/>
                    <a:p>
                      <a:r>
                        <a:rPr lang="en-GB" dirty="0" smtClean="0"/>
                        <a:t>D. Administer the Drug Intramuscularly</a:t>
                      </a:r>
                      <a:endParaRPr lang="en-US" dirty="0"/>
                    </a:p>
                  </a:txBody>
                  <a:tcPr/>
                </a:tc>
                <a:extLst>
                  <a:ext uri="{0D108BD9-81ED-4DB2-BD59-A6C34878D82A}">
                    <a16:rowId xmlns:a16="http://schemas.microsoft.com/office/drawing/2014/main" val="592235301"/>
                  </a:ext>
                </a:extLst>
              </a:tr>
            </a:tbl>
          </a:graphicData>
        </a:graphic>
      </p:graphicFrame>
    </p:spTree>
    <p:extLst>
      <p:ext uri="{BB962C8B-B14F-4D97-AF65-F5344CB8AC3E}">
        <p14:creationId xmlns:p14="http://schemas.microsoft.com/office/powerpoint/2010/main" val="33831150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a:t>
            </a:r>
            <a:r>
              <a:rPr lang="en-GB" dirty="0">
                <a:solidFill>
                  <a:schemeClr val="tx1"/>
                </a:solidFill>
              </a:rPr>
              <a:t>FRONT </a:t>
            </a:r>
            <a:r>
              <a:rPr lang="en-GB" dirty="0">
                <a:solidFill>
                  <a:schemeClr val="tx1"/>
                </a:solidFill>
              </a:rPr>
              <a:t>ECG strips are likely to be identify as </a:t>
            </a:r>
            <a:r>
              <a:rPr lang="en-GB" dirty="0">
                <a:solidFill>
                  <a:schemeClr val="tx1"/>
                </a:solidFill>
              </a:rPr>
              <a:t>?</a:t>
            </a:r>
            <a:endParaRPr lang="en-GB" dirty="0">
              <a:solidFill>
                <a:schemeClr val="tx1"/>
              </a:solidFill>
            </a:endParaRPr>
          </a:p>
          <a:p>
            <a:endParaRPr lang="en-GB" dirty="0">
              <a:solidFill>
                <a:schemeClr val="tx1"/>
              </a:solidFill>
            </a:endParaRPr>
          </a:p>
          <a:p>
            <a:pPr marL="342900" indent="-342900">
              <a:buFont typeface="+mj-lt"/>
              <a:buAutoNum type="alphaUcPeriod"/>
            </a:pPr>
            <a:r>
              <a:rPr lang="en-GB" dirty="0">
                <a:solidFill>
                  <a:schemeClr val="tx1"/>
                </a:solidFill>
              </a:rPr>
              <a:t>Atrial </a:t>
            </a:r>
            <a:r>
              <a:rPr lang="en-GB" dirty="0">
                <a:solidFill>
                  <a:schemeClr val="tx1"/>
                </a:solidFill>
              </a:rPr>
              <a:t>Flutter</a:t>
            </a:r>
          </a:p>
          <a:p>
            <a:pPr marL="342900" indent="-342900">
              <a:buFont typeface="+mj-lt"/>
              <a:buAutoNum type="alphaUcPeriod"/>
            </a:pPr>
            <a:r>
              <a:rPr lang="en-GB" dirty="0">
                <a:solidFill>
                  <a:schemeClr val="tx1"/>
                </a:solidFill>
              </a:rPr>
              <a:t>Sinus </a:t>
            </a:r>
            <a:r>
              <a:rPr lang="en-GB" dirty="0" err="1">
                <a:solidFill>
                  <a:schemeClr val="tx1"/>
                </a:solidFill>
              </a:rPr>
              <a:t>Brarycardia</a:t>
            </a:r>
            <a:endParaRPr lang="en-GB" dirty="0">
              <a:solidFill>
                <a:schemeClr val="tx1"/>
              </a:solidFill>
            </a:endParaRPr>
          </a:p>
          <a:p>
            <a:pPr marL="342900" indent="-342900">
              <a:buFont typeface="+mj-lt"/>
              <a:buAutoNum type="alphaUcPeriod"/>
            </a:pPr>
            <a:r>
              <a:rPr lang="en-GB" dirty="0">
                <a:solidFill>
                  <a:schemeClr val="tx1"/>
                </a:solidFill>
              </a:rPr>
              <a:t>Ventricular </a:t>
            </a:r>
            <a:r>
              <a:rPr lang="en-GB" dirty="0">
                <a:solidFill>
                  <a:schemeClr val="tx1"/>
                </a:solidFill>
              </a:rPr>
              <a:t>Fibrillation</a:t>
            </a:r>
          </a:p>
          <a:p>
            <a:pPr marL="342900" indent="-342900">
              <a:buFont typeface="+mj-lt"/>
              <a:buAutoNum type="alphaUcPeriod"/>
            </a:pPr>
            <a:r>
              <a:rPr lang="en-GB" dirty="0">
                <a:solidFill>
                  <a:schemeClr val="tx1"/>
                </a:solidFill>
              </a:rPr>
              <a:t>Sinus </a:t>
            </a:r>
            <a:r>
              <a:rPr lang="en-GB" dirty="0">
                <a:solidFill>
                  <a:schemeClr val="tx1"/>
                </a:solidFill>
              </a:rPr>
              <a:t>Tachycardia</a:t>
            </a:r>
            <a:endParaRPr lang="en-GB" dirty="0">
              <a:solidFill>
                <a:schemeClr val="tx1"/>
              </a:solidFill>
            </a:endParaRPr>
          </a:p>
        </p:txBody>
      </p:sp>
      <p:sp>
        <p:nvSpPr>
          <p:cNvPr id="18" name="Rectangle 17"/>
          <p:cNvSpPr/>
          <p:nvPr/>
        </p:nvSpPr>
        <p:spPr>
          <a:xfrm>
            <a:off x="1373659" y="4433446"/>
            <a:ext cx="962226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C.   Ventricular Fibrillation</a:t>
            </a:r>
          </a:p>
          <a:p>
            <a:pPr algn="ctr"/>
            <a:r>
              <a:rPr lang="en-GB" b="1" dirty="0">
                <a:solidFill>
                  <a:schemeClr val="tx1"/>
                </a:solidFill>
              </a:rPr>
              <a:t>Rationale:</a:t>
            </a:r>
          </a:p>
          <a:p>
            <a:r>
              <a:rPr lang="en-GB" dirty="0">
                <a:solidFill>
                  <a:schemeClr val="tx1"/>
                </a:solidFill>
              </a:rPr>
              <a:t>Ventricular Fibrillation ; a Life threatening condition.</a:t>
            </a:r>
          </a:p>
          <a:p>
            <a:r>
              <a:rPr lang="en-GB" dirty="0">
                <a:solidFill>
                  <a:schemeClr val="tx1"/>
                </a:solidFill>
              </a:rPr>
              <a:t>V Fib--&gt; chaotic and disorganized wavy ventricular contractions in which both p waves and QRS complex are absent</a:t>
            </a:r>
            <a:r>
              <a:rPr lang="en-GB" dirty="0">
                <a:solidFill>
                  <a:schemeClr val="tx1"/>
                </a:solidFill>
              </a:rPr>
              <a:t>.</a:t>
            </a:r>
            <a:endParaRPr lang="en-GB" dirty="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2985" y="2170536"/>
            <a:ext cx="3500331" cy="2006656"/>
          </a:xfrm>
          <a:prstGeom prst="rect">
            <a:avLst/>
          </a:prstGeom>
        </p:spPr>
      </p:pic>
    </p:spTree>
    <p:extLst>
      <p:ext uri="{BB962C8B-B14F-4D97-AF65-F5344CB8AC3E}">
        <p14:creationId xmlns:p14="http://schemas.microsoft.com/office/powerpoint/2010/main" val="3414726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19"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Q.49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dirty="0">
                <a:solidFill>
                  <a:schemeClr val="tx1"/>
                </a:solidFill>
              </a:rPr>
              <a:t>Name </a:t>
            </a:r>
            <a:r>
              <a:rPr lang="en-US" dirty="0">
                <a:solidFill>
                  <a:schemeClr val="tx1"/>
                </a:solidFill>
              </a:rPr>
              <a:t>the ECG </a:t>
            </a:r>
            <a:r>
              <a:rPr lang="en-US" dirty="0">
                <a:solidFill>
                  <a:schemeClr val="tx1"/>
                </a:solidFill>
              </a:rPr>
              <a:t>Strip above</a:t>
            </a:r>
            <a:endParaRPr lang="en-GB" dirty="0">
              <a:solidFill>
                <a:schemeClr val="tx1"/>
              </a:solidFill>
            </a:endParaRPr>
          </a:p>
          <a:p>
            <a:pPr marL="342900" indent="-342900">
              <a:buFont typeface="+mj-lt"/>
              <a:buAutoNum type="alphaUcPeriod"/>
            </a:pPr>
            <a:r>
              <a:rPr lang="en-GB" dirty="0">
                <a:solidFill>
                  <a:schemeClr val="tx1"/>
                </a:solidFill>
              </a:rPr>
              <a:t> Atrial </a:t>
            </a:r>
            <a:r>
              <a:rPr lang="en-GB" dirty="0">
                <a:solidFill>
                  <a:schemeClr val="tx1"/>
                </a:solidFill>
              </a:rPr>
              <a:t>Flutter</a:t>
            </a:r>
          </a:p>
          <a:p>
            <a:pPr marL="342900" indent="-342900">
              <a:buFont typeface="+mj-lt"/>
              <a:buAutoNum type="alphaUcPeriod"/>
            </a:pPr>
            <a:r>
              <a:rPr lang="en-GB" dirty="0">
                <a:solidFill>
                  <a:schemeClr val="tx1"/>
                </a:solidFill>
              </a:rPr>
              <a:t>Ventricular </a:t>
            </a:r>
            <a:r>
              <a:rPr lang="en-GB" dirty="0">
                <a:solidFill>
                  <a:schemeClr val="tx1"/>
                </a:solidFill>
              </a:rPr>
              <a:t>Bradycardia</a:t>
            </a:r>
          </a:p>
          <a:p>
            <a:pPr marL="342900" indent="-342900">
              <a:buFont typeface="+mj-lt"/>
              <a:buAutoNum type="alphaUcPeriod"/>
            </a:pPr>
            <a:r>
              <a:rPr lang="en-GB" dirty="0">
                <a:solidFill>
                  <a:schemeClr val="tx1"/>
                </a:solidFill>
              </a:rPr>
              <a:t>Ventricular Tachycardia</a:t>
            </a:r>
          </a:p>
          <a:p>
            <a:pPr marL="342900" indent="-342900">
              <a:buFont typeface="+mj-lt"/>
              <a:buAutoNum type="alphaUcPeriod"/>
            </a:pPr>
            <a:r>
              <a:rPr lang="en-GB" dirty="0">
                <a:solidFill>
                  <a:schemeClr val="tx1"/>
                </a:solidFill>
              </a:rPr>
              <a:t>Premature Ventricular </a:t>
            </a:r>
            <a:r>
              <a:rPr lang="en-GB" dirty="0">
                <a:solidFill>
                  <a:schemeClr val="tx1"/>
                </a:solidFill>
              </a:rPr>
              <a:t>Contraction</a:t>
            </a:r>
          </a:p>
        </p:txBody>
      </p:sp>
      <p:sp>
        <p:nvSpPr>
          <p:cNvPr id="18" name="Rectangle 17"/>
          <p:cNvSpPr/>
          <p:nvPr/>
        </p:nvSpPr>
        <p:spPr>
          <a:xfrm>
            <a:off x="4272893" y="5141152"/>
            <a:ext cx="401326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D</a:t>
            </a:r>
            <a:r>
              <a:rPr lang="en-GB" b="1" dirty="0">
                <a:solidFill>
                  <a:schemeClr val="tx1"/>
                </a:solidFill>
              </a:rPr>
              <a:t>. </a:t>
            </a:r>
            <a:r>
              <a:rPr lang="en-GB" b="1" dirty="0">
                <a:solidFill>
                  <a:schemeClr val="tx1"/>
                </a:solidFill>
              </a:rPr>
              <a:t>Premature Ventricular </a:t>
            </a:r>
            <a:r>
              <a:rPr lang="en-GB" b="1" dirty="0">
                <a:solidFill>
                  <a:schemeClr val="tx1"/>
                </a:solidFill>
              </a:rPr>
              <a:t>Contraction</a:t>
            </a:r>
            <a:endParaRPr lang="en-GB" b="1" dirty="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623" y="1720274"/>
            <a:ext cx="4287913" cy="1521248"/>
          </a:xfrm>
          <a:prstGeom prst="rect">
            <a:avLst/>
          </a:prstGeom>
        </p:spPr>
      </p:pic>
    </p:spTree>
    <p:extLst>
      <p:ext uri="{BB962C8B-B14F-4D97-AF65-F5344CB8AC3E}">
        <p14:creationId xmlns:p14="http://schemas.microsoft.com/office/powerpoint/2010/main" val="38305897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endParaRPr lang="en-US" dirty="0">
              <a:solidFill>
                <a:schemeClr val="tx1"/>
              </a:solidFill>
            </a:endParaRPr>
          </a:p>
          <a:p>
            <a:r>
              <a:rPr lang="en-GB" dirty="0">
                <a:solidFill>
                  <a:schemeClr val="tx1"/>
                </a:solidFill>
              </a:rPr>
              <a:t>Identify the ECG </a:t>
            </a:r>
            <a:r>
              <a:rPr lang="en-GB" dirty="0">
                <a:solidFill>
                  <a:schemeClr val="tx1"/>
                </a:solidFill>
              </a:rPr>
              <a:t>strip?</a:t>
            </a:r>
          </a:p>
          <a:p>
            <a:pPr marL="342900" indent="-342900">
              <a:buFont typeface="+mj-lt"/>
              <a:buAutoNum type="alphaUcPeriod"/>
            </a:pPr>
            <a:r>
              <a:rPr lang="en-GB" dirty="0">
                <a:solidFill>
                  <a:schemeClr val="tx1"/>
                </a:solidFill>
              </a:rPr>
              <a:t>Ventricular Bradycardia</a:t>
            </a:r>
          </a:p>
          <a:p>
            <a:pPr marL="342900" indent="-342900">
              <a:buFont typeface="+mj-lt"/>
              <a:buAutoNum type="alphaUcPeriod"/>
            </a:pPr>
            <a:r>
              <a:rPr lang="en-GB" dirty="0">
                <a:solidFill>
                  <a:schemeClr val="tx1"/>
                </a:solidFill>
              </a:rPr>
              <a:t>Asystole</a:t>
            </a:r>
          </a:p>
          <a:p>
            <a:pPr marL="342900" indent="-342900">
              <a:buFont typeface="+mj-lt"/>
              <a:buAutoNum type="alphaUcPeriod"/>
            </a:pPr>
            <a:r>
              <a:rPr lang="en-GB" dirty="0">
                <a:solidFill>
                  <a:schemeClr val="tx1"/>
                </a:solidFill>
              </a:rPr>
              <a:t>Ventricular </a:t>
            </a:r>
            <a:r>
              <a:rPr lang="en-GB" dirty="0">
                <a:solidFill>
                  <a:schemeClr val="tx1"/>
                </a:solidFill>
              </a:rPr>
              <a:t>Tachycardia</a:t>
            </a:r>
          </a:p>
          <a:p>
            <a:pPr marL="342900" indent="-342900">
              <a:buFont typeface="+mj-lt"/>
              <a:buAutoNum type="alphaUcPeriod"/>
            </a:pPr>
            <a:r>
              <a:rPr lang="en-GB" dirty="0">
                <a:solidFill>
                  <a:schemeClr val="tx1"/>
                </a:solidFill>
              </a:rPr>
              <a:t>Atrial </a:t>
            </a:r>
            <a:r>
              <a:rPr lang="en-GB" dirty="0">
                <a:solidFill>
                  <a:schemeClr val="tx1"/>
                </a:solidFill>
              </a:rPr>
              <a:t>Fibrillation</a:t>
            </a:r>
          </a:p>
          <a:p>
            <a:endParaRPr lang="en-GB" dirty="0">
              <a:solidFill>
                <a:schemeClr val="tx1"/>
              </a:solidFill>
            </a:endParaRPr>
          </a:p>
        </p:txBody>
      </p:sp>
      <p:sp>
        <p:nvSpPr>
          <p:cNvPr id="18" name="Rectangle 17"/>
          <p:cNvSpPr/>
          <p:nvPr/>
        </p:nvSpPr>
        <p:spPr>
          <a:xfrm>
            <a:off x="4272894" y="5141152"/>
            <a:ext cx="300459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C. </a:t>
            </a:r>
            <a:r>
              <a:rPr lang="en-US" b="1" dirty="0">
                <a:solidFill>
                  <a:schemeClr val="tx1"/>
                </a:solidFill>
              </a:rPr>
              <a:t>Ventricular </a:t>
            </a:r>
            <a:r>
              <a:rPr lang="en-US" b="1" dirty="0">
                <a:solidFill>
                  <a:schemeClr val="tx1"/>
                </a:solidFill>
              </a:rPr>
              <a:t>Tachycardia</a:t>
            </a:r>
            <a:endParaRPr lang="en-GB" b="1" dirty="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6372" y="2480898"/>
            <a:ext cx="6080711" cy="1910556"/>
          </a:xfrm>
          <a:prstGeom prst="rect">
            <a:avLst/>
          </a:prstGeom>
        </p:spPr>
      </p:pic>
    </p:spTree>
    <p:extLst>
      <p:ext uri="{BB962C8B-B14F-4D97-AF65-F5344CB8AC3E}">
        <p14:creationId xmlns:p14="http://schemas.microsoft.com/office/powerpoint/2010/main" val="932111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606193" y="1880428"/>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Name </a:t>
            </a:r>
            <a:r>
              <a:rPr lang="en-GB" dirty="0">
                <a:solidFill>
                  <a:schemeClr val="tx1"/>
                </a:solidFill>
              </a:rPr>
              <a:t>the ECG </a:t>
            </a:r>
            <a:r>
              <a:rPr lang="en-GB" dirty="0">
                <a:solidFill>
                  <a:schemeClr val="tx1"/>
                </a:solidFill>
              </a:rPr>
              <a:t>strip?</a:t>
            </a:r>
          </a:p>
          <a:p>
            <a:endParaRPr lang="en-GB" dirty="0">
              <a:solidFill>
                <a:schemeClr val="tx1"/>
              </a:solidFill>
            </a:endParaRPr>
          </a:p>
          <a:p>
            <a:endParaRPr lang="en-GB" dirty="0">
              <a:solidFill>
                <a:schemeClr val="tx1"/>
              </a:solidFill>
            </a:endParaRPr>
          </a:p>
          <a:p>
            <a:pPr marL="342900" indent="-342900">
              <a:buFont typeface="+mj-lt"/>
              <a:buAutoNum type="alphaUcPeriod"/>
            </a:pPr>
            <a:r>
              <a:rPr lang="en-GB" dirty="0">
                <a:solidFill>
                  <a:schemeClr val="tx1"/>
                </a:solidFill>
              </a:rPr>
              <a:t>Ventricular </a:t>
            </a:r>
            <a:r>
              <a:rPr lang="en-GB" dirty="0">
                <a:solidFill>
                  <a:schemeClr val="tx1"/>
                </a:solidFill>
              </a:rPr>
              <a:t>Tachycardia</a:t>
            </a:r>
          </a:p>
          <a:p>
            <a:pPr marL="342900" indent="-342900">
              <a:buFont typeface="+mj-lt"/>
              <a:buAutoNum type="alphaUcPeriod"/>
            </a:pPr>
            <a:r>
              <a:rPr lang="en-GB" dirty="0">
                <a:solidFill>
                  <a:schemeClr val="tx1"/>
                </a:solidFill>
              </a:rPr>
              <a:t>Atrial </a:t>
            </a:r>
            <a:r>
              <a:rPr lang="en-GB" dirty="0">
                <a:solidFill>
                  <a:schemeClr val="tx1"/>
                </a:solidFill>
              </a:rPr>
              <a:t>Flutter</a:t>
            </a:r>
          </a:p>
          <a:p>
            <a:pPr marL="342900" indent="-342900">
              <a:buFont typeface="+mj-lt"/>
              <a:buAutoNum type="alphaUcPeriod"/>
            </a:pPr>
            <a:r>
              <a:rPr lang="en-GB" dirty="0">
                <a:solidFill>
                  <a:schemeClr val="tx1"/>
                </a:solidFill>
              </a:rPr>
              <a:t>Premature Ventricular </a:t>
            </a:r>
            <a:r>
              <a:rPr lang="en-GB" dirty="0">
                <a:solidFill>
                  <a:schemeClr val="tx1"/>
                </a:solidFill>
              </a:rPr>
              <a:t>Contraction</a:t>
            </a:r>
          </a:p>
          <a:p>
            <a:pPr marL="342900" indent="-342900">
              <a:buFont typeface="+mj-lt"/>
              <a:buAutoNum type="alphaUcPeriod"/>
            </a:pPr>
            <a:r>
              <a:rPr lang="en-GB" dirty="0">
                <a:solidFill>
                  <a:schemeClr val="tx1"/>
                </a:solidFill>
              </a:rPr>
              <a:t>Ventricular Bradycardia </a:t>
            </a:r>
          </a:p>
        </p:txBody>
      </p:sp>
      <p:sp>
        <p:nvSpPr>
          <p:cNvPr id="18" name="Rectangle 17"/>
          <p:cNvSpPr/>
          <p:nvPr/>
        </p:nvSpPr>
        <p:spPr>
          <a:xfrm>
            <a:off x="1173909" y="4687647"/>
            <a:ext cx="9263235"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a:t>
            </a:r>
            <a:r>
              <a:rPr lang="en-GB" b="1" dirty="0">
                <a:solidFill>
                  <a:schemeClr val="tx1"/>
                </a:solidFill>
              </a:rPr>
              <a:t>C</a:t>
            </a:r>
            <a:r>
              <a:rPr lang="en-GB" b="1" dirty="0">
                <a:solidFill>
                  <a:schemeClr val="tx1"/>
                </a:solidFill>
              </a:rPr>
              <a:t>. </a:t>
            </a:r>
            <a:r>
              <a:rPr lang="en-GB" b="1" dirty="0">
                <a:solidFill>
                  <a:schemeClr val="tx1"/>
                </a:solidFill>
              </a:rPr>
              <a:t>   Premature </a:t>
            </a:r>
            <a:r>
              <a:rPr lang="en-GB" b="1" dirty="0">
                <a:solidFill>
                  <a:schemeClr val="tx1"/>
                </a:solidFill>
              </a:rPr>
              <a:t>Ventricular </a:t>
            </a:r>
            <a:r>
              <a:rPr lang="en-GB" b="1" dirty="0">
                <a:solidFill>
                  <a:schemeClr val="tx1"/>
                </a:solidFill>
              </a:rPr>
              <a:t>Contraction</a:t>
            </a:r>
          </a:p>
          <a:p>
            <a:pPr algn="ctr"/>
            <a:r>
              <a:rPr lang="en-GB" b="1" dirty="0">
                <a:solidFill>
                  <a:schemeClr val="tx1"/>
                </a:solidFill>
              </a:rPr>
              <a:t>Rationale:</a:t>
            </a:r>
          </a:p>
          <a:p>
            <a:r>
              <a:rPr lang="en-GB" dirty="0">
                <a:solidFill>
                  <a:schemeClr val="tx1"/>
                </a:solidFill>
              </a:rPr>
              <a:t>Premature Ventricular Contraction. </a:t>
            </a:r>
          </a:p>
          <a:p>
            <a:r>
              <a:rPr lang="en-GB" dirty="0">
                <a:solidFill>
                  <a:schemeClr val="tx1"/>
                </a:solidFill>
              </a:rPr>
              <a:t>This is due to an early ventricular depolarization or Ectopic beat (</a:t>
            </a:r>
            <a:r>
              <a:rPr lang="en-GB" dirty="0" err="1">
                <a:solidFill>
                  <a:schemeClr val="tx1"/>
                </a:solidFill>
              </a:rPr>
              <a:t>i.e</a:t>
            </a:r>
            <a:r>
              <a:rPr lang="en-GB" dirty="0">
                <a:solidFill>
                  <a:schemeClr val="tx1"/>
                </a:solidFill>
              </a:rPr>
              <a:t> </a:t>
            </a:r>
            <a:r>
              <a:rPr lang="en-GB" dirty="0" err="1">
                <a:solidFill>
                  <a:schemeClr val="tx1"/>
                </a:solidFill>
              </a:rPr>
              <a:t>Inc</a:t>
            </a:r>
            <a:r>
              <a:rPr lang="en-GB" dirty="0">
                <a:solidFill>
                  <a:schemeClr val="tx1"/>
                </a:solidFill>
              </a:rPr>
              <a:t> QRS</a:t>
            </a:r>
            <a:r>
              <a:rPr lang="en-GB" dirty="0">
                <a:solidFill>
                  <a:schemeClr val="tx1"/>
                </a:solidFill>
              </a:rPr>
              <a:t>).</a:t>
            </a:r>
            <a:endParaRPr lang="en-GB" dirty="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762" y="1880428"/>
            <a:ext cx="4134427" cy="2476846"/>
          </a:xfrm>
          <a:prstGeom prst="rect">
            <a:avLst/>
          </a:prstGeom>
        </p:spPr>
      </p:pic>
    </p:spTree>
    <p:extLst>
      <p:ext uri="{BB962C8B-B14F-4D97-AF65-F5344CB8AC3E}">
        <p14:creationId xmlns:p14="http://schemas.microsoft.com/office/powerpoint/2010/main" val="35595690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Name the ECG </a:t>
            </a:r>
            <a:r>
              <a:rPr lang="en-GB" dirty="0">
                <a:solidFill>
                  <a:schemeClr val="tx1"/>
                </a:solidFill>
              </a:rPr>
              <a:t>strip?</a:t>
            </a:r>
          </a:p>
          <a:p>
            <a:endParaRPr lang="en-US" dirty="0">
              <a:solidFill>
                <a:schemeClr val="tx1"/>
              </a:solidFill>
            </a:endParaRPr>
          </a:p>
          <a:p>
            <a:pPr marL="342900" indent="-342900">
              <a:buFont typeface="+mj-lt"/>
              <a:buAutoNum type="alphaUcPeriod"/>
            </a:pPr>
            <a:r>
              <a:rPr lang="en-GB" dirty="0">
                <a:solidFill>
                  <a:schemeClr val="tx1"/>
                </a:solidFill>
              </a:rPr>
              <a:t>Atrial </a:t>
            </a:r>
            <a:r>
              <a:rPr lang="en-GB" dirty="0">
                <a:solidFill>
                  <a:schemeClr val="tx1"/>
                </a:solidFill>
              </a:rPr>
              <a:t>Fibrillation</a:t>
            </a:r>
          </a:p>
          <a:p>
            <a:pPr marL="342900" indent="-342900">
              <a:buFont typeface="+mj-lt"/>
              <a:buAutoNum type="alphaUcPeriod"/>
            </a:pPr>
            <a:r>
              <a:rPr lang="en-GB" dirty="0">
                <a:solidFill>
                  <a:schemeClr val="tx1"/>
                </a:solidFill>
              </a:rPr>
              <a:t>Atrial Flutter</a:t>
            </a:r>
          </a:p>
          <a:p>
            <a:pPr marL="342900" indent="-342900">
              <a:buFont typeface="+mj-lt"/>
              <a:buAutoNum type="alphaUcPeriod"/>
            </a:pPr>
            <a:r>
              <a:rPr lang="en-GB" dirty="0">
                <a:solidFill>
                  <a:schemeClr val="tx1"/>
                </a:solidFill>
              </a:rPr>
              <a:t>Ventricular </a:t>
            </a:r>
            <a:r>
              <a:rPr lang="en-GB" dirty="0">
                <a:solidFill>
                  <a:schemeClr val="tx1"/>
                </a:solidFill>
              </a:rPr>
              <a:t>Fibrillation</a:t>
            </a:r>
            <a:endParaRPr lang="en-GB" dirty="0">
              <a:solidFill>
                <a:schemeClr val="tx1"/>
              </a:solidFill>
            </a:endParaRPr>
          </a:p>
          <a:p>
            <a:pPr marL="342900" indent="-342900">
              <a:buFont typeface="+mj-lt"/>
              <a:buAutoNum type="alphaUcPeriod"/>
            </a:pPr>
            <a:r>
              <a:rPr lang="en-GB" dirty="0">
                <a:solidFill>
                  <a:schemeClr val="tx1"/>
                </a:solidFill>
              </a:rPr>
              <a:t>Sinus </a:t>
            </a:r>
            <a:r>
              <a:rPr lang="en-GB" dirty="0">
                <a:solidFill>
                  <a:schemeClr val="tx1"/>
                </a:solidFill>
              </a:rPr>
              <a:t>Tachycardia</a:t>
            </a:r>
          </a:p>
        </p:txBody>
      </p:sp>
      <p:sp>
        <p:nvSpPr>
          <p:cNvPr id="18" name="Rectangle 17"/>
          <p:cNvSpPr/>
          <p:nvPr/>
        </p:nvSpPr>
        <p:spPr>
          <a:xfrm>
            <a:off x="4272894" y="5141152"/>
            <a:ext cx="297631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 </a:t>
            </a:r>
            <a:r>
              <a:rPr lang="en-GB" b="1" dirty="0">
                <a:solidFill>
                  <a:schemeClr val="tx1"/>
                </a:solidFill>
              </a:rPr>
              <a:t>     Atrial Fibrillation</a:t>
            </a:r>
            <a:endParaRPr lang="en-GB" b="1" dirty="0">
              <a:solidFill>
                <a:schemeClr val="tx1"/>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3090" y="2283519"/>
            <a:ext cx="5163271" cy="2057687"/>
          </a:xfrm>
          <a:prstGeom prst="rect">
            <a:avLst/>
          </a:prstGeom>
        </p:spPr>
      </p:pic>
    </p:spTree>
    <p:extLst>
      <p:ext uri="{BB962C8B-B14F-4D97-AF65-F5344CB8AC3E}">
        <p14:creationId xmlns:p14="http://schemas.microsoft.com/office/powerpoint/2010/main" val="18772462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541538" y="2296701"/>
            <a:ext cx="10821503" cy="341632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Rationale:</a:t>
            </a:r>
          </a:p>
          <a:p>
            <a:r>
              <a:rPr lang="en-US" dirty="0">
                <a:solidFill>
                  <a:schemeClr val="tx1"/>
                </a:solidFill>
              </a:rPr>
              <a:t>Atrial Fibrillation.</a:t>
            </a:r>
          </a:p>
          <a:p>
            <a:r>
              <a:rPr lang="en-US" dirty="0">
                <a:solidFill>
                  <a:schemeClr val="tx1"/>
                </a:solidFill>
              </a:rPr>
              <a:t>A-Fibrillation causes disorganized atrial impulses at a rate of 350 - 600 bpm.</a:t>
            </a:r>
          </a:p>
          <a:p>
            <a:r>
              <a:rPr lang="en-US" dirty="0">
                <a:solidFill>
                  <a:schemeClr val="tx1"/>
                </a:solidFill>
              </a:rPr>
              <a:t>The P wave is unclear and chaotic.</a:t>
            </a:r>
          </a:p>
          <a:p>
            <a:r>
              <a:rPr lang="en-US" dirty="0">
                <a:solidFill>
                  <a:schemeClr val="tx1"/>
                </a:solidFill>
              </a:rPr>
              <a:t> </a:t>
            </a:r>
          </a:p>
          <a:p>
            <a:r>
              <a:rPr lang="en-US" dirty="0">
                <a:solidFill>
                  <a:schemeClr val="tx1"/>
                </a:solidFill>
              </a:rPr>
              <a:t> Signs and symptoms of Atrial Fibrillation are:</a:t>
            </a:r>
          </a:p>
          <a:p>
            <a:r>
              <a:rPr lang="en-US" dirty="0">
                <a:solidFill>
                  <a:schemeClr val="tx1"/>
                </a:solidFill>
              </a:rPr>
              <a:t>    Nausea; Dizziness; Fluttering sensation in the chest; weakness</a:t>
            </a:r>
          </a:p>
          <a:p>
            <a:r>
              <a:rPr lang="en-US" dirty="0">
                <a:solidFill>
                  <a:schemeClr val="tx1"/>
                </a:solidFill>
              </a:rPr>
              <a:t> </a:t>
            </a:r>
          </a:p>
          <a:p>
            <a:r>
              <a:rPr lang="en-US" dirty="0">
                <a:solidFill>
                  <a:schemeClr val="tx1"/>
                </a:solidFill>
              </a:rPr>
              <a:t>Treatments for Atrial Fibrillation?</a:t>
            </a:r>
          </a:p>
          <a:p>
            <a:r>
              <a:rPr lang="en-US" dirty="0">
                <a:solidFill>
                  <a:schemeClr val="tx1"/>
                </a:solidFill>
              </a:rPr>
              <a:t>Calcium channel blocker (</a:t>
            </a:r>
            <a:r>
              <a:rPr lang="en-US" dirty="0" err="1">
                <a:solidFill>
                  <a:schemeClr val="tx1"/>
                </a:solidFill>
              </a:rPr>
              <a:t>i.e</a:t>
            </a:r>
            <a:r>
              <a:rPr lang="en-US" dirty="0">
                <a:solidFill>
                  <a:schemeClr val="tx1"/>
                </a:solidFill>
              </a:rPr>
              <a:t> Diltiazem); Amiodarone; Beta blockers (</a:t>
            </a:r>
            <a:r>
              <a:rPr lang="en-US" dirty="0" err="1">
                <a:solidFill>
                  <a:schemeClr val="tx1"/>
                </a:solidFill>
              </a:rPr>
              <a:t>e.g</a:t>
            </a:r>
            <a:r>
              <a:rPr lang="en-US" dirty="0">
                <a:solidFill>
                  <a:schemeClr val="tx1"/>
                </a:solidFill>
              </a:rPr>
              <a:t> metoprolol, </a:t>
            </a:r>
            <a:r>
              <a:rPr lang="en-US" dirty="0" err="1">
                <a:solidFill>
                  <a:schemeClr val="tx1"/>
                </a:solidFill>
              </a:rPr>
              <a:t>esmolol</a:t>
            </a:r>
            <a:r>
              <a:rPr lang="en-US" dirty="0">
                <a:solidFill>
                  <a:schemeClr val="tx1"/>
                </a:solidFill>
              </a:rPr>
              <a:t>); anticoagulants; ablation.</a:t>
            </a:r>
          </a:p>
          <a:p>
            <a:endParaRPr lang="en-US" dirty="0">
              <a:solidFill>
                <a:schemeClr val="tx1"/>
              </a:solidFill>
            </a:endParaRPr>
          </a:p>
        </p:txBody>
      </p:sp>
    </p:spTree>
    <p:extLst>
      <p:ext uri="{BB962C8B-B14F-4D97-AF65-F5344CB8AC3E}">
        <p14:creationId xmlns:p14="http://schemas.microsoft.com/office/powerpoint/2010/main" val="1297499203"/>
      </p:ext>
    </p:extLst>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Identify the ECG </a:t>
            </a:r>
            <a:r>
              <a:rPr lang="en-GB" dirty="0">
                <a:solidFill>
                  <a:schemeClr val="tx1"/>
                </a:solidFill>
              </a:rPr>
              <a:t>strip?</a:t>
            </a:r>
          </a:p>
          <a:p>
            <a:endParaRPr lang="en-US" dirty="0">
              <a:solidFill>
                <a:schemeClr val="tx1"/>
              </a:solidFill>
            </a:endParaRPr>
          </a:p>
          <a:p>
            <a:pPr marL="342900" indent="-342900">
              <a:buFont typeface="+mj-lt"/>
              <a:buAutoNum type="alphaUcPeriod"/>
            </a:pPr>
            <a:r>
              <a:rPr lang="en-GB" dirty="0">
                <a:solidFill>
                  <a:schemeClr val="tx1"/>
                </a:solidFill>
              </a:rPr>
              <a:t>Irregular -PVC Couplets </a:t>
            </a:r>
            <a:endParaRPr lang="en-GB" dirty="0">
              <a:solidFill>
                <a:schemeClr val="tx1"/>
              </a:solidFill>
            </a:endParaRPr>
          </a:p>
          <a:p>
            <a:pPr marL="342900" indent="-342900">
              <a:buFont typeface="+mj-lt"/>
              <a:buAutoNum type="alphaUcPeriod"/>
            </a:pPr>
            <a:r>
              <a:rPr lang="en-GB" dirty="0">
                <a:solidFill>
                  <a:schemeClr val="tx1"/>
                </a:solidFill>
              </a:rPr>
              <a:t>Regular </a:t>
            </a:r>
            <a:endParaRPr lang="en-GB" dirty="0">
              <a:solidFill>
                <a:schemeClr val="tx1"/>
              </a:solidFill>
            </a:endParaRPr>
          </a:p>
          <a:p>
            <a:pPr marL="342900" indent="-342900">
              <a:buFont typeface="+mj-lt"/>
              <a:buAutoNum type="alphaUcPeriod"/>
            </a:pPr>
            <a:r>
              <a:rPr lang="en-GB" dirty="0">
                <a:solidFill>
                  <a:schemeClr val="tx1"/>
                </a:solidFill>
              </a:rPr>
              <a:t>Regular with </a:t>
            </a:r>
            <a:r>
              <a:rPr lang="en-GB" dirty="0">
                <a:solidFill>
                  <a:schemeClr val="tx1"/>
                </a:solidFill>
              </a:rPr>
              <a:t>block</a:t>
            </a:r>
          </a:p>
          <a:p>
            <a:pPr marL="342900" indent="-342900">
              <a:buFont typeface="+mj-lt"/>
              <a:buAutoNum type="alphaUcPeriod"/>
            </a:pPr>
            <a:r>
              <a:rPr lang="en-GB" dirty="0">
                <a:solidFill>
                  <a:schemeClr val="tx1"/>
                </a:solidFill>
              </a:rPr>
              <a:t>Irregular-Chaotic</a:t>
            </a:r>
          </a:p>
          <a:p>
            <a:pPr marL="342900" indent="-342900">
              <a:buFont typeface="+mj-lt"/>
              <a:buAutoNum type="alphaUcPeriod"/>
            </a:pPr>
            <a:r>
              <a:rPr lang="en-GB" dirty="0">
                <a:solidFill>
                  <a:schemeClr val="tx1"/>
                </a:solidFill>
              </a:rPr>
              <a:t>No rhythm-Asystole </a:t>
            </a:r>
            <a:endParaRPr lang="en-GB" dirty="0">
              <a:solidFill>
                <a:schemeClr val="tx1"/>
              </a:solidFill>
            </a:endParaRPr>
          </a:p>
        </p:txBody>
      </p:sp>
      <p:sp>
        <p:nvSpPr>
          <p:cNvPr id="18" name="Rectangle 17"/>
          <p:cNvSpPr/>
          <p:nvPr/>
        </p:nvSpPr>
        <p:spPr>
          <a:xfrm>
            <a:off x="4272894" y="5141152"/>
            <a:ext cx="2656818"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 Irregular -PVC Couplets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8784" y="2489332"/>
            <a:ext cx="7343782" cy="1953723"/>
          </a:xfrm>
          <a:prstGeom prst="rect">
            <a:avLst/>
          </a:prstGeom>
        </p:spPr>
      </p:pic>
    </p:spTree>
    <p:extLst>
      <p:ext uri="{BB962C8B-B14F-4D97-AF65-F5344CB8AC3E}">
        <p14:creationId xmlns:p14="http://schemas.microsoft.com/office/powerpoint/2010/main" val="89325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2332322" y="2495852"/>
            <a:ext cx="7704941"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Rationale</a:t>
            </a:r>
            <a:r>
              <a:rPr lang="en-GB" dirty="0">
                <a:solidFill>
                  <a:schemeClr val="tx1"/>
                </a:solidFill>
              </a:rPr>
              <a:t>:</a:t>
            </a:r>
          </a:p>
          <a:p>
            <a:r>
              <a:rPr lang="en-GB" dirty="0">
                <a:solidFill>
                  <a:schemeClr val="tx1"/>
                </a:solidFill>
              </a:rPr>
              <a:t>Irregular-PVC couplets.</a:t>
            </a:r>
          </a:p>
          <a:p>
            <a:r>
              <a:rPr lang="en-GB" dirty="0">
                <a:solidFill>
                  <a:schemeClr val="tx1"/>
                </a:solidFill>
              </a:rPr>
              <a:t>"Couplets" ==&gt; when two PVC appears next to each other.</a:t>
            </a:r>
          </a:p>
          <a:p>
            <a:r>
              <a:rPr lang="en-GB" dirty="0">
                <a:solidFill>
                  <a:schemeClr val="tx1"/>
                </a:solidFill>
              </a:rPr>
              <a:t> </a:t>
            </a:r>
          </a:p>
          <a:p>
            <a:r>
              <a:rPr lang="en-GB" dirty="0">
                <a:solidFill>
                  <a:schemeClr val="tx1"/>
                </a:solidFill>
              </a:rPr>
              <a:t>"Ventricular </a:t>
            </a:r>
            <a:r>
              <a:rPr lang="en-GB" dirty="0" err="1">
                <a:solidFill>
                  <a:schemeClr val="tx1"/>
                </a:solidFill>
              </a:rPr>
              <a:t>trigemity</a:t>
            </a:r>
            <a:r>
              <a:rPr lang="en-GB" dirty="0">
                <a:solidFill>
                  <a:schemeClr val="tx1"/>
                </a:solidFill>
              </a:rPr>
              <a:t>" ==&gt; when PVC occurs every third beat.</a:t>
            </a:r>
          </a:p>
          <a:p>
            <a:r>
              <a:rPr lang="en-GB" dirty="0">
                <a:solidFill>
                  <a:schemeClr val="tx1"/>
                </a:solidFill>
              </a:rPr>
              <a:t> </a:t>
            </a:r>
          </a:p>
          <a:p>
            <a:r>
              <a:rPr lang="en-GB" dirty="0">
                <a:solidFill>
                  <a:schemeClr val="tx1"/>
                </a:solidFill>
              </a:rPr>
              <a:t>"Ventricular </a:t>
            </a:r>
            <a:r>
              <a:rPr lang="en-GB" dirty="0" err="1">
                <a:solidFill>
                  <a:schemeClr val="tx1"/>
                </a:solidFill>
              </a:rPr>
              <a:t>quadrigemity</a:t>
            </a:r>
            <a:r>
              <a:rPr lang="en-GB" dirty="0">
                <a:solidFill>
                  <a:schemeClr val="tx1"/>
                </a:solidFill>
              </a:rPr>
              <a:t>" ==&gt; </a:t>
            </a:r>
            <a:r>
              <a:rPr lang="en-GB" dirty="0" err="1">
                <a:solidFill>
                  <a:schemeClr val="tx1"/>
                </a:solidFill>
              </a:rPr>
              <a:t>Whne</a:t>
            </a:r>
            <a:r>
              <a:rPr lang="en-GB" dirty="0">
                <a:solidFill>
                  <a:schemeClr val="tx1"/>
                </a:solidFill>
              </a:rPr>
              <a:t> PVC occurs every fourth beat</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972898267"/>
      </p:ext>
    </p:extLst>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Name </a:t>
            </a:r>
            <a:r>
              <a:rPr lang="en-GB" dirty="0">
                <a:solidFill>
                  <a:schemeClr val="tx1"/>
                </a:solidFill>
              </a:rPr>
              <a:t>the ECG </a:t>
            </a:r>
            <a:r>
              <a:rPr lang="en-GB" dirty="0">
                <a:solidFill>
                  <a:schemeClr val="tx1"/>
                </a:solidFill>
              </a:rPr>
              <a:t>Strip?</a:t>
            </a:r>
          </a:p>
          <a:p>
            <a:endParaRPr lang="en-GB" dirty="0">
              <a:solidFill>
                <a:schemeClr val="tx1"/>
              </a:solidFill>
            </a:endParaRPr>
          </a:p>
          <a:p>
            <a:pPr marL="342900" indent="-342900">
              <a:buFont typeface="+mj-lt"/>
              <a:buAutoNum type="alphaUcPeriod"/>
            </a:pPr>
            <a:r>
              <a:rPr lang="en-US" dirty="0">
                <a:solidFill>
                  <a:schemeClr val="tx1"/>
                </a:solidFill>
              </a:rPr>
              <a:t> Asystole ( </a:t>
            </a:r>
            <a:r>
              <a:rPr lang="en-US" dirty="0" err="1">
                <a:solidFill>
                  <a:schemeClr val="tx1"/>
                </a:solidFill>
              </a:rPr>
              <a:t>i.e</a:t>
            </a:r>
            <a:r>
              <a:rPr lang="en-US" dirty="0">
                <a:solidFill>
                  <a:schemeClr val="tx1"/>
                </a:solidFill>
              </a:rPr>
              <a:t> Ventricular Standstill</a:t>
            </a:r>
            <a:r>
              <a:rPr lang="en-US" dirty="0">
                <a:solidFill>
                  <a:schemeClr val="tx1"/>
                </a:solidFill>
              </a:rPr>
              <a:t>)</a:t>
            </a:r>
          </a:p>
          <a:p>
            <a:pPr marL="342900" indent="-342900">
              <a:buFont typeface="+mj-lt"/>
              <a:buAutoNum type="alphaUcPeriod"/>
            </a:pPr>
            <a:r>
              <a:rPr lang="en-US" dirty="0">
                <a:solidFill>
                  <a:schemeClr val="tx1"/>
                </a:solidFill>
              </a:rPr>
              <a:t> Ventricular </a:t>
            </a:r>
            <a:r>
              <a:rPr lang="en-US" dirty="0">
                <a:solidFill>
                  <a:schemeClr val="tx1"/>
                </a:solidFill>
              </a:rPr>
              <a:t>Fibrillation</a:t>
            </a:r>
          </a:p>
          <a:p>
            <a:pPr marL="342900" indent="-342900">
              <a:buFont typeface="+mj-lt"/>
              <a:buAutoNum type="alphaUcPeriod"/>
            </a:pPr>
            <a:r>
              <a:rPr lang="en-US" dirty="0">
                <a:solidFill>
                  <a:schemeClr val="tx1"/>
                </a:solidFill>
              </a:rPr>
              <a:t>Sinus Bradycardia </a:t>
            </a:r>
            <a:endParaRPr lang="en-US" dirty="0">
              <a:solidFill>
                <a:schemeClr val="tx1"/>
              </a:solidFill>
            </a:endParaRPr>
          </a:p>
          <a:p>
            <a:pPr marL="342900" indent="-342900">
              <a:buFont typeface="+mj-lt"/>
              <a:buAutoNum type="alphaUcPeriod"/>
            </a:pPr>
            <a:r>
              <a:rPr lang="en-US" dirty="0">
                <a:solidFill>
                  <a:schemeClr val="tx1"/>
                </a:solidFill>
              </a:rPr>
              <a:t>Atrial </a:t>
            </a:r>
            <a:r>
              <a:rPr lang="en-US" dirty="0">
                <a:solidFill>
                  <a:schemeClr val="tx1"/>
                </a:solidFill>
              </a:rPr>
              <a:t>Fibrillation</a:t>
            </a:r>
          </a:p>
          <a:p>
            <a:endParaRPr lang="en-GB" dirty="0">
              <a:solidFill>
                <a:schemeClr val="tx1"/>
              </a:solidFill>
            </a:endParaRPr>
          </a:p>
          <a:p>
            <a:endParaRPr lang="en-GB" dirty="0">
              <a:solidFill>
                <a:schemeClr val="tx1"/>
              </a:solidFill>
            </a:endParaRPr>
          </a:p>
        </p:txBody>
      </p:sp>
      <p:sp>
        <p:nvSpPr>
          <p:cNvPr id="18" name="Rectangle 17"/>
          <p:cNvSpPr/>
          <p:nvPr/>
        </p:nvSpPr>
        <p:spPr>
          <a:xfrm>
            <a:off x="4121974" y="5319684"/>
            <a:ext cx="434329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 </a:t>
            </a:r>
            <a:r>
              <a:rPr lang="en-US" b="1" dirty="0">
                <a:solidFill>
                  <a:schemeClr val="tx1"/>
                </a:solidFill>
              </a:rPr>
              <a:t>Asystole ( </a:t>
            </a:r>
            <a:r>
              <a:rPr lang="en-US" b="1" dirty="0" err="1">
                <a:solidFill>
                  <a:schemeClr val="tx1"/>
                </a:solidFill>
              </a:rPr>
              <a:t>i.e</a:t>
            </a:r>
            <a:r>
              <a:rPr lang="en-US" b="1" dirty="0">
                <a:solidFill>
                  <a:schemeClr val="tx1"/>
                </a:solidFill>
              </a:rPr>
              <a:t> Ventricular Standstill</a:t>
            </a:r>
            <a:r>
              <a:rPr lang="en-US" b="1" dirty="0">
                <a:solidFill>
                  <a:schemeClr val="tx1"/>
                </a:solidFill>
              </a:rPr>
              <a:t>)</a:t>
            </a:r>
            <a:endParaRPr lang="en-US" b="1" dirty="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441" y="2584351"/>
            <a:ext cx="6434632" cy="2025629"/>
          </a:xfrm>
          <a:prstGeom prst="rect">
            <a:avLst/>
          </a:prstGeom>
        </p:spPr>
      </p:pic>
    </p:spTree>
    <p:extLst>
      <p:ext uri="{BB962C8B-B14F-4D97-AF65-F5344CB8AC3E}">
        <p14:creationId xmlns:p14="http://schemas.microsoft.com/office/powerpoint/2010/main" val="2953381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541538" y="2296701"/>
            <a:ext cx="10821503" cy="350865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pPr algn="ctr"/>
            <a:r>
              <a:rPr lang="en-US" b="1" dirty="0">
                <a:solidFill>
                  <a:schemeClr val="tx1"/>
                </a:solidFill>
              </a:rPr>
              <a:t>Rationale</a:t>
            </a:r>
            <a:r>
              <a:rPr lang="en-US" dirty="0">
                <a:solidFill>
                  <a:schemeClr val="tx1"/>
                </a:solidFill>
              </a:rPr>
              <a:t>:</a:t>
            </a:r>
          </a:p>
          <a:p>
            <a:r>
              <a:rPr lang="en-US" dirty="0">
                <a:solidFill>
                  <a:schemeClr val="tx1"/>
                </a:solidFill>
              </a:rPr>
              <a:t>Asystole (</a:t>
            </a:r>
            <a:r>
              <a:rPr lang="en-US" dirty="0" err="1">
                <a:solidFill>
                  <a:schemeClr val="tx1"/>
                </a:solidFill>
              </a:rPr>
              <a:t>i.e</a:t>
            </a:r>
            <a:r>
              <a:rPr lang="en-US" dirty="0">
                <a:solidFill>
                  <a:schemeClr val="tx1"/>
                </a:solidFill>
              </a:rPr>
              <a:t> Ventricular Standstill)</a:t>
            </a:r>
          </a:p>
          <a:p>
            <a:r>
              <a:rPr lang="en-US" dirty="0">
                <a:solidFill>
                  <a:schemeClr val="tx1"/>
                </a:solidFill>
              </a:rPr>
              <a:t>=&gt; This patient  is unresponsive, not breathing, </a:t>
            </a:r>
            <a:r>
              <a:rPr lang="en-US" dirty="0" err="1">
                <a:solidFill>
                  <a:schemeClr val="tx1"/>
                </a:solidFill>
              </a:rPr>
              <a:t>wiht</a:t>
            </a:r>
            <a:r>
              <a:rPr lang="en-US" dirty="0">
                <a:solidFill>
                  <a:schemeClr val="tx1"/>
                </a:solidFill>
              </a:rPr>
              <a:t> no pulse or Blood pressure.</a:t>
            </a:r>
          </a:p>
          <a:p>
            <a:r>
              <a:rPr lang="en-US" dirty="0">
                <a:solidFill>
                  <a:schemeClr val="tx1"/>
                </a:solidFill>
              </a:rPr>
              <a:t>==&gt; No QRS; No PR interval; P wave only present post </a:t>
            </a:r>
            <a:r>
              <a:rPr lang="en-US" dirty="0" err="1">
                <a:solidFill>
                  <a:schemeClr val="tx1"/>
                </a:solidFill>
              </a:rPr>
              <a:t>Morbitz</a:t>
            </a:r>
            <a:r>
              <a:rPr lang="en-US" dirty="0">
                <a:solidFill>
                  <a:schemeClr val="tx1"/>
                </a:solidFill>
              </a:rPr>
              <a:t> 2 or 3rd degree block.</a:t>
            </a:r>
          </a:p>
          <a:p>
            <a:r>
              <a:rPr lang="en-US" dirty="0">
                <a:solidFill>
                  <a:schemeClr val="tx1"/>
                </a:solidFill>
              </a:rPr>
              <a:t>=&gt; No Ventricular Depolarization--&gt; Absent perfusion of the vital organs.</a:t>
            </a:r>
          </a:p>
          <a:p>
            <a:r>
              <a:rPr lang="en-US" dirty="0">
                <a:solidFill>
                  <a:schemeClr val="tx1"/>
                </a:solidFill>
              </a:rPr>
              <a:t> </a:t>
            </a:r>
          </a:p>
          <a:p>
            <a:r>
              <a:rPr lang="en-US" dirty="0">
                <a:solidFill>
                  <a:schemeClr val="tx1"/>
                </a:solidFill>
              </a:rPr>
              <a:t>Causes of Asystole:</a:t>
            </a:r>
          </a:p>
          <a:p>
            <a:r>
              <a:rPr lang="en-US" dirty="0">
                <a:solidFill>
                  <a:schemeClr val="tx1"/>
                </a:solidFill>
              </a:rPr>
              <a:t>Hyperkalemia; hypothermia; Acidosis; Stroke; Pulmonary embolus; Drug overdose ; MI; and Indirect lightening strike</a:t>
            </a:r>
          </a:p>
          <a:p>
            <a:endParaRPr lang="en-GB" dirty="0">
              <a:solidFill>
                <a:schemeClr val="tx1"/>
              </a:solidFill>
            </a:endParaRPr>
          </a:p>
          <a:p>
            <a:endParaRPr lang="en-GB" dirty="0">
              <a:solidFill>
                <a:schemeClr val="tx1"/>
              </a:solidFill>
            </a:endParaRPr>
          </a:p>
        </p:txBody>
      </p:sp>
    </p:spTree>
    <p:extLst>
      <p:ext uri="{BB962C8B-B14F-4D97-AF65-F5344CB8AC3E}">
        <p14:creationId xmlns:p14="http://schemas.microsoft.com/office/powerpoint/2010/main" val="3197240140"/>
      </p:ext>
    </p:extLst>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Name the ECG above using </a:t>
            </a:r>
            <a:r>
              <a:rPr lang="en-GB" dirty="0" err="1">
                <a:solidFill>
                  <a:schemeClr val="tx1"/>
                </a:solidFill>
              </a:rPr>
              <a:t>Exhibitt</a:t>
            </a:r>
            <a:r>
              <a:rPr lang="en-GB" dirty="0">
                <a:solidFill>
                  <a:schemeClr val="tx1"/>
                </a:solidFill>
              </a:rPr>
              <a:t> A as reference?</a:t>
            </a:r>
            <a:endParaRPr lang="en-GB" dirty="0">
              <a:solidFill>
                <a:schemeClr val="tx1"/>
              </a:solidFill>
            </a:endParaRPr>
          </a:p>
          <a:p>
            <a:endParaRPr lang="en-GB" dirty="0">
              <a:solidFill>
                <a:schemeClr val="tx1"/>
              </a:solidFill>
            </a:endParaRPr>
          </a:p>
          <a:p>
            <a:pPr marL="342900" indent="-342900">
              <a:buFont typeface="+mj-lt"/>
              <a:buAutoNum type="alphaUcPeriod"/>
            </a:pPr>
            <a:r>
              <a:rPr lang="en-US" dirty="0">
                <a:solidFill>
                  <a:schemeClr val="tx1"/>
                </a:solidFill>
              </a:rPr>
              <a:t> </a:t>
            </a:r>
            <a:r>
              <a:rPr lang="en-GB" dirty="0">
                <a:solidFill>
                  <a:schemeClr val="tx1"/>
                </a:solidFill>
              </a:rPr>
              <a:t>Second Degree AV block type 2 </a:t>
            </a:r>
            <a:endParaRPr lang="en-GB" dirty="0">
              <a:solidFill>
                <a:schemeClr val="tx1"/>
              </a:solidFill>
            </a:endParaRPr>
          </a:p>
          <a:p>
            <a:pPr marL="342900" indent="-342900">
              <a:buFont typeface="+mj-lt"/>
              <a:buAutoNum type="alphaUcPeriod"/>
            </a:pPr>
            <a:r>
              <a:rPr lang="en-GB" dirty="0">
                <a:solidFill>
                  <a:schemeClr val="tx1"/>
                </a:solidFill>
              </a:rPr>
              <a:t>Second Degree AV block type 1 </a:t>
            </a:r>
          </a:p>
          <a:p>
            <a:pPr marL="342900" indent="-342900">
              <a:buFont typeface="+mj-lt"/>
              <a:buAutoNum type="alphaUcPeriod"/>
            </a:pPr>
            <a:r>
              <a:rPr lang="en-GB" dirty="0">
                <a:solidFill>
                  <a:schemeClr val="tx1"/>
                </a:solidFill>
              </a:rPr>
              <a:t>Third Degree AV </a:t>
            </a:r>
            <a:r>
              <a:rPr lang="en-GB" dirty="0" err="1">
                <a:solidFill>
                  <a:schemeClr val="tx1"/>
                </a:solidFill>
              </a:rPr>
              <a:t>AV</a:t>
            </a:r>
            <a:r>
              <a:rPr lang="en-GB" dirty="0">
                <a:solidFill>
                  <a:schemeClr val="tx1"/>
                </a:solidFill>
              </a:rPr>
              <a:t> block </a:t>
            </a:r>
            <a:endParaRPr lang="en-GB" dirty="0">
              <a:solidFill>
                <a:schemeClr val="tx1"/>
              </a:solidFill>
            </a:endParaRPr>
          </a:p>
          <a:p>
            <a:pPr marL="342900" indent="-342900">
              <a:buFont typeface="+mj-lt"/>
              <a:buAutoNum type="alphaUcPeriod"/>
            </a:pPr>
            <a:r>
              <a:rPr lang="en-GB" dirty="0">
                <a:solidFill>
                  <a:schemeClr val="tx1"/>
                </a:solidFill>
              </a:rPr>
              <a:t>NSR </a:t>
            </a:r>
            <a:r>
              <a:rPr lang="en-GB" dirty="0">
                <a:solidFill>
                  <a:schemeClr val="tx1"/>
                </a:solidFill>
              </a:rPr>
              <a:t>with first degree AV block, PR interval </a:t>
            </a:r>
            <a:endParaRPr lang="en-GB" dirty="0">
              <a:solidFill>
                <a:schemeClr val="tx1"/>
              </a:solidFill>
            </a:endParaRPr>
          </a:p>
          <a:p>
            <a:pPr marL="342900" indent="-342900">
              <a:buFont typeface="+mj-lt"/>
              <a:buAutoNum type="alphaUcPeriod"/>
            </a:pPr>
            <a:r>
              <a:rPr lang="en-GB" dirty="0">
                <a:solidFill>
                  <a:schemeClr val="tx1"/>
                </a:solidFill>
              </a:rPr>
              <a:t>0.24 </a:t>
            </a:r>
            <a:r>
              <a:rPr lang="en-GB" dirty="0">
                <a:solidFill>
                  <a:schemeClr val="tx1"/>
                </a:solidFill>
              </a:rPr>
              <a:t>seconds. </a:t>
            </a:r>
          </a:p>
        </p:txBody>
      </p:sp>
      <p:sp>
        <p:nvSpPr>
          <p:cNvPr id="18" name="Rectangle 17"/>
          <p:cNvSpPr/>
          <p:nvPr/>
        </p:nvSpPr>
        <p:spPr>
          <a:xfrm>
            <a:off x="2639404" y="5322043"/>
            <a:ext cx="6197875"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D</a:t>
            </a:r>
            <a:r>
              <a:rPr lang="en-GB" b="1" dirty="0">
                <a:solidFill>
                  <a:schemeClr val="tx1"/>
                </a:solidFill>
              </a:rPr>
              <a:t>. </a:t>
            </a:r>
            <a:r>
              <a:rPr lang="en-GB" b="1" dirty="0">
                <a:solidFill>
                  <a:schemeClr val="tx1"/>
                </a:solidFill>
              </a:rPr>
              <a:t>  NSR </a:t>
            </a:r>
            <a:r>
              <a:rPr lang="en-GB" b="1" dirty="0">
                <a:solidFill>
                  <a:schemeClr val="tx1"/>
                </a:solidFill>
              </a:rPr>
              <a:t>with first degree AV block, PR interval 0.24 </a:t>
            </a:r>
            <a:r>
              <a:rPr lang="en-GB" b="1" dirty="0">
                <a:solidFill>
                  <a:schemeClr val="tx1"/>
                </a:solidFill>
              </a:rPr>
              <a:t>seconds</a:t>
            </a:r>
            <a:endParaRPr lang="en-US" b="1" dirty="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2701" y="2070520"/>
            <a:ext cx="5779299" cy="3010158"/>
          </a:xfrm>
          <a:prstGeom prst="rect">
            <a:avLst/>
          </a:prstGeom>
        </p:spPr>
      </p:pic>
    </p:spTree>
    <p:extLst>
      <p:ext uri="{BB962C8B-B14F-4D97-AF65-F5344CB8AC3E}">
        <p14:creationId xmlns:p14="http://schemas.microsoft.com/office/powerpoint/2010/main" val="24677221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1596186" y="2394359"/>
            <a:ext cx="9304426" cy="267765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Rationale</a:t>
            </a:r>
            <a:r>
              <a:rPr lang="en-US" dirty="0">
                <a:solidFill>
                  <a:schemeClr val="tx1"/>
                </a:solidFill>
              </a:rPr>
              <a:t>:  </a:t>
            </a:r>
            <a:endParaRPr lang="en-US" dirty="0">
              <a:solidFill>
                <a:schemeClr val="tx1"/>
              </a:solidFill>
            </a:endParaRPr>
          </a:p>
          <a:p>
            <a:r>
              <a:rPr lang="en-US" dirty="0">
                <a:solidFill>
                  <a:schemeClr val="tx1"/>
                </a:solidFill>
              </a:rPr>
              <a:t>Recall </a:t>
            </a:r>
            <a:r>
              <a:rPr lang="en-US" dirty="0">
                <a:solidFill>
                  <a:schemeClr val="tx1"/>
                </a:solidFill>
              </a:rPr>
              <a:t>that 1 large box= 0.20 sec; 1 small box = 0.04 sec</a:t>
            </a:r>
          </a:p>
          <a:p>
            <a:r>
              <a:rPr lang="en-US" dirty="0">
                <a:solidFill>
                  <a:schemeClr val="tx1"/>
                </a:solidFill>
              </a:rPr>
              <a:t>PRI = Beginning  of P to the beginning of QRS then count the number of  small box</a:t>
            </a:r>
          </a:p>
          <a:p>
            <a:r>
              <a:rPr lang="en-US" dirty="0">
                <a:solidFill>
                  <a:schemeClr val="tx1"/>
                </a:solidFill>
              </a:rPr>
              <a:t>First Degree AV block: (is link with Endocarditis ; Lyme disease; Digitalis toxicity;  </a:t>
            </a:r>
            <a:r>
              <a:rPr lang="en-US" dirty="0" err="1">
                <a:solidFill>
                  <a:schemeClr val="tx1"/>
                </a:solidFill>
              </a:rPr>
              <a:t>Age,Hyperkalemia</a:t>
            </a:r>
            <a:r>
              <a:rPr lang="en-US" dirty="0">
                <a:solidFill>
                  <a:schemeClr val="tx1"/>
                </a:solidFill>
              </a:rPr>
              <a:t>)</a:t>
            </a:r>
          </a:p>
          <a:p>
            <a:r>
              <a:rPr lang="en-US" dirty="0">
                <a:solidFill>
                  <a:schemeClr val="tx1"/>
                </a:solidFill>
              </a:rPr>
              <a:t>P waver for every QRS complex.</a:t>
            </a:r>
          </a:p>
          <a:p>
            <a:r>
              <a:rPr lang="en-US" dirty="0">
                <a:solidFill>
                  <a:schemeClr val="tx1"/>
                </a:solidFill>
              </a:rPr>
              <a:t>PR interval &gt; 0.20  (due to delay AV node)</a:t>
            </a:r>
          </a:p>
          <a:p>
            <a:r>
              <a:rPr lang="en-US" dirty="0">
                <a:solidFill>
                  <a:schemeClr val="tx1"/>
                </a:solidFill>
              </a:rPr>
              <a:t>Normal QRS complex.</a:t>
            </a:r>
          </a:p>
          <a:p>
            <a:endParaRPr lang="en-US" dirty="0">
              <a:solidFill>
                <a:schemeClr val="tx1"/>
              </a:solidFill>
            </a:endParaRPr>
          </a:p>
        </p:txBody>
      </p:sp>
    </p:spTree>
    <p:extLst>
      <p:ext uri="{BB962C8B-B14F-4D97-AF65-F5344CB8AC3E}">
        <p14:creationId xmlns:p14="http://schemas.microsoft.com/office/powerpoint/2010/main" val="1567214955"/>
      </p:ext>
    </p:extLst>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41538" y="2296701"/>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Identify the ECG strip </a:t>
            </a:r>
            <a:r>
              <a:rPr lang="en-GB" dirty="0">
                <a:solidFill>
                  <a:schemeClr val="tx1"/>
                </a:solidFill>
              </a:rPr>
              <a:t> </a:t>
            </a:r>
            <a:r>
              <a:rPr lang="en-GB" dirty="0">
                <a:solidFill>
                  <a:schemeClr val="tx1"/>
                </a:solidFill>
              </a:rPr>
              <a:t>using the Heart Rhythm </a:t>
            </a:r>
            <a:r>
              <a:rPr lang="en-GB" dirty="0" err="1">
                <a:solidFill>
                  <a:schemeClr val="tx1"/>
                </a:solidFill>
              </a:rPr>
              <a:t>Exhitbit</a:t>
            </a:r>
            <a:r>
              <a:rPr lang="en-GB" dirty="0">
                <a:solidFill>
                  <a:schemeClr val="tx1"/>
                </a:solidFill>
              </a:rPr>
              <a:t> A as reference</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First Degree AV </a:t>
            </a:r>
            <a:r>
              <a:rPr lang="en-GB" dirty="0">
                <a:solidFill>
                  <a:schemeClr val="tx1"/>
                </a:solidFill>
              </a:rPr>
              <a:t>Block</a:t>
            </a:r>
          </a:p>
          <a:p>
            <a:pPr marL="342900" indent="-342900">
              <a:buFont typeface="+mj-lt"/>
              <a:buAutoNum type="alphaUcPeriod"/>
            </a:pPr>
            <a:r>
              <a:rPr lang="en-GB" dirty="0">
                <a:solidFill>
                  <a:schemeClr val="tx1"/>
                </a:solidFill>
              </a:rPr>
              <a:t>Second Degree AV Block Type 2 </a:t>
            </a:r>
          </a:p>
          <a:p>
            <a:pPr marL="342900" indent="-342900">
              <a:buFont typeface="+mj-lt"/>
              <a:buAutoNum type="alphaUcPeriod"/>
            </a:pPr>
            <a:r>
              <a:rPr lang="en-GB" dirty="0">
                <a:solidFill>
                  <a:schemeClr val="tx1"/>
                </a:solidFill>
              </a:rPr>
              <a:t>Second Degree AV Block Type 1 (</a:t>
            </a:r>
            <a:r>
              <a:rPr lang="en-GB" dirty="0" err="1">
                <a:solidFill>
                  <a:schemeClr val="tx1"/>
                </a:solidFill>
              </a:rPr>
              <a:t>Morbitz</a:t>
            </a:r>
            <a:r>
              <a:rPr lang="en-GB" dirty="0">
                <a:solidFill>
                  <a:schemeClr val="tx1"/>
                </a:solidFill>
              </a:rPr>
              <a:t> 1 or </a:t>
            </a:r>
            <a:r>
              <a:rPr lang="en-GB" dirty="0" err="1">
                <a:solidFill>
                  <a:schemeClr val="tx1"/>
                </a:solidFill>
              </a:rPr>
              <a:t>Wenckenbach</a:t>
            </a:r>
            <a:r>
              <a:rPr lang="en-GB" dirty="0">
                <a:solidFill>
                  <a:schemeClr val="tx1"/>
                </a:solidFill>
              </a:rPr>
              <a:t>)</a:t>
            </a:r>
          </a:p>
          <a:p>
            <a:pPr marL="342900" indent="-342900">
              <a:buFont typeface="+mj-lt"/>
              <a:buAutoNum type="alphaUcPeriod"/>
            </a:pPr>
            <a:r>
              <a:rPr lang="en-GB" dirty="0">
                <a:solidFill>
                  <a:schemeClr val="tx1"/>
                </a:solidFill>
              </a:rPr>
              <a:t>Third Degree AV </a:t>
            </a:r>
            <a:r>
              <a:rPr lang="en-GB" dirty="0">
                <a:solidFill>
                  <a:schemeClr val="tx1"/>
                </a:solidFill>
              </a:rPr>
              <a:t>Block</a:t>
            </a:r>
            <a:endParaRPr lang="en-GB" dirty="0">
              <a:solidFill>
                <a:schemeClr val="tx1"/>
              </a:solidFill>
            </a:endParaRPr>
          </a:p>
          <a:p>
            <a:endParaRPr lang="en-GB" dirty="0">
              <a:solidFill>
                <a:schemeClr val="tx1"/>
              </a:solidFill>
            </a:endParaRPr>
          </a:p>
        </p:txBody>
      </p:sp>
      <p:sp>
        <p:nvSpPr>
          <p:cNvPr id="18" name="Rectangle 17"/>
          <p:cNvSpPr/>
          <p:nvPr/>
        </p:nvSpPr>
        <p:spPr>
          <a:xfrm>
            <a:off x="1991556" y="4539774"/>
            <a:ext cx="6037886"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dirty="0">
                <a:solidFill>
                  <a:schemeClr val="tx1"/>
                </a:solidFill>
              </a:rPr>
              <a:t> C. </a:t>
            </a:r>
            <a:r>
              <a:rPr lang="en-GB" b="1" dirty="0">
                <a:solidFill>
                  <a:schemeClr val="tx1"/>
                </a:solidFill>
              </a:rPr>
              <a:t>Rationale</a:t>
            </a:r>
            <a:r>
              <a:rPr lang="en-GB" dirty="0">
                <a:solidFill>
                  <a:schemeClr val="tx1"/>
                </a:solidFill>
              </a:rPr>
              <a:t>:</a:t>
            </a:r>
          </a:p>
          <a:p>
            <a:r>
              <a:rPr lang="en-GB" dirty="0">
                <a:solidFill>
                  <a:schemeClr val="tx1"/>
                </a:solidFill>
              </a:rPr>
              <a:t>Second Degree AV Block Type 1.</a:t>
            </a:r>
          </a:p>
          <a:p>
            <a:r>
              <a:rPr lang="en-GB" dirty="0">
                <a:solidFill>
                  <a:schemeClr val="tx1"/>
                </a:solidFill>
              </a:rPr>
              <a:t>P wave not followed by a QRS complex.</a:t>
            </a:r>
          </a:p>
          <a:p>
            <a:r>
              <a:rPr lang="en-GB" dirty="0">
                <a:solidFill>
                  <a:schemeClr val="tx1"/>
                </a:solidFill>
              </a:rPr>
              <a:t>PRI is regular but progressively lengthen.</a:t>
            </a:r>
          </a:p>
          <a:p>
            <a:r>
              <a:rPr lang="en-GB" dirty="0">
                <a:solidFill>
                  <a:schemeClr val="tx1"/>
                </a:solidFill>
              </a:rPr>
              <a:t>QRS complex &lt; 0.10 Seconds on the </a:t>
            </a:r>
            <a:r>
              <a:rPr lang="en-GB" dirty="0">
                <a:solidFill>
                  <a:schemeClr val="tx1"/>
                </a:solidFill>
              </a:rPr>
              <a:t>ECG </a:t>
            </a:r>
            <a:endParaRPr lang="en-US" dirty="0">
              <a:solidFill>
                <a:schemeClr val="tx1"/>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4596" y="3021664"/>
            <a:ext cx="4106891" cy="1821188"/>
          </a:xfrm>
          <a:prstGeom prst="rect">
            <a:avLst/>
          </a:prstGeom>
        </p:spPr>
      </p:pic>
    </p:spTree>
    <p:extLst>
      <p:ext uri="{BB962C8B-B14F-4D97-AF65-F5344CB8AC3E}">
        <p14:creationId xmlns:p14="http://schemas.microsoft.com/office/powerpoint/2010/main" val="32406181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296701"/>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endParaRPr lang="en-US" dirty="0">
              <a:solidFill>
                <a:schemeClr val="tx1"/>
              </a:solidFill>
            </a:endParaRPr>
          </a:p>
          <a:p>
            <a:r>
              <a:rPr lang="en-GB" dirty="0">
                <a:solidFill>
                  <a:schemeClr val="tx1"/>
                </a:solidFill>
              </a:rPr>
              <a:t>Identify the ECG </a:t>
            </a:r>
            <a:r>
              <a:rPr lang="en-GB" dirty="0">
                <a:solidFill>
                  <a:schemeClr val="tx1"/>
                </a:solidFill>
              </a:rPr>
              <a:t>strip </a:t>
            </a:r>
            <a:r>
              <a:rPr lang="en-GB" dirty="0">
                <a:solidFill>
                  <a:schemeClr val="tx1"/>
                </a:solidFill>
              </a:rPr>
              <a:t>using Exhibit 1 as reference?</a:t>
            </a:r>
            <a:endParaRPr lang="en-GB" dirty="0">
              <a:solidFill>
                <a:schemeClr val="tx1"/>
              </a:solidFill>
            </a:endParaRPr>
          </a:p>
          <a:p>
            <a:endParaRPr lang="en-GB" dirty="0">
              <a:solidFill>
                <a:schemeClr val="tx1"/>
              </a:solidFill>
            </a:endParaRPr>
          </a:p>
          <a:p>
            <a:pPr marL="342900" indent="-342900">
              <a:buFont typeface="+mj-lt"/>
              <a:buAutoNum type="alphaUcPeriod"/>
            </a:pPr>
            <a:r>
              <a:rPr lang="en-GB" dirty="0">
                <a:solidFill>
                  <a:schemeClr val="tx1"/>
                </a:solidFill>
              </a:rPr>
              <a:t>Second Degree AV Block Type </a:t>
            </a:r>
            <a:r>
              <a:rPr lang="en-GB" dirty="0">
                <a:solidFill>
                  <a:schemeClr val="tx1"/>
                </a:solidFill>
              </a:rPr>
              <a:t>2</a:t>
            </a:r>
          </a:p>
          <a:p>
            <a:pPr marL="342900" indent="-342900">
              <a:buFont typeface="+mj-lt"/>
              <a:buAutoNum type="alphaUcPeriod"/>
            </a:pPr>
            <a:r>
              <a:rPr lang="en-GB" dirty="0" err="1">
                <a:solidFill>
                  <a:schemeClr val="tx1"/>
                </a:solidFill>
              </a:rPr>
              <a:t>Paraxysmal</a:t>
            </a:r>
            <a:r>
              <a:rPr lang="en-GB" dirty="0">
                <a:solidFill>
                  <a:schemeClr val="tx1"/>
                </a:solidFill>
              </a:rPr>
              <a:t> Junctional Tachycardia. </a:t>
            </a:r>
          </a:p>
          <a:p>
            <a:pPr marL="342900" indent="-342900">
              <a:buFont typeface="+mj-lt"/>
              <a:buAutoNum type="alphaUcPeriod"/>
            </a:pPr>
            <a:r>
              <a:rPr lang="en-GB" dirty="0" err="1">
                <a:solidFill>
                  <a:schemeClr val="tx1"/>
                </a:solidFill>
              </a:rPr>
              <a:t>Firt</a:t>
            </a:r>
            <a:r>
              <a:rPr lang="en-GB" dirty="0">
                <a:solidFill>
                  <a:schemeClr val="tx1"/>
                </a:solidFill>
              </a:rPr>
              <a:t> Degree AV Block Type </a:t>
            </a:r>
            <a:r>
              <a:rPr lang="en-GB" dirty="0">
                <a:solidFill>
                  <a:schemeClr val="tx1"/>
                </a:solidFill>
              </a:rPr>
              <a:t>1.</a:t>
            </a:r>
          </a:p>
          <a:p>
            <a:pPr marL="342900" indent="-342900">
              <a:buFont typeface="+mj-lt"/>
              <a:buAutoNum type="alphaUcPeriod"/>
            </a:pPr>
            <a:r>
              <a:rPr lang="en-GB" dirty="0">
                <a:solidFill>
                  <a:schemeClr val="tx1"/>
                </a:solidFill>
              </a:rPr>
              <a:t>Third Degree AV </a:t>
            </a:r>
            <a:r>
              <a:rPr lang="en-GB" dirty="0">
                <a:solidFill>
                  <a:schemeClr val="tx1"/>
                </a:solidFill>
              </a:rPr>
              <a:t>Block</a:t>
            </a:r>
          </a:p>
          <a:p>
            <a:endParaRPr lang="en-GB" dirty="0">
              <a:solidFill>
                <a:schemeClr val="tx1"/>
              </a:solidFill>
            </a:endParaRPr>
          </a:p>
        </p:txBody>
      </p:sp>
      <p:sp>
        <p:nvSpPr>
          <p:cNvPr id="18" name="Rectangle 17"/>
          <p:cNvSpPr/>
          <p:nvPr/>
        </p:nvSpPr>
        <p:spPr>
          <a:xfrm>
            <a:off x="2639404" y="5322043"/>
            <a:ext cx="352692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a:t>
            </a:r>
            <a:r>
              <a:rPr lang="en-GB" b="1" dirty="0">
                <a:solidFill>
                  <a:schemeClr val="tx1"/>
                </a:solidFill>
              </a:rPr>
              <a:t>A.  Second </a:t>
            </a:r>
            <a:r>
              <a:rPr lang="en-GB" b="1" dirty="0">
                <a:solidFill>
                  <a:schemeClr val="tx1"/>
                </a:solidFill>
              </a:rPr>
              <a:t>Degree AV Block Type </a:t>
            </a:r>
            <a:r>
              <a:rPr lang="en-GB" b="1" dirty="0">
                <a:solidFill>
                  <a:schemeClr val="tx1"/>
                </a:solidFill>
              </a:rPr>
              <a:t>2 </a:t>
            </a:r>
            <a:endParaRPr lang="en-US" b="1" dirty="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5773" y="2110375"/>
            <a:ext cx="5112862" cy="2853159"/>
          </a:xfrm>
          <a:prstGeom prst="rect">
            <a:avLst/>
          </a:prstGeom>
        </p:spPr>
      </p:pic>
    </p:spTree>
    <p:extLst>
      <p:ext uri="{BB962C8B-B14F-4D97-AF65-F5344CB8AC3E}">
        <p14:creationId xmlns:p14="http://schemas.microsoft.com/office/powerpoint/2010/main" val="13076269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2307207" y="2268992"/>
            <a:ext cx="7882384" cy="323165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Rationale</a:t>
            </a:r>
            <a:r>
              <a:rPr lang="en-GB" dirty="0">
                <a:solidFill>
                  <a:schemeClr val="tx1"/>
                </a:solidFill>
              </a:rPr>
              <a:t>:</a:t>
            </a:r>
          </a:p>
          <a:p>
            <a:endParaRPr lang="en-GB" dirty="0">
              <a:solidFill>
                <a:schemeClr val="tx1"/>
              </a:solidFill>
            </a:endParaRPr>
          </a:p>
          <a:p>
            <a:r>
              <a:rPr lang="en-GB" dirty="0">
                <a:solidFill>
                  <a:schemeClr val="tx1"/>
                </a:solidFill>
              </a:rPr>
              <a:t>Second Degree AV Block Type 2.</a:t>
            </a:r>
          </a:p>
          <a:p>
            <a:endParaRPr lang="en-GB" dirty="0">
              <a:solidFill>
                <a:schemeClr val="tx1"/>
              </a:solidFill>
            </a:endParaRPr>
          </a:p>
          <a:p>
            <a:r>
              <a:rPr lang="en-GB" dirty="0">
                <a:solidFill>
                  <a:schemeClr val="tx1"/>
                </a:solidFill>
              </a:rPr>
              <a:t>More P waves than QRS complexes (</a:t>
            </a:r>
            <a:r>
              <a:rPr lang="en-GB" dirty="0" err="1">
                <a:solidFill>
                  <a:schemeClr val="tx1"/>
                </a:solidFill>
              </a:rPr>
              <a:t>i.e</a:t>
            </a:r>
            <a:r>
              <a:rPr lang="en-GB" dirty="0">
                <a:solidFill>
                  <a:schemeClr val="tx1"/>
                </a:solidFill>
              </a:rPr>
              <a:t> Four P waves to each QRS).</a:t>
            </a:r>
          </a:p>
          <a:p>
            <a:endParaRPr lang="en-GB" dirty="0">
              <a:solidFill>
                <a:schemeClr val="tx1"/>
              </a:solidFill>
            </a:endParaRPr>
          </a:p>
          <a:p>
            <a:r>
              <a:rPr lang="en-GB" dirty="0">
                <a:solidFill>
                  <a:schemeClr val="tx1"/>
                </a:solidFill>
              </a:rPr>
              <a:t>PRI remains constant and Regular P to P interval</a:t>
            </a:r>
            <a:r>
              <a:rPr lang="en-GB" dirty="0">
                <a:solidFill>
                  <a:schemeClr val="tx1"/>
                </a:solidFill>
              </a:rPr>
              <a:t>.</a:t>
            </a:r>
            <a:endParaRPr lang="en-GB" dirty="0">
              <a:solidFill>
                <a:schemeClr val="tx1"/>
              </a:solidFill>
            </a:endParaRPr>
          </a:p>
          <a:p>
            <a:endParaRPr lang="en-GB" dirty="0">
              <a:solidFill>
                <a:schemeClr val="tx1"/>
              </a:solidFill>
            </a:endParaRPr>
          </a:p>
          <a:p>
            <a:r>
              <a:rPr lang="en-GB" dirty="0">
                <a:solidFill>
                  <a:schemeClr val="tx1"/>
                </a:solidFill>
              </a:rPr>
              <a:t>Wide QRS complex--&gt; Blockage in the bundle branches</a:t>
            </a:r>
            <a:r>
              <a:rPr lang="en-GB" dirty="0">
                <a:solidFill>
                  <a:schemeClr val="tx1"/>
                </a:solidFill>
              </a:rPr>
              <a:t>.</a:t>
            </a:r>
            <a:endParaRPr lang="en-GB" dirty="0">
              <a:solidFill>
                <a:schemeClr val="tx1"/>
              </a:solidFill>
            </a:endParaRPr>
          </a:p>
          <a:p>
            <a:endParaRPr lang="en-GB" dirty="0">
              <a:solidFill>
                <a:schemeClr val="tx1"/>
              </a:solidFill>
            </a:endParaRPr>
          </a:p>
          <a:p>
            <a:r>
              <a:rPr lang="en-GB" dirty="0">
                <a:solidFill>
                  <a:schemeClr val="tx1"/>
                </a:solidFill>
              </a:rPr>
              <a:t>Narrow QRS complex--&gt; Blockage in the bundle of His.</a:t>
            </a:r>
          </a:p>
        </p:txBody>
      </p:sp>
    </p:spTree>
    <p:extLst>
      <p:ext uri="{BB962C8B-B14F-4D97-AF65-F5344CB8AC3E}">
        <p14:creationId xmlns:p14="http://schemas.microsoft.com/office/powerpoint/2010/main" val="210734877"/>
      </p:ext>
    </p:extLst>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Doctor's </a:t>
            </a:r>
            <a:r>
              <a:rPr lang="en-GB" dirty="0">
                <a:solidFill>
                  <a:schemeClr val="tx1"/>
                </a:solidFill>
              </a:rPr>
              <a:t>Order: 3 mg IV push</a:t>
            </a:r>
          </a:p>
          <a:p>
            <a:endParaRPr lang="en-GB" dirty="0">
              <a:solidFill>
                <a:schemeClr val="tx1"/>
              </a:solidFill>
            </a:endParaRPr>
          </a:p>
          <a:p>
            <a:r>
              <a:rPr lang="en-GB" dirty="0">
                <a:solidFill>
                  <a:schemeClr val="tx1"/>
                </a:solidFill>
              </a:rPr>
              <a:t>Available (</a:t>
            </a:r>
            <a:r>
              <a:rPr lang="en-GB" dirty="0" err="1">
                <a:solidFill>
                  <a:schemeClr val="tx1"/>
                </a:solidFill>
              </a:rPr>
              <a:t>i.e</a:t>
            </a:r>
            <a:r>
              <a:rPr lang="en-GB" dirty="0">
                <a:solidFill>
                  <a:schemeClr val="tx1"/>
                </a:solidFill>
              </a:rPr>
              <a:t> Have on hand): 2 mg/ml</a:t>
            </a:r>
          </a:p>
          <a:p>
            <a:endParaRPr lang="en-GB" dirty="0">
              <a:solidFill>
                <a:schemeClr val="tx1"/>
              </a:solidFill>
            </a:endParaRPr>
          </a:p>
          <a:p>
            <a:r>
              <a:rPr lang="en-GB" dirty="0">
                <a:solidFill>
                  <a:schemeClr val="tx1"/>
                </a:solidFill>
              </a:rPr>
              <a:t>How many ml will the nurse administer (</a:t>
            </a:r>
            <a:r>
              <a:rPr lang="en-GB" dirty="0" err="1">
                <a:solidFill>
                  <a:schemeClr val="tx1"/>
                </a:solidFill>
              </a:rPr>
              <a:t>i.e</a:t>
            </a:r>
            <a:r>
              <a:rPr lang="en-GB" dirty="0">
                <a:solidFill>
                  <a:schemeClr val="tx1"/>
                </a:solidFill>
              </a:rPr>
              <a:t> Dose amount)?</a:t>
            </a:r>
          </a:p>
          <a:p>
            <a:pPr marL="342900" indent="-342900">
              <a:buFont typeface="+mj-lt"/>
              <a:buAutoNum type="alphaUcPeriod"/>
            </a:pPr>
            <a:r>
              <a:rPr lang="en-GB" dirty="0">
                <a:solidFill>
                  <a:schemeClr val="tx1"/>
                </a:solidFill>
              </a:rPr>
              <a:t>1.3 ml </a:t>
            </a:r>
            <a:endParaRPr lang="en-GB" dirty="0">
              <a:solidFill>
                <a:schemeClr val="tx1"/>
              </a:solidFill>
            </a:endParaRPr>
          </a:p>
          <a:p>
            <a:pPr marL="342900" indent="-342900">
              <a:buFont typeface="+mj-lt"/>
              <a:buAutoNum type="alphaUcPeriod"/>
            </a:pPr>
            <a:r>
              <a:rPr lang="en-US" dirty="0">
                <a:solidFill>
                  <a:schemeClr val="tx1"/>
                </a:solidFill>
              </a:rPr>
              <a:t>1.6 </a:t>
            </a:r>
            <a:r>
              <a:rPr lang="en-US" dirty="0">
                <a:solidFill>
                  <a:schemeClr val="tx1"/>
                </a:solidFill>
              </a:rPr>
              <a:t>ml</a:t>
            </a:r>
          </a:p>
          <a:p>
            <a:pPr marL="342900" indent="-342900">
              <a:buFont typeface="+mj-lt"/>
              <a:buAutoNum type="alphaUcPeriod"/>
            </a:pPr>
            <a:r>
              <a:rPr lang="en-US" dirty="0">
                <a:solidFill>
                  <a:schemeClr val="tx1"/>
                </a:solidFill>
              </a:rPr>
              <a:t>1.4 </a:t>
            </a:r>
            <a:r>
              <a:rPr lang="en-US" dirty="0">
                <a:solidFill>
                  <a:schemeClr val="tx1"/>
                </a:solidFill>
              </a:rPr>
              <a:t>ml</a:t>
            </a:r>
          </a:p>
          <a:p>
            <a:pPr marL="342900" indent="-342900">
              <a:buFont typeface="+mj-lt"/>
              <a:buAutoNum type="alphaUcPeriod"/>
            </a:pPr>
            <a:r>
              <a:rPr lang="en-US" dirty="0">
                <a:solidFill>
                  <a:schemeClr val="tx1"/>
                </a:solidFill>
              </a:rPr>
              <a:t>1.5 </a:t>
            </a:r>
            <a:r>
              <a:rPr lang="en-US" dirty="0">
                <a:solidFill>
                  <a:schemeClr val="tx1"/>
                </a:solidFill>
              </a:rPr>
              <a:t>ml</a:t>
            </a:r>
          </a:p>
          <a:p>
            <a:r>
              <a:rPr lang="en-US" dirty="0">
                <a:solidFill>
                  <a:schemeClr val="tx1"/>
                </a:solidFill>
              </a:rPr>
              <a:t> </a:t>
            </a:r>
            <a:endParaRPr lang="en-GB" dirty="0">
              <a:solidFill>
                <a:schemeClr val="tx1"/>
              </a:solidFill>
            </a:endParaRPr>
          </a:p>
        </p:txBody>
      </p:sp>
      <p:sp>
        <p:nvSpPr>
          <p:cNvPr id="18" name="Rectangle 17"/>
          <p:cNvSpPr/>
          <p:nvPr/>
        </p:nvSpPr>
        <p:spPr>
          <a:xfrm>
            <a:off x="3304201" y="4145960"/>
            <a:ext cx="553266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D</a:t>
            </a:r>
            <a:r>
              <a:rPr lang="en-GB" b="1" dirty="0">
                <a:solidFill>
                  <a:schemeClr val="tx1"/>
                </a:solidFill>
              </a:rPr>
              <a:t>.  	1.5 ml</a:t>
            </a:r>
          </a:p>
          <a:p>
            <a:pPr algn="ctr"/>
            <a:r>
              <a:rPr lang="en-GB" b="1" dirty="0">
                <a:solidFill>
                  <a:schemeClr val="tx1"/>
                </a:solidFill>
              </a:rPr>
              <a:t>Rationale:</a:t>
            </a:r>
          </a:p>
          <a:p>
            <a:r>
              <a:rPr lang="en-GB" dirty="0">
                <a:solidFill>
                  <a:schemeClr val="tx1"/>
                </a:solidFill>
              </a:rPr>
              <a:t>Prescribed Medication (</a:t>
            </a:r>
            <a:r>
              <a:rPr lang="en-GB" dirty="0" err="1">
                <a:solidFill>
                  <a:schemeClr val="tx1"/>
                </a:solidFill>
              </a:rPr>
              <a:t>i.e</a:t>
            </a:r>
            <a:r>
              <a:rPr lang="en-GB" dirty="0">
                <a:solidFill>
                  <a:schemeClr val="tx1"/>
                </a:solidFill>
              </a:rPr>
              <a:t> Doctor's Order): 3 mg IV push.</a:t>
            </a:r>
          </a:p>
          <a:p>
            <a:r>
              <a:rPr lang="en-GB" dirty="0">
                <a:solidFill>
                  <a:schemeClr val="tx1"/>
                </a:solidFill>
              </a:rPr>
              <a:t>Available (</a:t>
            </a:r>
            <a:r>
              <a:rPr lang="en-GB" dirty="0" err="1">
                <a:solidFill>
                  <a:schemeClr val="tx1"/>
                </a:solidFill>
              </a:rPr>
              <a:t>i.e</a:t>
            </a:r>
            <a:r>
              <a:rPr lang="en-GB" dirty="0">
                <a:solidFill>
                  <a:schemeClr val="tx1"/>
                </a:solidFill>
              </a:rPr>
              <a:t> Amount on hand): 2 mg/ml</a:t>
            </a:r>
          </a:p>
          <a:p>
            <a:r>
              <a:rPr lang="en-GB" dirty="0">
                <a:solidFill>
                  <a:schemeClr val="tx1"/>
                </a:solidFill>
              </a:rPr>
              <a:t>Dose Amount = (Doctor's order) / (available )</a:t>
            </a:r>
          </a:p>
          <a:p>
            <a:r>
              <a:rPr lang="en-GB" dirty="0">
                <a:solidFill>
                  <a:schemeClr val="tx1"/>
                </a:solidFill>
              </a:rPr>
              <a:t>Dose amount = (3 mg) / (2 mg/ml) = 1.5 </a:t>
            </a:r>
            <a:r>
              <a:rPr lang="en-GB" dirty="0">
                <a:solidFill>
                  <a:schemeClr val="tx1"/>
                </a:solidFill>
              </a:rPr>
              <a:t>ml</a:t>
            </a:r>
            <a:endParaRPr lang="en-GB" dirty="0">
              <a:solidFill>
                <a:schemeClr val="tx1"/>
              </a:solidFill>
            </a:endParaRPr>
          </a:p>
        </p:txBody>
      </p:sp>
    </p:spTree>
    <p:extLst>
      <p:ext uri="{BB962C8B-B14F-4D97-AF65-F5344CB8AC3E}">
        <p14:creationId xmlns:p14="http://schemas.microsoft.com/office/powerpoint/2010/main" val="9181941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Prescribed medication:  1000 mg</a:t>
            </a:r>
          </a:p>
          <a:p>
            <a:endParaRPr lang="en-GB" dirty="0">
              <a:solidFill>
                <a:schemeClr val="tx1"/>
              </a:solidFill>
            </a:endParaRPr>
          </a:p>
          <a:p>
            <a:r>
              <a:rPr lang="en-GB" dirty="0">
                <a:solidFill>
                  <a:schemeClr val="tx1"/>
                </a:solidFill>
              </a:rPr>
              <a:t>Available: 200 mg tablets</a:t>
            </a:r>
          </a:p>
          <a:p>
            <a:endParaRPr lang="en-GB" dirty="0">
              <a:solidFill>
                <a:schemeClr val="tx1"/>
              </a:solidFill>
            </a:endParaRPr>
          </a:p>
          <a:p>
            <a:r>
              <a:rPr lang="en-GB" dirty="0">
                <a:solidFill>
                  <a:schemeClr val="tx1"/>
                </a:solidFill>
              </a:rPr>
              <a:t>How many 200 mg tablets will the nurse administer?</a:t>
            </a:r>
          </a:p>
          <a:p>
            <a:pPr marL="342900" indent="-342900">
              <a:buFont typeface="+mj-lt"/>
              <a:buAutoNum type="alphaUcPeriod"/>
            </a:pPr>
            <a:r>
              <a:rPr lang="en-US" dirty="0">
                <a:solidFill>
                  <a:schemeClr val="tx1"/>
                </a:solidFill>
              </a:rPr>
              <a:t>4 </a:t>
            </a:r>
            <a:r>
              <a:rPr lang="en-US" dirty="0">
                <a:solidFill>
                  <a:schemeClr val="tx1"/>
                </a:solidFill>
              </a:rPr>
              <a:t>tablets</a:t>
            </a:r>
          </a:p>
          <a:p>
            <a:pPr marL="342900" indent="-342900">
              <a:buFont typeface="+mj-lt"/>
              <a:buAutoNum type="alphaUcPeriod"/>
            </a:pPr>
            <a:r>
              <a:rPr lang="en-US" dirty="0">
                <a:solidFill>
                  <a:schemeClr val="tx1"/>
                </a:solidFill>
              </a:rPr>
              <a:t>6</a:t>
            </a:r>
            <a:r>
              <a:rPr lang="en-US" dirty="0">
                <a:solidFill>
                  <a:schemeClr val="tx1"/>
                </a:solidFill>
              </a:rPr>
              <a:t> tablets</a:t>
            </a:r>
          </a:p>
          <a:p>
            <a:pPr marL="342900" indent="-342900">
              <a:buFont typeface="+mj-lt"/>
              <a:buAutoNum type="alphaUcPeriod"/>
            </a:pPr>
            <a:r>
              <a:rPr lang="en-US" dirty="0">
                <a:solidFill>
                  <a:schemeClr val="tx1"/>
                </a:solidFill>
              </a:rPr>
              <a:t>7 tablets</a:t>
            </a:r>
          </a:p>
          <a:p>
            <a:pPr marL="342900" indent="-342900">
              <a:buFont typeface="+mj-lt"/>
              <a:buAutoNum type="alphaUcPeriod"/>
            </a:pPr>
            <a:r>
              <a:rPr lang="en-US" dirty="0">
                <a:solidFill>
                  <a:schemeClr val="tx1"/>
                </a:solidFill>
              </a:rPr>
              <a:t>5</a:t>
            </a:r>
            <a:r>
              <a:rPr lang="en-US" dirty="0">
                <a:solidFill>
                  <a:schemeClr val="tx1"/>
                </a:solidFill>
              </a:rPr>
              <a:t> </a:t>
            </a:r>
            <a:r>
              <a:rPr lang="en-US" dirty="0">
                <a:solidFill>
                  <a:schemeClr val="tx1"/>
                </a:solidFill>
              </a:rPr>
              <a:t>tablets</a:t>
            </a:r>
          </a:p>
          <a:p>
            <a:r>
              <a:rPr lang="en-US" dirty="0">
                <a:solidFill>
                  <a:schemeClr val="tx1"/>
                </a:solidFill>
              </a:rPr>
              <a:t> </a:t>
            </a:r>
            <a:endParaRPr lang="en-GB" dirty="0">
              <a:solidFill>
                <a:schemeClr val="tx1"/>
              </a:solidFill>
            </a:endParaRPr>
          </a:p>
        </p:txBody>
      </p:sp>
      <p:sp>
        <p:nvSpPr>
          <p:cNvPr id="18" name="Rectangle 17"/>
          <p:cNvSpPr/>
          <p:nvPr/>
        </p:nvSpPr>
        <p:spPr>
          <a:xfrm>
            <a:off x="5162562" y="5358510"/>
            <a:ext cx="200180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 D</a:t>
            </a:r>
            <a:r>
              <a:rPr lang="en-GB" b="1" dirty="0">
                <a:solidFill>
                  <a:schemeClr val="tx1"/>
                </a:solidFill>
              </a:rPr>
              <a:t>.  	</a:t>
            </a:r>
            <a:r>
              <a:rPr lang="en-US" b="1" dirty="0">
                <a:solidFill>
                  <a:schemeClr val="tx1"/>
                </a:solidFill>
              </a:rPr>
              <a:t>5</a:t>
            </a:r>
            <a:r>
              <a:rPr lang="en-US" b="1" dirty="0">
                <a:solidFill>
                  <a:schemeClr val="tx1"/>
                </a:solidFill>
              </a:rPr>
              <a:t> </a:t>
            </a:r>
            <a:r>
              <a:rPr lang="en-US" b="1" dirty="0">
                <a:solidFill>
                  <a:schemeClr val="tx1"/>
                </a:solidFill>
              </a:rPr>
              <a:t>tablets</a:t>
            </a:r>
          </a:p>
        </p:txBody>
      </p:sp>
    </p:spTree>
    <p:extLst>
      <p:ext uri="{BB962C8B-B14F-4D97-AF65-F5344CB8AC3E}">
        <p14:creationId xmlns:p14="http://schemas.microsoft.com/office/powerpoint/2010/main" val="2453688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0"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Q.59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2" name="Rectangle 11"/>
          <p:cNvSpPr/>
          <p:nvPr/>
        </p:nvSpPr>
        <p:spPr>
          <a:xfrm>
            <a:off x="837647" y="1920180"/>
            <a:ext cx="10821503" cy="406265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US" b="1" dirty="0">
                <a:solidFill>
                  <a:schemeClr val="tx1"/>
                </a:solidFill>
              </a:rPr>
              <a:t>Rationale</a:t>
            </a:r>
            <a:r>
              <a:rPr lang="en-US" dirty="0">
                <a:solidFill>
                  <a:schemeClr val="tx1"/>
                </a:solidFill>
              </a:rPr>
              <a:t>:</a:t>
            </a:r>
            <a:endParaRPr lang="en-US" dirty="0">
              <a:solidFill>
                <a:schemeClr val="tx1"/>
              </a:solidFill>
            </a:endParaRPr>
          </a:p>
          <a:p>
            <a:r>
              <a:rPr lang="en-US" dirty="0">
                <a:solidFill>
                  <a:schemeClr val="tx1"/>
                </a:solidFill>
              </a:rPr>
              <a:t>Prescribed: 1000 </a:t>
            </a:r>
            <a:r>
              <a:rPr lang="en-US" dirty="0">
                <a:solidFill>
                  <a:schemeClr val="tx1"/>
                </a:solidFill>
              </a:rPr>
              <a:t>mg</a:t>
            </a:r>
            <a:endParaRPr lang="en-US" dirty="0">
              <a:solidFill>
                <a:schemeClr val="tx1"/>
              </a:solidFill>
            </a:endParaRPr>
          </a:p>
          <a:p>
            <a:r>
              <a:rPr lang="en-US" dirty="0">
                <a:solidFill>
                  <a:schemeClr val="tx1"/>
                </a:solidFill>
              </a:rPr>
              <a:t>Available: 200 mg </a:t>
            </a:r>
            <a:r>
              <a:rPr lang="en-US" dirty="0">
                <a:solidFill>
                  <a:schemeClr val="tx1"/>
                </a:solidFill>
              </a:rPr>
              <a:t>tablets</a:t>
            </a:r>
            <a:endParaRPr lang="en-US" dirty="0">
              <a:solidFill>
                <a:schemeClr val="tx1"/>
              </a:solidFill>
            </a:endParaRPr>
          </a:p>
          <a:p>
            <a:r>
              <a:rPr lang="en-US" dirty="0">
                <a:solidFill>
                  <a:schemeClr val="tx1"/>
                </a:solidFill>
              </a:rPr>
              <a:t>How many 200 mg tablets will the nurse administer?</a:t>
            </a:r>
          </a:p>
          <a:p>
            <a:endParaRPr lang="en-US" dirty="0">
              <a:solidFill>
                <a:schemeClr val="tx1"/>
              </a:solidFill>
            </a:endParaRPr>
          </a:p>
          <a:p>
            <a:r>
              <a:rPr lang="en-US" dirty="0">
                <a:solidFill>
                  <a:schemeClr val="tx1"/>
                </a:solidFill>
              </a:rPr>
              <a:t>** You need to use the proportion method to solve this problem</a:t>
            </a:r>
            <a:r>
              <a:rPr lang="en-US" dirty="0">
                <a:solidFill>
                  <a:schemeClr val="tx1"/>
                </a:solidFill>
              </a:rPr>
              <a:t>.</a:t>
            </a:r>
            <a:endParaRPr lang="en-US" dirty="0">
              <a:solidFill>
                <a:schemeClr val="tx1"/>
              </a:solidFill>
            </a:endParaRPr>
          </a:p>
          <a:p>
            <a:r>
              <a:rPr lang="en-US" dirty="0">
                <a:solidFill>
                  <a:schemeClr val="tx1"/>
                </a:solidFill>
              </a:rPr>
              <a:t>Our proportion Equation is:</a:t>
            </a:r>
          </a:p>
          <a:p>
            <a:endParaRPr lang="en-US" dirty="0">
              <a:solidFill>
                <a:schemeClr val="tx1"/>
              </a:solidFill>
            </a:endParaRPr>
          </a:p>
          <a:p>
            <a:r>
              <a:rPr lang="en-US" dirty="0">
                <a:solidFill>
                  <a:schemeClr val="tx1"/>
                </a:solidFill>
              </a:rPr>
              <a:t>(Dose on hand) / (Quantity on hand) = (Desired dose/ drug order) / (Quantity desired X</a:t>
            </a:r>
            <a:r>
              <a:rPr lang="en-US" dirty="0">
                <a:solidFill>
                  <a:schemeClr val="tx1"/>
                </a:solidFill>
              </a:rPr>
              <a:t>)</a:t>
            </a:r>
            <a:endParaRPr lang="en-US" dirty="0">
              <a:solidFill>
                <a:schemeClr val="tx1"/>
              </a:solidFill>
            </a:endParaRPr>
          </a:p>
          <a:p>
            <a:r>
              <a:rPr lang="en-US" dirty="0">
                <a:solidFill>
                  <a:schemeClr val="tx1"/>
                </a:solidFill>
              </a:rPr>
              <a:t>Solve for </a:t>
            </a:r>
            <a:r>
              <a:rPr lang="en-US" dirty="0">
                <a:solidFill>
                  <a:schemeClr val="tx1"/>
                </a:solidFill>
              </a:rPr>
              <a:t>X</a:t>
            </a:r>
            <a:endParaRPr lang="en-US" dirty="0">
              <a:solidFill>
                <a:schemeClr val="tx1"/>
              </a:solidFill>
            </a:endParaRPr>
          </a:p>
          <a:p>
            <a:r>
              <a:rPr lang="en-US" dirty="0">
                <a:solidFill>
                  <a:schemeClr val="tx1"/>
                </a:solidFill>
              </a:rPr>
              <a:t>(200 mg) / (1 tab) = (1000 mg) / ( Quantity Desired X</a:t>
            </a:r>
            <a:r>
              <a:rPr lang="en-US" dirty="0">
                <a:solidFill>
                  <a:schemeClr val="tx1"/>
                </a:solidFill>
              </a:rPr>
              <a:t>)</a:t>
            </a:r>
            <a:endParaRPr lang="en-US" dirty="0">
              <a:solidFill>
                <a:schemeClr val="tx1"/>
              </a:solidFill>
            </a:endParaRPr>
          </a:p>
          <a:p>
            <a:endParaRPr lang="en-US" dirty="0">
              <a:solidFill>
                <a:schemeClr val="tx1"/>
              </a:solidFill>
            </a:endParaRPr>
          </a:p>
          <a:p>
            <a:r>
              <a:rPr lang="en-US" dirty="0">
                <a:solidFill>
                  <a:schemeClr val="tx1"/>
                </a:solidFill>
              </a:rPr>
              <a:t>X = (1000 mg) * (1tab) / (200 mg </a:t>
            </a:r>
            <a:r>
              <a:rPr lang="en-US" dirty="0">
                <a:solidFill>
                  <a:schemeClr val="tx1"/>
                </a:solidFill>
              </a:rPr>
              <a:t>)</a:t>
            </a:r>
            <a:endParaRPr lang="en-US" dirty="0">
              <a:solidFill>
                <a:schemeClr val="tx1"/>
              </a:solidFill>
            </a:endParaRPr>
          </a:p>
          <a:p>
            <a:r>
              <a:rPr lang="en-US" dirty="0">
                <a:solidFill>
                  <a:schemeClr val="tx1"/>
                </a:solidFill>
              </a:rPr>
              <a:t>X = (1000) / (200) = 5 tabs.</a:t>
            </a:r>
            <a:endParaRPr lang="en-GB" dirty="0">
              <a:solidFill>
                <a:schemeClr val="tx1"/>
              </a:solidFill>
            </a:endParaRPr>
          </a:p>
        </p:txBody>
      </p:sp>
    </p:spTree>
    <p:extLst>
      <p:ext uri="{BB962C8B-B14F-4D97-AF65-F5344CB8AC3E}">
        <p14:creationId xmlns:p14="http://schemas.microsoft.com/office/powerpoint/2010/main" val="1274383190"/>
      </p:ext>
    </p:extLst>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341632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Ordered:  administer 100 ml of an antibiotic over 30 minutes via an infusion pump,  For how many ml/hr will the program be programed?</a:t>
            </a:r>
          </a:p>
          <a:p>
            <a:endParaRPr lang="en-GB" dirty="0">
              <a:solidFill>
                <a:schemeClr val="tx1"/>
              </a:solidFill>
            </a:endParaRPr>
          </a:p>
          <a:p>
            <a:r>
              <a:rPr lang="en-GB" dirty="0">
                <a:solidFill>
                  <a:schemeClr val="tx1"/>
                </a:solidFill>
              </a:rPr>
              <a:t>Ordered:  100 ml/30 minutes</a:t>
            </a:r>
          </a:p>
          <a:p>
            <a:endParaRPr lang="en-GB" dirty="0">
              <a:solidFill>
                <a:schemeClr val="tx1"/>
              </a:solidFill>
            </a:endParaRPr>
          </a:p>
          <a:p>
            <a:r>
              <a:rPr lang="en-GB" dirty="0">
                <a:solidFill>
                  <a:schemeClr val="tx1"/>
                </a:solidFill>
              </a:rPr>
              <a:t>Volume in </a:t>
            </a:r>
            <a:r>
              <a:rPr lang="en-GB" dirty="0" err="1">
                <a:solidFill>
                  <a:schemeClr val="tx1"/>
                </a:solidFill>
              </a:rPr>
              <a:t>mh</a:t>
            </a:r>
            <a:r>
              <a:rPr lang="en-GB" dirty="0">
                <a:solidFill>
                  <a:schemeClr val="tx1"/>
                </a:solidFill>
              </a:rPr>
              <a:t>/hr to program the IV pump?</a:t>
            </a:r>
            <a:endParaRPr lang="en-US" dirty="0">
              <a:solidFill>
                <a:schemeClr val="tx1"/>
              </a:solidFill>
            </a:endParaRPr>
          </a:p>
          <a:p>
            <a:endParaRPr lang="en-US" dirty="0">
              <a:solidFill>
                <a:schemeClr val="tx1"/>
              </a:solidFill>
            </a:endParaRPr>
          </a:p>
          <a:p>
            <a:pPr marL="342900" indent="-342900">
              <a:buFont typeface="+mj-lt"/>
              <a:buAutoNum type="alphaUcPeriod"/>
            </a:pPr>
            <a:r>
              <a:rPr lang="en-US" dirty="0">
                <a:solidFill>
                  <a:schemeClr val="tx1"/>
                </a:solidFill>
              </a:rPr>
              <a:t>400 ml/hr.</a:t>
            </a:r>
          </a:p>
          <a:p>
            <a:pPr marL="342900" indent="-342900">
              <a:buFont typeface="+mj-lt"/>
              <a:buAutoNum type="alphaUcPeriod"/>
            </a:pPr>
            <a:r>
              <a:rPr lang="en-US" dirty="0">
                <a:solidFill>
                  <a:schemeClr val="tx1"/>
                </a:solidFill>
              </a:rPr>
              <a:t>2</a:t>
            </a:r>
            <a:r>
              <a:rPr lang="en-US" dirty="0">
                <a:solidFill>
                  <a:schemeClr val="tx1"/>
                </a:solidFill>
              </a:rPr>
              <a:t>00 </a:t>
            </a:r>
            <a:r>
              <a:rPr lang="en-US" dirty="0">
                <a:solidFill>
                  <a:schemeClr val="tx1"/>
                </a:solidFill>
              </a:rPr>
              <a:t>ml/hr.</a:t>
            </a:r>
          </a:p>
          <a:p>
            <a:pPr marL="342900" indent="-342900">
              <a:buFont typeface="+mj-lt"/>
              <a:buAutoNum type="alphaUcPeriod"/>
            </a:pPr>
            <a:r>
              <a:rPr lang="en-US" dirty="0">
                <a:solidFill>
                  <a:schemeClr val="tx1"/>
                </a:solidFill>
              </a:rPr>
              <a:t>1</a:t>
            </a:r>
            <a:r>
              <a:rPr lang="en-US" dirty="0">
                <a:solidFill>
                  <a:schemeClr val="tx1"/>
                </a:solidFill>
              </a:rPr>
              <a:t>00 </a:t>
            </a:r>
            <a:r>
              <a:rPr lang="en-US" dirty="0">
                <a:solidFill>
                  <a:schemeClr val="tx1"/>
                </a:solidFill>
              </a:rPr>
              <a:t>ml/hr.</a:t>
            </a:r>
          </a:p>
          <a:p>
            <a:pPr marL="342900" indent="-342900">
              <a:buFont typeface="+mj-lt"/>
              <a:buAutoNum type="alphaUcPeriod"/>
            </a:pPr>
            <a:r>
              <a:rPr lang="en-US" dirty="0">
                <a:solidFill>
                  <a:schemeClr val="tx1"/>
                </a:solidFill>
              </a:rPr>
              <a:t>3</a:t>
            </a:r>
            <a:r>
              <a:rPr lang="en-US" dirty="0">
                <a:solidFill>
                  <a:schemeClr val="tx1"/>
                </a:solidFill>
              </a:rPr>
              <a:t>00 </a:t>
            </a:r>
            <a:r>
              <a:rPr lang="en-US" dirty="0">
                <a:solidFill>
                  <a:schemeClr val="tx1"/>
                </a:solidFill>
              </a:rPr>
              <a:t>ml/hr.</a:t>
            </a:r>
          </a:p>
          <a:p>
            <a:r>
              <a:rPr lang="en-US" dirty="0">
                <a:solidFill>
                  <a:schemeClr val="tx1"/>
                </a:solidFill>
              </a:rPr>
              <a:t>  </a:t>
            </a:r>
            <a:endParaRPr lang="en-GB" dirty="0">
              <a:solidFill>
                <a:schemeClr val="tx1"/>
              </a:solidFill>
            </a:endParaRPr>
          </a:p>
        </p:txBody>
      </p:sp>
      <p:sp>
        <p:nvSpPr>
          <p:cNvPr id="18" name="Rectangle 17"/>
          <p:cNvSpPr/>
          <p:nvPr/>
        </p:nvSpPr>
        <p:spPr>
          <a:xfrm>
            <a:off x="6071253" y="3511852"/>
            <a:ext cx="3977371"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B.  	</a:t>
            </a:r>
            <a:r>
              <a:rPr lang="en-US" b="1" dirty="0">
                <a:solidFill>
                  <a:schemeClr val="tx1"/>
                </a:solidFill>
              </a:rPr>
              <a:t>2</a:t>
            </a:r>
            <a:r>
              <a:rPr lang="en-US" b="1" dirty="0">
                <a:solidFill>
                  <a:schemeClr val="tx1"/>
                </a:solidFill>
              </a:rPr>
              <a:t>00 </a:t>
            </a:r>
            <a:r>
              <a:rPr lang="en-US" b="1" dirty="0">
                <a:solidFill>
                  <a:schemeClr val="tx1"/>
                </a:solidFill>
              </a:rPr>
              <a:t>ml/hr</a:t>
            </a:r>
            <a:r>
              <a:rPr lang="en-US" b="1" dirty="0">
                <a:solidFill>
                  <a:schemeClr val="tx1"/>
                </a:solidFill>
              </a:rPr>
              <a:t>.</a:t>
            </a:r>
          </a:p>
          <a:p>
            <a:pPr algn="ctr"/>
            <a:r>
              <a:rPr lang="en-US" b="1" dirty="0">
                <a:solidFill>
                  <a:schemeClr val="tx1"/>
                </a:solidFill>
              </a:rPr>
              <a:t>Rationale</a:t>
            </a:r>
            <a:r>
              <a:rPr lang="en-US" b="1" dirty="0">
                <a:solidFill>
                  <a:schemeClr val="tx1"/>
                </a:solidFill>
              </a:rPr>
              <a:t>:</a:t>
            </a:r>
          </a:p>
          <a:p>
            <a:endParaRPr lang="en-US" dirty="0">
              <a:solidFill>
                <a:schemeClr val="tx1"/>
              </a:solidFill>
            </a:endParaRPr>
          </a:p>
          <a:p>
            <a:r>
              <a:rPr lang="en-US" dirty="0">
                <a:solidFill>
                  <a:schemeClr val="tx1"/>
                </a:solidFill>
              </a:rPr>
              <a:t> Ordered: 100 ml/30 minutes</a:t>
            </a:r>
          </a:p>
          <a:p>
            <a:r>
              <a:rPr lang="en-US" dirty="0">
                <a:solidFill>
                  <a:schemeClr val="tx1"/>
                </a:solidFill>
              </a:rPr>
              <a:t>Therefore:</a:t>
            </a:r>
          </a:p>
          <a:p>
            <a:r>
              <a:rPr lang="en-US" dirty="0">
                <a:solidFill>
                  <a:schemeClr val="tx1"/>
                </a:solidFill>
              </a:rPr>
              <a:t>(100 ml) / (30 min) * (60 min) / (1 hour).</a:t>
            </a:r>
          </a:p>
          <a:p>
            <a:r>
              <a:rPr lang="en-US" dirty="0">
                <a:solidFill>
                  <a:schemeClr val="tx1"/>
                </a:solidFill>
              </a:rPr>
              <a:t>(100 ml) * (60 min) / (30 min)  *1 </a:t>
            </a:r>
            <a:r>
              <a:rPr lang="en-US" dirty="0" err="1">
                <a:solidFill>
                  <a:schemeClr val="tx1"/>
                </a:solidFill>
              </a:rPr>
              <a:t>hr</a:t>
            </a:r>
            <a:r>
              <a:rPr lang="en-US" dirty="0">
                <a:solidFill>
                  <a:schemeClr val="tx1"/>
                </a:solidFill>
              </a:rPr>
              <a:t>) </a:t>
            </a:r>
          </a:p>
          <a:p>
            <a:r>
              <a:rPr lang="en-US" dirty="0">
                <a:solidFill>
                  <a:schemeClr val="tx1"/>
                </a:solidFill>
              </a:rPr>
              <a:t>600  / 30 = 200 ml/hr</a:t>
            </a:r>
            <a:r>
              <a:rPr lang="en-US"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1516437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IV rate is set to deliver 75 ml/hour</a:t>
            </a:r>
          </a:p>
          <a:p>
            <a:r>
              <a:rPr lang="en-GB" dirty="0">
                <a:solidFill>
                  <a:schemeClr val="tx1"/>
                </a:solidFill>
              </a:rPr>
              <a:t>After 6 hours, how many fluid have infused</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545 ml</a:t>
            </a:r>
          </a:p>
          <a:p>
            <a:pPr marL="342900" indent="-342900">
              <a:buFont typeface="+mj-lt"/>
              <a:buAutoNum type="alphaUcPeriod"/>
            </a:pPr>
            <a:r>
              <a:rPr lang="en-US" dirty="0">
                <a:solidFill>
                  <a:schemeClr val="tx1"/>
                </a:solidFill>
              </a:rPr>
              <a:t>250 </a:t>
            </a:r>
            <a:r>
              <a:rPr lang="en-US" dirty="0">
                <a:solidFill>
                  <a:schemeClr val="tx1"/>
                </a:solidFill>
              </a:rPr>
              <a:t>ml</a:t>
            </a:r>
          </a:p>
          <a:p>
            <a:pPr marL="342900" indent="-342900">
              <a:buFont typeface="+mj-lt"/>
              <a:buAutoNum type="alphaUcPeriod"/>
            </a:pPr>
            <a:r>
              <a:rPr lang="en-US" dirty="0">
                <a:solidFill>
                  <a:schemeClr val="tx1"/>
                </a:solidFill>
              </a:rPr>
              <a:t>350 ml</a:t>
            </a:r>
          </a:p>
          <a:p>
            <a:pPr marL="342900" indent="-342900">
              <a:buFont typeface="+mj-lt"/>
              <a:buAutoNum type="alphaUcPeriod"/>
            </a:pPr>
            <a:r>
              <a:rPr lang="en-GB" dirty="0">
                <a:solidFill>
                  <a:schemeClr val="tx1"/>
                </a:solidFill>
              </a:rPr>
              <a:t>450 ml</a:t>
            </a:r>
            <a:endParaRPr lang="en-US" dirty="0">
              <a:solidFill>
                <a:schemeClr val="tx1"/>
              </a:solidFill>
            </a:endParaRPr>
          </a:p>
          <a:p>
            <a:r>
              <a:rPr lang="en-US" dirty="0">
                <a:solidFill>
                  <a:schemeClr val="tx1"/>
                </a:solidFill>
              </a:rPr>
              <a:t> </a:t>
            </a:r>
          </a:p>
        </p:txBody>
      </p:sp>
      <p:sp>
        <p:nvSpPr>
          <p:cNvPr id="18" name="Rectangle 17"/>
          <p:cNvSpPr/>
          <p:nvPr/>
        </p:nvSpPr>
        <p:spPr>
          <a:xfrm>
            <a:off x="3787334" y="3893452"/>
            <a:ext cx="3812519"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D</a:t>
            </a:r>
            <a:r>
              <a:rPr lang="en-GB" b="1" dirty="0">
                <a:solidFill>
                  <a:schemeClr val="tx1"/>
                </a:solidFill>
              </a:rPr>
              <a:t>.  	</a:t>
            </a:r>
            <a:r>
              <a:rPr lang="en-US" b="1" dirty="0">
                <a:solidFill>
                  <a:schemeClr val="tx1"/>
                </a:solidFill>
              </a:rPr>
              <a:t>450 ml</a:t>
            </a:r>
          </a:p>
          <a:p>
            <a:pPr algn="ctr"/>
            <a:r>
              <a:rPr lang="en-GB" b="1" dirty="0">
                <a:solidFill>
                  <a:schemeClr val="tx1"/>
                </a:solidFill>
              </a:rPr>
              <a:t>Rationale</a:t>
            </a:r>
            <a:r>
              <a:rPr lang="en-GB" b="1" dirty="0">
                <a:solidFill>
                  <a:schemeClr val="tx1"/>
                </a:solidFill>
              </a:rPr>
              <a:t>:</a:t>
            </a:r>
          </a:p>
          <a:p>
            <a:r>
              <a:rPr lang="en-GB" dirty="0">
                <a:solidFill>
                  <a:schemeClr val="tx1"/>
                </a:solidFill>
              </a:rPr>
              <a:t>After 6 hours, how ml to infuse?</a:t>
            </a:r>
          </a:p>
          <a:p>
            <a:r>
              <a:rPr lang="en-GB" dirty="0">
                <a:solidFill>
                  <a:schemeClr val="tx1"/>
                </a:solidFill>
              </a:rPr>
              <a:t>IV rate: 75 ml per hour = 75 ml / 1hour</a:t>
            </a:r>
          </a:p>
          <a:p>
            <a:r>
              <a:rPr lang="en-GB" dirty="0">
                <a:solidFill>
                  <a:schemeClr val="tx1"/>
                </a:solidFill>
              </a:rPr>
              <a:t> </a:t>
            </a:r>
          </a:p>
          <a:p>
            <a:r>
              <a:rPr lang="en-GB" dirty="0">
                <a:solidFill>
                  <a:schemeClr val="tx1"/>
                </a:solidFill>
              </a:rPr>
              <a:t>(75 * 6) / (1) = Solve for X</a:t>
            </a:r>
          </a:p>
          <a:p>
            <a:r>
              <a:rPr lang="en-GB" dirty="0">
                <a:solidFill>
                  <a:schemeClr val="tx1"/>
                </a:solidFill>
              </a:rPr>
              <a:t>X = (450 ) (1) ==&gt; X = 450 </a:t>
            </a:r>
            <a:r>
              <a:rPr lang="en-GB" dirty="0">
                <a:solidFill>
                  <a:schemeClr val="tx1"/>
                </a:solidFill>
              </a:rPr>
              <a:t>ml</a:t>
            </a:r>
            <a:endParaRPr lang="en-GB" dirty="0">
              <a:solidFill>
                <a:schemeClr val="tx1"/>
              </a:solidFill>
            </a:endParaRPr>
          </a:p>
        </p:txBody>
      </p:sp>
    </p:spTree>
    <p:extLst>
      <p:ext uri="{BB962C8B-B14F-4D97-AF65-F5344CB8AC3E}">
        <p14:creationId xmlns:p14="http://schemas.microsoft.com/office/powerpoint/2010/main" val="480985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report pain in his right lower extremity.  The physician orders codeine 60 mg and aspirin X PO every 4 hours, as needed for pain.  Each codeine tablet contains 15 mg of codeine.  Which of the following should the nurse administer</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4 codeine tablets.</a:t>
            </a:r>
          </a:p>
          <a:p>
            <a:pPr marL="342900" indent="-342900">
              <a:buFont typeface="+mj-lt"/>
              <a:buAutoNum type="alphaUcPeriod"/>
            </a:pPr>
            <a:r>
              <a:rPr lang="en-US" dirty="0">
                <a:solidFill>
                  <a:schemeClr val="tx1"/>
                </a:solidFill>
              </a:rPr>
              <a:t>5</a:t>
            </a:r>
            <a:r>
              <a:rPr lang="en-US" dirty="0">
                <a:solidFill>
                  <a:schemeClr val="tx1"/>
                </a:solidFill>
              </a:rPr>
              <a:t> </a:t>
            </a:r>
            <a:r>
              <a:rPr lang="en-US" dirty="0">
                <a:solidFill>
                  <a:schemeClr val="tx1"/>
                </a:solidFill>
              </a:rPr>
              <a:t>codeine tablets.</a:t>
            </a:r>
          </a:p>
          <a:p>
            <a:pPr marL="342900" indent="-342900">
              <a:buFont typeface="+mj-lt"/>
              <a:buAutoNum type="alphaUcPeriod"/>
            </a:pPr>
            <a:r>
              <a:rPr lang="en-US" dirty="0">
                <a:solidFill>
                  <a:schemeClr val="tx1"/>
                </a:solidFill>
              </a:rPr>
              <a:t>3</a:t>
            </a:r>
            <a:r>
              <a:rPr lang="en-US" dirty="0">
                <a:solidFill>
                  <a:schemeClr val="tx1"/>
                </a:solidFill>
              </a:rPr>
              <a:t> </a:t>
            </a:r>
            <a:r>
              <a:rPr lang="en-US" dirty="0">
                <a:solidFill>
                  <a:schemeClr val="tx1"/>
                </a:solidFill>
              </a:rPr>
              <a:t>codeine tablets.</a:t>
            </a:r>
          </a:p>
          <a:p>
            <a:pPr marL="342900" indent="-342900">
              <a:buFont typeface="+mj-lt"/>
              <a:buAutoNum type="alphaUcPeriod"/>
            </a:pPr>
            <a:r>
              <a:rPr lang="en-US" dirty="0">
                <a:solidFill>
                  <a:schemeClr val="tx1"/>
                </a:solidFill>
              </a:rPr>
              <a:t>6</a:t>
            </a:r>
            <a:r>
              <a:rPr lang="en-US" dirty="0">
                <a:solidFill>
                  <a:schemeClr val="tx1"/>
                </a:solidFill>
              </a:rPr>
              <a:t> </a:t>
            </a:r>
            <a:r>
              <a:rPr lang="en-US" dirty="0">
                <a:solidFill>
                  <a:schemeClr val="tx1"/>
                </a:solidFill>
              </a:rPr>
              <a:t>codeine tablets.</a:t>
            </a:r>
          </a:p>
          <a:p>
            <a:r>
              <a:rPr lang="en-US" dirty="0">
                <a:solidFill>
                  <a:schemeClr val="tx1"/>
                </a:solidFill>
              </a:rPr>
              <a:t>  </a:t>
            </a:r>
          </a:p>
        </p:txBody>
      </p:sp>
      <p:sp>
        <p:nvSpPr>
          <p:cNvPr id="18" name="Rectangle 17"/>
          <p:cNvSpPr/>
          <p:nvPr/>
        </p:nvSpPr>
        <p:spPr>
          <a:xfrm>
            <a:off x="3741947" y="3136921"/>
            <a:ext cx="5102294"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  	</a:t>
            </a:r>
            <a:r>
              <a:rPr lang="en-US" b="1" dirty="0">
                <a:solidFill>
                  <a:schemeClr val="tx1"/>
                </a:solidFill>
              </a:rPr>
              <a:t>4 codeine </a:t>
            </a:r>
            <a:r>
              <a:rPr lang="en-US" b="1" dirty="0">
                <a:solidFill>
                  <a:schemeClr val="tx1"/>
                </a:solidFill>
              </a:rPr>
              <a:t>tablets</a:t>
            </a:r>
          </a:p>
          <a:p>
            <a:pPr algn="ctr"/>
            <a:r>
              <a:rPr lang="en-US" b="1" dirty="0">
                <a:solidFill>
                  <a:schemeClr val="tx1"/>
                </a:solidFill>
              </a:rPr>
              <a:t>Rationale:</a:t>
            </a:r>
          </a:p>
          <a:p>
            <a:r>
              <a:rPr lang="en-US" dirty="0">
                <a:solidFill>
                  <a:schemeClr val="tx1"/>
                </a:solidFill>
              </a:rPr>
              <a:t>60 mg and aspirin * PO every 4 hours.</a:t>
            </a:r>
          </a:p>
          <a:p>
            <a:r>
              <a:rPr lang="en-US" dirty="0">
                <a:solidFill>
                  <a:schemeClr val="tx1"/>
                </a:solidFill>
              </a:rPr>
              <a:t>1 codeine tab = 15 mg of codeine</a:t>
            </a:r>
          </a:p>
          <a:p>
            <a:r>
              <a:rPr lang="en-US" dirty="0">
                <a:solidFill>
                  <a:schemeClr val="tx1"/>
                </a:solidFill>
              </a:rPr>
              <a:t>Which of the following should the nurse administer?</a:t>
            </a:r>
          </a:p>
          <a:p>
            <a:r>
              <a:rPr lang="en-US" dirty="0">
                <a:solidFill>
                  <a:schemeClr val="tx1"/>
                </a:solidFill>
              </a:rPr>
              <a:t>1) </a:t>
            </a:r>
            <a:r>
              <a:rPr lang="en-US" dirty="0" err="1">
                <a:solidFill>
                  <a:schemeClr val="tx1"/>
                </a:solidFill>
              </a:rPr>
              <a:t>Xtab</a:t>
            </a:r>
            <a:r>
              <a:rPr lang="en-US" dirty="0">
                <a:solidFill>
                  <a:schemeClr val="tx1"/>
                </a:solidFill>
              </a:rPr>
              <a:t> of codeine?</a:t>
            </a:r>
          </a:p>
          <a:p>
            <a:r>
              <a:rPr lang="en-US" dirty="0">
                <a:solidFill>
                  <a:schemeClr val="tx1"/>
                </a:solidFill>
              </a:rPr>
              <a:t>(60 mg) /(x tab) = (15 mg) / (1 tab)</a:t>
            </a:r>
          </a:p>
          <a:p>
            <a:r>
              <a:rPr lang="en-US" dirty="0">
                <a:solidFill>
                  <a:schemeClr val="tx1"/>
                </a:solidFill>
              </a:rPr>
              <a:t>X tab = (60 mg) * (1 tab)  / (15 mg)</a:t>
            </a:r>
          </a:p>
          <a:p>
            <a:r>
              <a:rPr lang="en-US" dirty="0">
                <a:solidFill>
                  <a:schemeClr val="tx1"/>
                </a:solidFill>
              </a:rPr>
              <a:t>X tab = (60) * (1) / (15) = 4 tablets</a:t>
            </a:r>
          </a:p>
          <a:p>
            <a:r>
              <a:rPr lang="en-US" dirty="0">
                <a:solidFill>
                  <a:schemeClr val="tx1"/>
                </a:solidFill>
              </a:rPr>
              <a:t>Therefore the nurse should administer 4 tablets</a:t>
            </a:r>
            <a:r>
              <a:rPr lang="en-US"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32770281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Covid-19 positive patient is admitted to the medical surgical unit.  Which of the following lab results is critical to the patient s outcome</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PT/INR</a:t>
            </a:r>
          </a:p>
          <a:p>
            <a:pPr marL="342900" indent="-342900">
              <a:buFont typeface="+mj-lt"/>
              <a:buAutoNum type="alphaUcPeriod"/>
            </a:pPr>
            <a:r>
              <a:rPr lang="en-GB" dirty="0">
                <a:solidFill>
                  <a:schemeClr val="tx1"/>
                </a:solidFill>
              </a:rPr>
              <a:t>ALT</a:t>
            </a:r>
          </a:p>
          <a:p>
            <a:pPr marL="342900" indent="-342900">
              <a:buFont typeface="+mj-lt"/>
              <a:buAutoNum type="alphaUcPeriod"/>
            </a:pPr>
            <a:r>
              <a:rPr lang="en-GB" dirty="0">
                <a:solidFill>
                  <a:schemeClr val="tx1"/>
                </a:solidFill>
              </a:rPr>
              <a:t>BAC</a:t>
            </a:r>
          </a:p>
          <a:p>
            <a:pPr marL="342900" indent="-342900">
              <a:buFont typeface="+mj-lt"/>
              <a:buAutoNum type="alphaUcPeriod"/>
            </a:pPr>
            <a:r>
              <a:rPr lang="en-GB" dirty="0">
                <a:solidFill>
                  <a:schemeClr val="tx1"/>
                </a:solidFill>
              </a:rPr>
              <a:t>Creatinine</a:t>
            </a:r>
          </a:p>
        </p:txBody>
      </p:sp>
      <p:sp>
        <p:nvSpPr>
          <p:cNvPr id="18" name="Rectangle 17"/>
          <p:cNvSpPr/>
          <p:nvPr/>
        </p:nvSpPr>
        <p:spPr>
          <a:xfrm>
            <a:off x="1749123" y="4031905"/>
            <a:ext cx="7639784"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  	</a:t>
            </a:r>
            <a:r>
              <a:rPr lang="en-US" b="1" dirty="0">
                <a:solidFill>
                  <a:schemeClr val="tx1"/>
                </a:solidFill>
              </a:rPr>
              <a:t>PT/INR</a:t>
            </a:r>
          </a:p>
          <a:p>
            <a:pPr algn="ctr"/>
            <a:r>
              <a:rPr lang="en-GB" b="1" dirty="0">
                <a:solidFill>
                  <a:schemeClr val="tx1"/>
                </a:solidFill>
              </a:rPr>
              <a:t>Rationale:</a:t>
            </a:r>
          </a:p>
          <a:p>
            <a:r>
              <a:rPr lang="en-GB" dirty="0">
                <a:solidFill>
                  <a:schemeClr val="tx1"/>
                </a:solidFill>
              </a:rPr>
              <a:t>The patient is at risk for blood clots related to the COVID-19 infection.</a:t>
            </a:r>
          </a:p>
          <a:p>
            <a:r>
              <a:rPr lang="en-GB" dirty="0">
                <a:solidFill>
                  <a:schemeClr val="tx1"/>
                </a:solidFill>
              </a:rPr>
              <a:t>Therefore, Check the PT/INR level of the patient to assess for risk of blood clot.</a:t>
            </a:r>
          </a:p>
          <a:p>
            <a:r>
              <a:rPr lang="en-GB" dirty="0">
                <a:solidFill>
                  <a:schemeClr val="tx1"/>
                </a:solidFill>
              </a:rPr>
              <a:t>BAC-Test----&gt; Test for Blood  Alcohol concentration.</a:t>
            </a:r>
          </a:p>
          <a:p>
            <a:r>
              <a:rPr lang="en-GB" dirty="0">
                <a:solidFill>
                  <a:schemeClr val="tx1"/>
                </a:solidFill>
              </a:rPr>
              <a:t>ALT Test----&gt; Test for liver enzyme.</a:t>
            </a:r>
          </a:p>
          <a:p>
            <a:r>
              <a:rPr lang="en-GB" dirty="0">
                <a:solidFill>
                  <a:schemeClr val="tx1"/>
                </a:solidFill>
              </a:rPr>
              <a:t>Creatinine Test---&gt; Test for Kidney function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42749024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What is the best response to the patient s family who asks why their loved one is placed on his stomach</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This prevents pressure </a:t>
            </a:r>
            <a:r>
              <a:rPr lang="en-US" dirty="0">
                <a:solidFill>
                  <a:schemeClr val="tx1"/>
                </a:solidFill>
              </a:rPr>
              <a:t>injuries</a:t>
            </a:r>
            <a:endParaRPr lang="en-US" dirty="0">
              <a:solidFill>
                <a:schemeClr val="tx1"/>
              </a:solidFill>
            </a:endParaRPr>
          </a:p>
          <a:p>
            <a:pPr marL="342900" indent="-342900">
              <a:buFont typeface="+mj-lt"/>
              <a:buAutoNum type="alphaUcPeriod"/>
            </a:pPr>
            <a:r>
              <a:rPr lang="en-GB" dirty="0">
                <a:solidFill>
                  <a:schemeClr val="tx1"/>
                </a:solidFill>
              </a:rPr>
              <a:t>This makes it easier for staff to examine the </a:t>
            </a:r>
            <a:r>
              <a:rPr lang="en-GB" dirty="0">
                <a:solidFill>
                  <a:schemeClr val="tx1"/>
                </a:solidFill>
              </a:rPr>
              <a:t>patient</a:t>
            </a:r>
          </a:p>
          <a:p>
            <a:pPr marL="342900" indent="-342900">
              <a:buFont typeface="+mj-lt"/>
              <a:buAutoNum type="alphaUcPeriod"/>
            </a:pPr>
            <a:r>
              <a:rPr lang="en-GB" dirty="0">
                <a:solidFill>
                  <a:schemeClr val="tx1"/>
                </a:solidFill>
              </a:rPr>
              <a:t>Turning the patient on his stomach is called </a:t>
            </a:r>
            <a:r>
              <a:rPr lang="en-GB" dirty="0" err="1">
                <a:solidFill>
                  <a:schemeClr val="tx1"/>
                </a:solidFill>
              </a:rPr>
              <a:t>proning</a:t>
            </a:r>
            <a:r>
              <a:rPr lang="en-GB" dirty="0">
                <a:solidFill>
                  <a:schemeClr val="tx1"/>
                </a:solidFill>
              </a:rPr>
              <a:t> and it reduces blood Oxygen </a:t>
            </a:r>
            <a:r>
              <a:rPr lang="en-GB" dirty="0">
                <a:solidFill>
                  <a:schemeClr val="tx1"/>
                </a:solidFill>
              </a:rPr>
              <a:t>saturation</a:t>
            </a:r>
            <a:endParaRPr lang="en-GB" dirty="0">
              <a:solidFill>
                <a:schemeClr val="tx1"/>
              </a:solidFill>
            </a:endParaRPr>
          </a:p>
          <a:p>
            <a:pPr marL="342900" indent="-342900">
              <a:buFont typeface="+mj-lt"/>
              <a:buAutoNum type="alphaUcPeriod"/>
            </a:pPr>
            <a:r>
              <a:rPr lang="en-GB" dirty="0">
                <a:solidFill>
                  <a:schemeClr val="tx1"/>
                </a:solidFill>
              </a:rPr>
              <a:t>Turing the patient on his stomach is called </a:t>
            </a:r>
            <a:r>
              <a:rPr lang="en-GB" dirty="0" err="1">
                <a:solidFill>
                  <a:schemeClr val="tx1"/>
                </a:solidFill>
              </a:rPr>
              <a:t>proning</a:t>
            </a:r>
            <a:r>
              <a:rPr lang="en-GB" dirty="0">
                <a:solidFill>
                  <a:schemeClr val="tx1"/>
                </a:solidFill>
              </a:rPr>
              <a:t> and it boosts blood Oxygen </a:t>
            </a:r>
            <a:r>
              <a:rPr lang="en-GB" dirty="0">
                <a:solidFill>
                  <a:schemeClr val="tx1"/>
                </a:solidFill>
              </a:rPr>
              <a:t>saturation</a:t>
            </a:r>
            <a:endParaRPr lang="en-GB" dirty="0">
              <a:solidFill>
                <a:schemeClr val="tx1"/>
              </a:solidFill>
            </a:endParaRPr>
          </a:p>
          <a:p>
            <a:endParaRPr lang="en-GB" dirty="0">
              <a:solidFill>
                <a:schemeClr val="tx1"/>
              </a:solidFill>
            </a:endParaRPr>
          </a:p>
        </p:txBody>
      </p:sp>
      <p:sp>
        <p:nvSpPr>
          <p:cNvPr id="18" name="Rectangle 17"/>
          <p:cNvSpPr/>
          <p:nvPr/>
        </p:nvSpPr>
        <p:spPr>
          <a:xfrm>
            <a:off x="550415" y="4666013"/>
            <a:ext cx="1082150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D</a:t>
            </a:r>
            <a:r>
              <a:rPr lang="en-GB" b="1" dirty="0">
                <a:solidFill>
                  <a:schemeClr val="tx1"/>
                </a:solidFill>
              </a:rPr>
              <a:t>.  	</a:t>
            </a:r>
            <a:r>
              <a:rPr lang="en-GB" b="1" dirty="0">
                <a:solidFill>
                  <a:schemeClr val="tx1"/>
                </a:solidFill>
              </a:rPr>
              <a:t>Turing the patient on his stomach is called </a:t>
            </a:r>
            <a:r>
              <a:rPr lang="en-GB" b="1" dirty="0" err="1">
                <a:solidFill>
                  <a:schemeClr val="tx1"/>
                </a:solidFill>
              </a:rPr>
              <a:t>proning</a:t>
            </a:r>
            <a:r>
              <a:rPr lang="en-GB" b="1" dirty="0">
                <a:solidFill>
                  <a:schemeClr val="tx1"/>
                </a:solidFill>
              </a:rPr>
              <a:t> and it boosts blood Oxygen saturation</a:t>
            </a:r>
            <a:r>
              <a:rPr lang="en-GB" b="1" dirty="0">
                <a:solidFill>
                  <a:schemeClr val="tx1"/>
                </a:solidFill>
              </a:rPr>
              <a:t>.</a:t>
            </a:r>
          </a:p>
          <a:p>
            <a:pPr algn="ctr"/>
            <a:r>
              <a:rPr lang="en-GB" b="1" dirty="0">
                <a:solidFill>
                  <a:schemeClr val="tx1"/>
                </a:solidFill>
              </a:rPr>
              <a:t>Rationale: (C)</a:t>
            </a:r>
          </a:p>
          <a:p>
            <a:r>
              <a:rPr lang="en-GB" dirty="0">
                <a:solidFill>
                  <a:schemeClr val="tx1"/>
                </a:solidFill>
              </a:rPr>
              <a:t>Turning the patient on his stomach boosts blood Oxygen saturation because doing so opens up areas in the lungs that would otherwise be compressed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844219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of the following would a person expect to feel after the second dose of a COVID-19 vaccine</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Chills</a:t>
            </a:r>
          </a:p>
          <a:p>
            <a:pPr marL="342900" indent="-342900">
              <a:buFont typeface="+mj-lt"/>
              <a:buAutoNum type="alphaUcPeriod"/>
            </a:pPr>
            <a:r>
              <a:rPr lang="en-GB" dirty="0">
                <a:solidFill>
                  <a:schemeClr val="tx1"/>
                </a:solidFill>
              </a:rPr>
              <a:t>Tiredness</a:t>
            </a:r>
          </a:p>
          <a:p>
            <a:pPr marL="342900" indent="-342900">
              <a:buFont typeface="+mj-lt"/>
              <a:buAutoNum type="alphaUcPeriod"/>
            </a:pPr>
            <a:r>
              <a:rPr lang="en-GB" dirty="0">
                <a:solidFill>
                  <a:schemeClr val="tx1"/>
                </a:solidFill>
              </a:rPr>
              <a:t>Pain at the injection </a:t>
            </a:r>
            <a:r>
              <a:rPr lang="en-GB" dirty="0">
                <a:solidFill>
                  <a:schemeClr val="tx1"/>
                </a:solidFill>
              </a:rPr>
              <a:t>site</a:t>
            </a:r>
          </a:p>
          <a:p>
            <a:pPr marL="342900" indent="-342900">
              <a:buFont typeface="+mj-lt"/>
              <a:buAutoNum type="alphaUcPeriod"/>
            </a:pPr>
            <a:r>
              <a:rPr lang="en-GB" dirty="0">
                <a:solidFill>
                  <a:schemeClr val="tx1"/>
                </a:solidFill>
              </a:rPr>
              <a:t>All of the </a:t>
            </a:r>
            <a:r>
              <a:rPr lang="en-GB" dirty="0">
                <a:solidFill>
                  <a:schemeClr val="tx1"/>
                </a:solidFill>
              </a:rPr>
              <a:t>above</a:t>
            </a:r>
            <a:endParaRPr lang="en-GB" dirty="0">
              <a:solidFill>
                <a:schemeClr val="tx1"/>
              </a:solidFill>
            </a:endParaRPr>
          </a:p>
          <a:p>
            <a:endParaRPr lang="en-GB" dirty="0">
              <a:solidFill>
                <a:schemeClr val="tx1"/>
              </a:solidFill>
            </a:endParaRPr>
          </a:p>
        </p:txBody>
      </p:sp>
      <p:sp>
        <p:nvSpPr>
          <p:cNvPr id="18" name="Rectangle 17"/>
          <p:cNvSpPr/>
          <p:nvPr/>
        </p:nvSpPr>
        <p:spPr>
          <a:xfrm>
            <a:off x="1991556" y="4245820"/>
            <a:ext cx="7063344"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D. All of the </a:t>
            </a:r>
            <a:r>
              <a:rPr lang="en-GB" b="1" dirty="0">
                <a:solidFill>
                  <a:schemeClr val="tx1"/>
                </a:solidFill>
              </a:rPr>
              <a:t>above</a:t>
            </a:r>
          </a:p>
          <a:p>
            <a:pPr algn="ctr"/>
            <a:r>
              <a:rPr lang="en-GB" b="1" dirty="0">
                <a:solidFill>
                  <a:schemeClr val="tx1"/>
                </a:solidFill>
              </a:rPr>
              <a:t>Rationale:</a:t>
            </a:r>
          </a:p>
          <a:p>
            <a:r>
              <a:rPr lang="en-GB" dirty="0">
                <a:solidFill>
                  <a:schemeClr val="tx1"/>
                </a:solidFill>
              </a:rPr>
              <a:t>Second dose COVID-19 Vaccine may trigger an immune response causing:</a:t>
            </a:r>
          </a:p>
          <a:p>
            <a:r>
              <a:rPr lang="en-GB" dirty="0">
                <a:solidFill>
                  <a:schemeClr val="tx1"/>
                </a:solidFill>
              </a:rPr>
              <a:t>Pain at the injection site.</a:t>
            </a:r>
          </a:p>
          <a:p>
            <a:r>
              <a:rPr lang="en-GB" dirty="0">
                <a:solidFill>
                  <a:schemeClr val="tx1"/>
                </a:solidFill>
              </a:rPr>
              <a:t>Chills.</a:t>
            </a:r>
          </a:p>
          <a:p>
            <a:r>
              <a:rPr lang="en-GB" dirty="0">
                <a:solidFill>
                  <a:schemeClr val="tx1"/>
                </a:solidFill>
              </a:rPr>
              <a:t>Tiredness</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36774313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Q.66</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Why must Staff wear gown, respirator mask, gloves, bouffant cap and face shield when caring for a COVID-19 patient</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The patient is on enhanced droplet </a:t>
            </a:r>
            <a:r>
              <a:rPr lang="en-GB" dirty="0">
                <a:solidFill>
                  <a:schemeClr val="tx1"/>
                </a:solidFill>
              </a:rPr>
              <a:t>precautions</a:t>
            </a:r>
          </a:p>
          <a:p>
            <a:pPr marL="342900" indent="-342900">
              <a:buFont typeface="+mj-lt"/>
              <a:buAutoNum type="alphaUcPeriod"/>
            </a:pPr>
            <a:r>
              <a:rPr lang="en-GB" dirty="0">
                <a:solidFill>
                  <a:schemeClr val="tx1"/>
                </a:solidFill>
              </a:rPr>
              <a:t>The patient is on airborne </a:t>
            </a:r>
            <a:r>
              <a:rPr lang="en-GB" dirty="0">
                <a:solidFill>
                  <a:schemeClr val="tx1"/>
                </a:solidFill>
              </a:rPr>
              <a:t>precaution</a:t>
            </a:r>
            <a:endParaRPr lang="en-GB" dirty="0">
              <a:solidFill>
                <a:schemeClr val="tx1"/>
              </a:solidFill>
            </a:endParaRPr>
          </a:p>
          <a:p>
            <a:pPr marL="342900" indent="-342900">
              <a:buFont typeface="+mj-lt"/>
              <a:buAutoNum type="alphaUcPeriod"/>
            </a:pPr>
            <a:r>
              <a:rPr lang="en-GB" dirty="0">
                <a:solidFill>
                  <a:schemeClr val="tx1"/>
                </a:solidFill>
              </a:rPr>
              <a:t> The patient is on standard </a:t>
            </a:r>
            <a:r>
              <a:rPr lang="en-GB" dirty="0">
                <a:solidFill>
                  <a:schemeClr val="tx1"/>
                </a:solidFill>
              </a:rPr>
              <a:t>precautions</a:t>
            </a:r>
            <a:endParaRPr lang="en-GB" dirty="0">
              <a:solidFill>
                <a:schemeClr val="tx1"/>
              </a:solidFill>
            </a:endParaRPr>
          </a:p>
          <a:p>
            <a:pPr marL="342900" indent="-342900">
              <a:buFont typeface="+mj-lt"/>
              <a:buAutoNum type="alphaUcPeriod"/>
            </a:pPr>
            <a:r>
              <a:rPr lang="en-GB" dirty="0">
                <a:solidFill>
                  <a:schemeClr val="tx1"/>
                </a:solidFill>
              </a:rPr>
              <a:t>The patient is on contact </a:t>
            </a:r>
            <a:r>
              <a:rPr lang="en-GB" dirty="0">
                <a:solidFill>
                  <a:schemeClr val="tx1"/>
                </a:solidFill>
              </a:rPr>
              <a:t>precautions</a:t>
            </a:r>
            <a:endParaRPr lang="en-GB" dirty="0">
              <a:solidFill>
                <a:schemeClr val="tx1"/>
              </a:solidFill>
            </a:endParaRPr>
          </a:p>
        </p:txBody>
      </p:sp>
      <p:sp>
        <p:nvSpPr>
          <p:cNvPr id="18" name="Rectangle 17"/>
          <p:cNvSpPr/>
          <p:nvPr/>
        </p:nvSpPr>
        <p:spPr>
          <a:xfrm>
            <a:off x="2309147" y="4666013"/>
            <a:ext cx="7109639"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a:t>
            </a:r>
            <a:r>
              <a:rPr lang="en-GB" b="1" dirty="0">
                <a:solidFill>
                  <a:schemeClr val="tx1"/>
                </a:solidFill>
              </a:rPr>
              <a:t>. The patient is on enhanced droplet </a:t>
            </a:r>
            <a:r>
              <a:rPr lang="en-GB" b="1" dirty="0">
                <a:solidFill>
                  <a:schemeClr val="tx1"/>
                </a:solidFill>
              </a:rPr>
              <a:t>precautions</a:t>
            </a:r>
          </a:p>
          <a:p>
            <a:pPr algn="ctr"/>
            <a:r>
              <a:rPr lang="en-GB" b="1" dirty="0">
                <a:solidFill>
                  <a:schemeClr val="tx1"/>
                </a:solidFill>
              </a:rPr>
              <a:t>Rationale:</a:t>
            </a:r>
          </a:p>
          <a:p>
            <a:r>
              <a:rPr lang="en-GB" dirty="0">
                <a:solidFill>
                  <a:schemeClr val="tx1"/>
                </a:solidFill>
              </a:rPr>
              <a:t>COVID-19 Virus patients are put on  enhanced DROPLET PRECAUTIONS</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35884611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Q.67</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patient is admitted to the Medical Surgical Unit in acute respiratory distress.  The nurse should anticipate seeing which type of Oxygen device in place</a:t>
            </a:r>
            <a:r>
              <a:rPr lang="en-GB" dirty="0">
                <a:solidFill>
                  <a:schemeClr val="tx1"/>
                </a:solidFill>
              </a:rPr>
              <a:t>?</a:t>
            </a:r>
          </a:p>
          <a:p>
            <a:endParaRPr lang="en-GB" dirty="0">
              <a:solidFill>
                <a:schemeClr val="tx1"/>
              </a:solidFill>
            </a:endParaRPr>
          </a:p>
          <a:p>
            <a:pPr marL="342900" indent="-342900">
              <a:buFont typeface="+mj-lt"/>
              <a:buAutoNum type="alphaUcPeriod"/>
            </a:pPr>
            <a:r>
              <a:rPr lang="en-US" dirty="0">
                <a:solidFill>
                  <a:schemeClr val="tx1"/>
                </a:solidFill>
              </a:rPr>
              <a:t>Nonrebreather</a:t>
            </a:r>
          </a:p>
          <a:p>
            <a:pPr marL="342900" indent="-342900">
              <a:buFont typeface="+mj-lt"/>
              <a:buAutoNum type="alphaUcPeriod"/>
            </a:pPr>
            <a:r>
              <a:rPr lang="en-US" dirty="0" err="1">
                <a:solidFill>
                  <a:schemeClr val="tx1"/>
                </a:solidFill>
              </a:rPr>
              <a:t>Venturi</a:t>
            </a:r>
            <a:r>
              <a:rPr lang="en-US" dirty="0">
                <a:solidFill>
                  <a:schemeClr val="tx1"/>
                </a:solidFill>
              </a:rPr>
              <a:t> </a:t>
            </a:r>
            <a:r>
              <a:rPr lang="en-US" dirty="0">
                <a:solidFill>
                  <a:schemeClr val="tx1"/>
                </a:solidFill>
              </a:rPr>
              <a:t>mask</a:t>
            </a:r>
            <a:endParaRPr lang="en-US" dirty="0">
              <a:solidFill>
                <a:schemeClr val="tx1"/>
              </a:solidFill>
            </a:endParaRPr>
          </a:p>
          <a:p>
            <a:pPr marL="342900" indent="-342900">
              <a:buFont typeface="+mj-lt"/>
              <a:buAutoNum type="alphaUcPeriod"/>
            </a:pPr>
            <a:r>
              <a:rPr lang="en-US" dirty="0">
                <a:solidFill>
                  <a:schemeClr val="tx1"/>
                </a:solidFill>
              </a:rPr>
              <a:t>Nasal </a:t>
            </a:r>
            <a:r>
              <a:rPr lang="en-US" dirty="0">
                <a:solidFill>
                  <a:schemeClr val="tx1"/>
                </a:solidFill>
              </a:rPr>
              <a:t>cannula</a:t>
            </a:r>
            <a:endParaRPr lang="en-US" dirty="0">
              <a:solidFill>
                <a:schemeClr val="tx1"/>
              </a:solidFill>
            </a:endParaRPr>
          </a:p>
          <a:p>
            <a:pPr marL="342900" indent="-342900">
              <a:buFont typeface="+mj-lt"/>
              <a:buAutoNum type="alphaUcPeriod"/>
            </a:pPr>
            <a:r>
              <a:rPr lang="en-US" dirty="0">
                <a:solidFill>
                  <a:schemeClr val="tx1"/>
                </a:solidFill>
              </a:rPr>
              <a:t>Aerosol </a:t>
            </a:r>
            <a:r>
              <a:rPr lang="en-US" dirty="0">
                <a:solidFill>
                  <a:schemeClr val="tx1"/>
                </a:solidFill>
              </a:rPr>
              <a:t>mask</a:t>
            </a:r>
            <a:endParaRPr lang="en-US" dirty="0">
              <a:solidFill>
                <a:schemeClr val="tx1"/>
              </a:solidFill>
            </a:endParaRPr>
          </a:p>
        </p:txBody>
      </p:sp>
      <p:sp>
        <p:nvSpPr>
          <p:cNvPr id="18" name="Rectangle 17"/>
          <p:cNvSpPr/>
          <p:nvPr/>
        </p:nvSpPr>
        <p:spPr>
          <a:xfrm>
            <a:off x="1137529" y="4484392"/>
            <a:ext cx="1009452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A</a:t>
            </a:r>
            <a:r>
              <a:rPr lang="en-GB" b="1" dirty="0">
                <a:solidFill>
                  <a:schemeClr val="tx1"/>
                </a:solidFill>
              </a:rPr>
              <a:t>. </a:t>
            </a:r>
            <a:r>
              <a:rPr lang="en-GB" b="1" dirty="0">
                <a:solidFill>
                  <a:schemeClr val="tx1"/>
                </a:solidFill>
              </a:rPr>
              <a:t>   </a:t>
            </a:r>
            <a:r>
              <a:rPr lang="en-US" b="1" dirty="0">
                <a:solidFill>
                  <a:schemeClr val="tx1"/>
                </a:solidFill>
              </a:rPr>
              <a:t>Nonrebreather</a:t>
            </a:r>
            <a:r>
              <a:rPr lang="en-GB" b="1" dirty="0">
                <a:solidFill>
                  <a:schemeClr val="tx1"/>
                </a:solidFill>
              </a:rPr>
              <a:t>	</a:t>
            </a:r>
          </a:p>
          <a:p>
            <a:pPr algn="ctr"/>
            <a:r>
              <a:rPr lang="en-GB" b="1" dirty="0">
                <a:solidFill>
                  <a:schemeClr val="tx1"/>
                </a:solidFill>
              </a:rPr>
              <a:t>Rationale:</a:t>
            </a:r>
          </a:p>
          <a:p>
            <a:r>
              <a:rPr lang="en-GB" dirty="0">
                <a:solidFill>
                  <a:schemeClr val="tx1"/>
                </a:solidFill>
              </a:rPr>
              <a:t>The nonrebreather supplies almost 100% oxygen as it has a reservoir that traps oxygen and when the patient exhales, his or her CO2 flows out of two valves on either side of the mask</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9148159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Q.68</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patient is admitted to the emergency care unit with thermal burns that involve the anterior and posterior surfaces of the leg.  The nurse would estimate the body surface area (BSA) burned to be</a:t>
            </a:r>
            <a:r>
              <a:rPr lang="en-GB" dirty="0">
                <a:solidFill>
                  <a:schemeClr val="tx1"/>
                </a:solidFill>
              </a:rPr>
              <a:t>.</a:t>
            </a:r>
          </a:p>
          <a:p>
            <a:pPr marL="342900" indent="-342900">
              <a:buFont typeface="+mj-lt"/>
              <a:buAutoNum type="alphaUcPeriod"/>
            </a:pPr>
            <a:r>
              <a:rPr lang="en-US" dirty="0">
                <a:solidFill>
                  <a:schemeClr val="tx1"/>
                </a:solidFill>
              </a:rPr>
              <a:t>9</a:t>
            </a:r>
            <a:r>
              <a:rPr lang="en-US" dirty="0">
                <a:solidFill>
                  <a:schemeClr val="tx1"/>
                </a:solidFill>
              </a:rPr>
              <a:t>%</a:t>
            </a:r>
          </a:p>
          <a:p>
            <a:pPr marL="342900" indent="-342900">
              <a:buFont typeface="+mj-lt"/>
              <a:buAutoNum type="alphaUcPeriod"/>
            </a:pPr>
            <a:r>
              <a:rPr lang="en-US" dirty="0">
                <a:solidFill>
                  <a:schemeClr val="tx1"/>
                </a:solidFill>
              </a:rPr>
              <a:t>4.5%</a:t>
            </a:r>
          </a:p>
          <a:p>
            <a:pPr marL="342900" indent="-342900">
              <a:buFont typeface="+mj-lt"/>
              <a:buAutoNum type="alphaUcPeriod"/>
            </a:pPr>
            <a:r>
              <a:rPr lang="en-US" dirty="0">
                <a:solidFill>
                  <a:schemeClr val="tx1"/>
                </a:solidFill>
              </a:rPr>
              <a:t>18%</a:t>
            </a:r>
          </a:p>
          <a:p>
            <a:pPr marL="342900" indent="-342900">
              <a:buFont typeface="+mj-lt"/>
              <a:buAutoNum type="alphaUcPeriod"/>
            </a:pPr>
            <a:r>
              <a:rPr lang="en-US" dirty="0">
                <a:solidFill>
                  <a:schemeClr val="tx1"/>
                </a:solidFill>
              </a:rPr>
              <a:t>36%</a:t>
            </a:r>
            <a:endParaRPr lang="en-GB" dirty="0">
              <a:solidFill>
                <a:schemeClr val="tx1"/>
              </a:solidFill>
            </a:endParaRPr>
          </a:p>
        </p:txBody>
      </p:sp>
      <p:sp>
        <p:nvSpPr>
          <p:cNvPr id="18" name="Rectangle 17"/>
          <p:cNvSpPr/>
          <p:nvPr/>
        </p:nvSpPr>
        <p:spPr>
          <a:xfrm>
            <a:off x="2561468" y="2892014"/>
            <a:ext cx="6799554"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a:t>
            </a:r>
            <a:r>
              <a:rPr lang="en-GB" b="1" dirty="0">
                <a:solidFill>
                  <a:schemeClr val="tx1"/>
                </a:solidFill>
              </a:rPr>
              <a:t>. </a:t>
            </a:r>
            <a:r>
              <a:rPr lang="en-US" b="1" dirty="0">
                <a:solidFill>
                  <a:schemeClr val="tx1"/>
                </a:solidFill>
              </a:rPr>
              <a:t>18%</a:t>
            </a:r>
          </a:p>
          <a:p>
            <a:pPr algn="ctr"/>
            <a:r>
              <a:rPr lang="en-GB" b="1" dirty="0">
                <a:solidFill>
                  <a:schemeClr val="tx1"/>
                </a:solidFill>
              </a:rPr>
              <a:t>Rationale: </a:t>
            </a:r>
          </a:p>
          <a:p>
            <a:r>
              <a:rPr lang="en-GB" dirty="0">
                <a:solidFill>
                  <a:schemeClr val="tx1"/>
                </a:solidFill>
              </a:rPr>
              <a:t>*** According to the rule of Nines, each leg is 9% of the BSA</a:t>
            </a:r>
          </a:p>
          <a:p>
            <a:r>
              <a:rPr lang="en-GB" dirty="0">
                <a:solidFill>
                  <a:schemeClr val="tx1"/>
                </a:solidFill>
              </a:rPr>
              <a:t>Therefore, both anterior/posterior portions would be 9% + 9% = 18%%</a:t>
            </a:r>
          </a:p>
          <a:p>
            <a:r>
              <a:rPr lang="en-GB" dirty="0">
                <a:solidFill>
                  <a:schemeClr val="tx1"/>
                </a:solidFill>
              </a:rPr>
              <a:t> </a:t>
            </a:r>
          </a:p>
          <a:p>
            <a:r>
              <a:rPr lang="en-GB" dirty="0">
                <a:solidFill>
                  <a:schemeClr val="tx1"/>
                </a:solidFill>
              </a:rPr>
              <a:t>Burn Patients Thermal burn Rule of 9s = TBSA</a:t>
            </a:r>
          </a:p>
          <a:p>
            <a:r>
              <a:rPr lang="en-GB" dirty="0">
                <a:solidFill>
                  <a:schemeClr val="tx1"/>
                </a:solidFill>
              </a:rPr>
              <a:t>9 % per arm</a:t>
            </a:r>
            <a:br>
              <a:rPr lang="en-GB" dirty="0">
                <a:solidFill>
                  <a:schemeClr val="tx1"/>
                </a:solidFill>
              </a:rPr>
            </a:br>
            <a:r>
              <a:rPr lang="en-GB" dirty="0">
                <a:solidFill>
                  <a:schemeClr val="tx1"/>
                </a:solidFill>
              </a:rPr>
              <a:t>18 % per leg &amp; back / chest</a:t>
            </a:r>
            <a:br>
              <a:rPr lang="en-GB" dirty="0">
                <a:solidFill>
                  <a:schemeClr val="tx1"/>
                </a:solidFill>
              </a:rPr>
            </a:br>
            <a:r>
              <a:rPr lang="en-GB" dirty="0">
                <a:solidFill>
                  <a:schemeClr val="tx1"/>
                </a:solidFill>
              </a:rPr>
              <a:t>36 % of the torso</a:t>
            </a:r>
          </a:p>
          <a:p>
            <a:r>
              <a:rPr lang="en-GB" dirty="0">
                <a:solidFill>
                  <a:schemeClr val="tx1"/>
                </a:solidFill>
              </a:rPr>
              <a:t>1 % for the perineum</a:t>
            </a:r>
            <a:br>
              <a:rPr lang="en-GB" dirty="0">
                <a:solidFill>
                  <a:schemeClr val="tx1"/>
                </a:solidFill>
              </a:rPr>
            </a:br>
            <a:r>
              <a:rPr lang="en-GB" dirty="0">
                <a:solidFill>
                  <a:schemeClr val="tx1"/>
                </a:solidFill>
              </a:rPr>
              <a:t>9 % for the head and </a:t>
            </a:r>
            <a:r>
              <a:rPr lang="en-GB" dirty="0">
                <a:solidFill>
                  <a:schemeClr val="tx1"/>
                </a:solidFill>
              </a:rPr>
              <a:t>neck	</a:t>
            </a:r>
            <a:endParaRPr lang="en-GB" dirty="0">
              <a:solidFill>
                <a:schemeClr val="tx1"/>
              </a:solidFill>
            </a:endParaRPr>
          </a:p>
        </p:txBody>
      </p:sp>
    </p:spTree>
    <p:extLst>
      <p:ext uri="{BB962C8B-B14F-4D97-AF65-F5344CB8AC3E}">
        <p14:creationId xmlns:p14="http://schemas.microsoft.com/office/powerpoint/2010/main" val="14950533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1"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Q.69</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nurse notes that the PR interval (PRI) on a strip gets longer and longer with each heartbeat until there is a single P wave and no QRS. The rhythm </a:t>
            </a:r>
            <a:r>
              <a:rPr lang="en-GB" dirty="0">
                <a:solidFill>
                  <a:schemeClr val="tx1"/>
                </a:solidFill>
              </a:rPr>
              <a:t>is</a:t>
            </a:r>
          </a:p>
          <a:p>
            <a:endParaRPr lang="en-GB" dirty="0">
              <a:solidFill>
                <a:schemeClr val="tx1"/>
              </a:solidFill>
            </a:endParaRPr>
          </a:p>
          <a:p>
            <a:pPr marL="342900" indent="-342900">
              <a:buFont typeface="+mj-lt"/>
              <a:buAutoNum type="alphaUcPeriod"/>
            </a:pPr>
            <a:r>
              <a:rPr lang="en-GB" dirty="0">
                <a:solidFill>
                  <a:schemeClr val="tx1"/>
                </a:solidFill>
              </a:rPr>
              <a:t>Complete heart </a:t>
            </a:r>
            <a:r>
              <a:rPr lang="en-GB" dirty="0">
                <a:solidFill>
                  <a:schemeClr val="tx1"/>
                </a:solidFill>
              </a:rPr>
              <a:t>block</a:t>
            </a:r>
            <a:endParaRPr lang="en-GB" dirty="0">
              <a:solidFill>
                <a:schemeClr val="tx1"/>
              </a:solidFill>
            </a:endParaRPr>
          </a:p>
          <a:p>
            <a:pPr marL="342900" indent="-342900">
              <a:buFont typeface="+mj-lt"/>
              <a:buAutoNum type="alphaUcPeriod"/>
            </a:pPr>
            <a:r>
              <a:rPr lang="en-GB" dirty="0">
                <a:solidFill>
                  <a:schemeClr val="tx1"/>
                </a:solidFill>
              </a:rPr>
              <a:t>Third degree heart </a:t>
            </a:r>
            <a:r>
              <a:rPr lang="en-GB" dirty="0">
                <a:solidFill>
                  <a:schemeClr val="tx1"/>
                </a:solidFill>
              </a:rPr>
              <a:t>block</a:t>
            </a:r>
          </a:p>
          <a:p>
            <a:pPr marL="342900" indent="-342900">
              <a:buFont typeface="+mj-lt"/>
              <a:buAutoNum type="alphaUcPeriod"/>
            </a:pPr>
            <a:r>
              <a:rPr lang="en-GB" dirty="0">
                <a:solidFill>
                  <a:schemeClr val="tx1"/>
                </a:solidFill>
              </a:rPr>
              <a:t>First degree heart </a:t>
            </a:r>
            <a:r>
              <a:rPr lang="en-GB" dirty="0">
                <a:solidFill>
                  <a:schemeClr val="tx1"/>
                </a:solidFill>
              </a:rPr>
              <a:t>block</a:t>
            </a:r>
          </a:p>
          <a:p>
            <a:pPr marL="342900" indent="-342900">
              <a:buFont typeface="+mj-lt"/>
              <a:buAutoNum type="alphaUcPeriod"/>
            </a:pPr>
            <a:r>
              <a:rPr lang="en-GB" dirty="0">
                <a:solidFill>
                  <a:schemeClr val="tx1"/>
                </a:solidFill>
              </a:rPr>
              <a:t>Second Degree heart block; </a:t>
            </a:r>
            <a:r>
              <a:rPr lang="en-GB" dirty="0" err="1">
                <a:solidFill>
                  <a:schemeClr val="tx1"/>
                </a:solidFill>
              </a:rPr>
              <a:t>Morbitz</a:t>
            </a:r>
            <a:r>
              <a:rPr lang="en-GB" dirty="0">
                <a:solidFill>
                  <a:schemeClr val="tx1"/>
                </a:solidFill>
              </a:rPr>
              <a:t> </a:t>
            </a:r>
            <a:r>
              <a:rPr lang="en-GB" dirty="0">
                <a:solidFill>
                  <a:schemeClr val="tx1"/>
                </a:solidFill>
              </a:rPr>
              <a:t>I</a:t>
            </a:r>
          </a:p>
        </p:txBody>
      </p:sp>
      <p:sp>
        <p:nvSpPr>
          <p:cNvPr id="18" name="Rectangle 17"/>
          <p:cNvSpPr/>
          <p:nvPr/>
        </p:nvSpPr>
        <p:spPr>
          <a:xfrm>
            <a:off x="3550090" y="4250515"/>
            <a:ext cx="433965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D. </a:t>
            </a:r>
            <a:r>
              <a:rPr lang="en-GB" b="1" dirty="0">
                <a:solidFill>
                  <a:schemeClr val="tx1"/>
                </a:solidFill>
              </a:rPr>
              <a:t>Second Degree heart block; </a:t>
            </a:r>
            <a:r>
              <a:rPr lang="en-GB" b="1" dirty="0" err="1">
                <a:solidFill>
                  <a:schemeClr val="tx1"/>
                </a:solidFill>
              </a:rPr>
              <a:t>Morbitz</a:t>
            </a:r>
            <a:r>
              <a:rPr lang="en-GB" b="1" dirty="0">
                <a:solidFill>
                  <a:schemeClr val="tx1"/>
                </a:solidFill>
              </a:rPr>
              <a:t> </a:t>
            </a:r>
            <a:r>
              <a:rPr lang="en-GB" b="1" dirty="0">
                <a:solidFill>
                  <a:schemeClr val="tx1"/>
                </a:solidFill>
              </a:rPr>
              <a:t>I	</a:t>
            </a:r>
          </a:p>
          <a:p>
            <a:pPr algn="ctr"/>
            <a:r>
              <a:rPr lang="en-GB" b="1" dirty="0">
                <a:solidFill>
                  <a:schemeClr val="tx1"/>
                </a:solidFill>
              </a:rPr>
              <a:t>Rationale:</a:t>
            </a:r>
          </a:p>
          <a:p>
            <a:r>
              <a:rPr lang="en-GB" dirty="0">
                <a:solidFill>
                  <a:schemeClr val="tx1"/>
                </a:solidFill>
              </a:rPr>
              <a:t>Second Degree AV Block Type 1.</a:t>
            </a:r>
          </a:p>
          <a:p>
            <a:r>
              <a:rPr lang="en-GB" dirty="0">
                <a:solidFill>
                  <a:schemeClr val="tx1"/>
                </a:solidFill>
              </a:rPr>
              <a:t>P wave not followed by a QRS complex.</a:t>
            </a:r>
          </a:p>
          <a:p>
            <a:r>
              <a:rPr lang="en-GB" dirty="0">
                <a:solidFill>
                  <a:schemeClr val="tx1"/>
                </a:solidFill>
              </a:rPr>
              <a:t>PRI is regular but progressively lengthen.</a:t>
            </a:r>
          </a:p>
          <a:p>
            <a:r>
              <a:rPr lang="en-GB" dirty="0">
                <a:solidFill>
                  <a:schemeClr val="tx1"/>
                </a:solidFill>
              </a:rPr>
              <a:t>QRS complex &lt; 0.10 Seconds on the ECG</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7507461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Q.70</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nurse is assessing a patient's extraocular movements (EOMs).  Which cranial nerves would be involved in </a:t>
            </a:r>
            <a:r>
              <a:rPr lang="en-GB" dirty="0">
                <a:solidFill>
                  <a:schemeClr val="tx1"/>
                </a:solidFill>
              </a:rPr>
              <a:t>the assessment?</a:t>
            </a:r>
          </a:p>
          <a:p>
            <a:endParaRPr lang="en-GB" dirty="0">
              <a:solidFill>
                <a:schemeClr val="tx1"/>
              </a:solidFill>
            </a:endParaRPr>
          </a:p>
          <a:p>
            <a:pPr marL="342900" indent="-342900">
              <a:buFont typeface="+mj-lt"/>
              <a:buAutoNum type="alphaUcPeriod"/>
            </a:pPr>
            <a:r>
              <a:rPr lang="en-GB" dirty="0">
                <a:solidFill>
                  <a:schemeClr val="tx1"/>
                </a:solidFill>
              </a:rPr>
              <a:t> </a:t>
            </a:r>
            <a:r>
              <a:rPr lang="en-GB" dirty="0">
                <a:solidFill>
                  <a:schemeClr val="tx1"/>
                </a:solidFill>
              </a:rPr>
              <a:t>Optic/</a:t>
            </a:r>
            <a:r>
              <a:rPr lang="en-GB" dirty="0" err="1">
                <a:solidFill>
                  <a:schemeClr val="tx1"/>
                </a:solidFill>
              </a:rPr>
              <a:t>abducens</a:t>
            </a:r>
            <a:r>
              <a:rPr lang="en-GB" dirty="0">
                <a:solidFill>
                  <a:schemeClr val="tx1"/>
                </a:solidFill>
              </a:rPr>
              <a:t>/facial</a:t>
            </a:r>
          </a:p>
          <a:p>
            <a:pPr marL="342900" indent="-342900">
              <a:buFont typeface="+mj-lt"/>
              <a:buAutoNum type="alphaUcPeriod"/>
            </a:pPr>
            <a:r>
              <a:rPr lang="en-GB" dirty="0" err="1">
                <a:solidFill>
                  <a:schemeClr val="tx1"/>
                </a:solidFill>
              </a:rPr>
              <a:t>Vagus</a:t>
            </a:r>
            <a:r>
              <a:rPr lang="en-GB" dirty="0">
                <a:solidFill>
                  <a:schemeClr val="tx1"/>
                </a:solidFill>
              </a:rPr>
              <a:t>/Facial/trigeminal</a:t>
            </a:r>
          </a:p>
          <a:p>
            <a:pPr marL="342900" indent="-342900">
              <a:buFont typeface="+mj-lt"/>
              <a:buAutoNum type="alphaUcPeriod"/>
            </a:pPr>
            <a:r>
              <a:rPr lang="en-GB" dirty="0">
                <a:solidFill>
                  <a:schemeClr val="tx1"/>
                </a:solidFill>
              </a:rPr>
              <a:t>Oculomotor/Optic/</a:t>
            </a:r>
            <a:r>
              <a:rPr lang="en-GB" dirty="0" err="1">
                <a:solidFill>
                  <a:schemeClr val="tx1"/>
                </a:solidFill>
              </a:rPr>
              <a:t>Abducens</a:t>
            </a:r>
            <a:r>
              <a:rPr lang="en-GB" dirty="0">
                <a:solidFill>
                  <a:schemeClr val="tx1"/>
                </a:solidFill>
              </a:rPr>
              <a:t> </a:t>
            </a:r>
            <a:endParaRPr lang="en-GB" dirty="0">
              <a:solidFill>
                <a:schemeClr val="tx1"/>
              </a:solidFill>
            </a:endParaRPr>
          </a:p>
          <a:p>
            <a:pPr marL="342900" indent="-342900">
              <a:buFont typeface="+mj-lt"/>
              <a:buAutoNum type="alphaUcPeriod"/>
            </a:pPr>
            <a:r>
              <a:rPr lang="en-GB" dirty="0">
                <a:solidFill>
                  <a:schemeClr val="tx1"/>
                </a:solidFill>
              </a:rPr>
              <a:t>Oculomotor/accessory/facial </a:t>
            </a:r>
            <a:endParaRPr lang="en-GB" dirty="0">
              <a:solidFill>
                <a:schemeClr val="tx1"/>
              </a:solidFill>
            </a:endParaRPr>
          </a:p>
          <a:p>
            <a:endParaRPr lang="en-GB" dirty="0">
              <a:solidFill>
                <a:schemeClr val="tx1"/>
              </a:solidFill>
            </a:endParaRPr>
          </a:p>
        </p:txBody>
      </p:sp>
      <p:sp>
        <p:nvSpPr>
          <p:cNvPr id="18" name="Rectangle 17"/>
          <p:cNvSpPr/>
          <p:nvPr/>
        </p:nvSpPr>
        <p:spPr>
          <a:xfrm>
            <a:off x="1087083" y="4184264"/>
            <a:ext cx="9595384"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C</a:t>
            </a:r>
            <a:r>
              <a:rPr lang="en-GB" b="1" dirty="0">
                <a:solidFill>
                  <a:schemeClr val="tx1"/>
                </a:solidFill>
              </a:rPr>
              <a:t>. Oculomotor/Optic/</a:t>
            </a:r>
            <a:r>
              <a:rPr lang="en-GB" b="1" dirty="0" err="1">
                <a:solidFill>
                  <a:schemeClr val="tx1"/>
                </a:solidFill>
              </a:rPr>
              <a:t>Abducens</a:t>
            </a:r>
            <a:r>
              <a:rPr lang="en-GB" b="1" dirty="0">
                <a:solidFill>
                  <a:schemeClr val="tx1"/>
                </a:solidFill>
              </a:rPr>
              <a:t> </a:t>
            </a:r>
            <a:endParaRPr lang="en-GB" b="1" dirty="0">
              <a:solidFill>
                <a:schemeClr val="tx1"/>
              </a:solidFill>
            </a:endParaRPr>
          </a:p>
          <a:p>
            <a:pPr algn="ctr"/>
            <a:r>
              <a:rPr lang="en-US" b="1" dirty="0">
                <a:solidFill>
                  <a:schemeClr val="tx1"/>
                </a:solidFill>
              </a:rPr>
              <a:t>Rationale: LR6 SO4 R3</a:t>
            </a:r>
          </a:p>
          <a:p>
            <a:r>
              <a:rPr lang="en-US" dirty="0">
                <a:solidFill>
                  <a:schemeClr val="tx1"/>
                </a:solidFill>
              </a:rPr>
              <a:t>The following Nerves play a major role in eye movement, pupillary constriction and accommodation.</a:t>
            </a:r>
          </a:p>
          <a:p>
            <a:r>
              <a:rPr lang="en-US" dirty="0">
                <a:solidFill>
                  <a:schemeClr val="tx1"/>
                </a:solidFill>
              </a:rPr>
              <a:t>Optic Nerve (CN II) ---&gt; Vision (</a:t>
            </a:r>
            <a:r>
              <a:rPr lang="en-US" dirty="0" err="1">
                <a:solidFill>
                  <a:schemeClr val="tx1"/>
                </a:solidFill>
              </a:rPr>
              <a:t>i.e</a:t>
            </a:r>
            <a:r>
              <a:rPr lang="en-US" dirty="0">
                <a:solidFill>
                  <a:schemeClr val="tx1"/>
                </a:solidFill>
              </a:rPr>
              <a:t> test it via </a:t>
            </a:r>
            <a:r>
              <a:rPr lang="en-US" dirty="0" err="1">
                <a:solidFill>
                  <a:schemeClr val="tx1"/>
                </a:solidFill>
              </a:rPr>
              <a:t>snellen</a:t>
            </a:r>
            <a:r>
              <a:rPr lang="en-US" dirty="0">
                <a:solidFill>
                  <a:schemeClr val="tx1"/>
                </a:solidFill>
              </a:rPr>
              <a:t> chart) &amp; accommodation.</a:t>
            </a:r>
          </a:p>
          <a:p>
            <a:r>
              <a:rPr lang="en-US" dirty="0">
                <a:solidFill>
                  <a:schemeClr val="tx1"/>
                </a:solidFill>
              </a:rPr>
              <a:t>Oculomotor Nerve (CN III) ----&gt; Eye movement &amp; pupillary constriction.</a:t>
            </a:r>
          </a:p>
          <a:p>
            <a:r>
              <a:rPr lang="en-US" dirty="0">
                <a:solidFill>
                  <a:schemeClr val="tx1"/>
                </a:solidFill>
              </a:rPr>
              <a:t>Trochlear Nerve (CN IV)---&gt; Eye movement.</a:t>
            </a:r>
          </a:p>
          <a:p>
            <a:r>
              <a:rPr lang="en-US" dirty="0" err="1">
                <a:solidFill>
                  <a:schemeClr val="tx1"/>
                </a:solidFill>
              </a:rPr>
              <a:t>Abducens</a:t>
            </a:r>
            <a:r>
              <a:rPr lang="en-US" dirty="0">
                <a:solidFill>
                  <a:schemeClr val="tx1"/>
                </a:solidFill>
              </a:rPr>
              <a:t> (CN VI)----&gt; Eye movement</a:t>
            </a:r>
            <a:r>
              <a:rPr lang="en-US" dirty="0">
                <a:solidFill>
                  <a:schemeClr val="tx1"/>
                </a:solidFill>
              </a:rPr>
              <a:t>.</a:t>
            </a:r>
            <a:r>
              <a:rPr lang="en-GB" dirty="0">
                <a:solidFill>
                  <a:schemeClr val="tx1"/>
                </a:solidFill>
              </a:rPr>
              <a:t> </a:t>
            </a:r>
            <a:endParaRPr lang="en-GB" dirty="0">
              <a:solidFill>
                <a:schemeClr val="tx1"/>
              </a:solidFill>
            </a:endParaRPr>
          </a:p>
        </p:txBody>
      </p:sp>
    </p:spTree>
    <p:extLst>
      <p:ext uri="{BB962C8B-B14F-4D97-AF65-F5344CB8AC3E}">
        <p14:creationId xmlns:p14="http://schemas.microsoft.com/office/powerpoint/2010/main" val="3951473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Q.71</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While auscultating the lung of a patient with Pneumonia you hear soft, popping sounds on inspiration at both lung bases.  These adventitious sounds are MOST LIKELY</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a:t>
            </a:r>
            <a:r>
              <a:rPr lang="en-US" dirty="0">
                <a:solidFill>
                  <a:schemeClr val="tx1"/>
                </a:solidFill>
              </a:rPr>
              <a:t>Stridor</a:t>
            </a:r>
          </a:p>
          <a:p>
            <a:pPr marL="342900" indent="-342900">
              <a:buFont typeface="+mj-lt"/>
              <a:buAutoNum type="alphaUcPeriod"/>
            </a:pPr>
            <a:r>
              <a:rPr lang="en-US" dirty="0">
                <a:solidFill>
                  <a:schemeClr val="tx1"/>
                </a:solidFill>
              </a:rPr>
              <a:t>Crackles</a:t>
            </a:r>
            <a:endParaRPr lang="en-US" dirty="0">
              <a:solidFill>
                <a:schemeClr val="tx1"/>
              </a:solidFill>
            </a:endParaRPr>
          </a:p>
          <a:p>
            <a:pPr marL="342900" indent="-342900">
              <a:buFont typeface="+mj-lt"/>
              <a:buAutoNum type="alphaUcPeriod"/>
            </a:pPr>
            <a:r>
              <a:rPr lang="en-US" dirty="0">
                <a:solidFill>
                  <a:schemeClr val="tx1"/>
                </a:solidFill>
              </a:rPr>
              <a:t>Wheezes</a:t>
            </a:r>
          </a:p>
          <a:p>
            <a:pPr marL="342900" indent="-342900">
              <a:buFont typeface="+mj-lt"/>
              <a:buAutoNum type="alphaUcPeriod"/>
            </a:pPr>
            <a:r>
              <a:rPr lang="en-US" dirty="0">
                <a:solidFill>
                  <a:schemeClr val="tx1"/>
                </a:solidFill>
              </a:rPr>
              <a:t> </a:t>
            </a:r>
            <a:r>
              <a:rPr lang="en-US" dirty="0">
                <a:solidFill>
                  <a:schemeClr val="tx1"/>
                </a:solidFill>
              </a:rPr>
              <a:t>Gurgles</a:t>
            </a:r>
            <a:endParaRPr lang="en-US" dirty="0">
              <a:solidFill>
                <a:schemeClr val="tx1"/>
              </a:solidFill>
            </a:endParaRPr>
          </a:p>
        </p:txBody>
      </p:sp>
      <p:sp>
        <p:nvSpPr>
          <p:cNvPr id="18" name="Rectangle 17"/>
          <p:cNvSpPr/>
          <p:nvPr/>
        </p:nvSpPr>
        <p:spPr>
          <a:xfrm>
            <a:off x="1365491" y="4250515"/>
            <a:ext cx="8188204"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B</a:t>
            </a:r>
            <a:r>
              <a:rPr lang="en-GB" b="1" dirty="0">
                <a:solidFill>
                  <a:schemeClr val="tx1"/>
                </a:solidFill>
              </a:rPr>
              <a:t>.    Crackles </a:t>
            </a:r>
          </a:p>
          <a:p>
            <a:pPr algn="ctr"/>
            <a:r>
              <a:rPr lang="en-GB" b="1" dirty="0">
                <a:solidFill>
                  <a:schemeClr val="tx1"/>
                </a:solidFill>
              </a:rPr>
              <a:t>Rationale: (D)</a:t>
            </a:r>
          </a:p>
          <a:p>
            <a:r>
              <a:rPr lang="en-GB" dirty="0">
                <a:solidFill>
                  <a:schemeClr val="tx1"/>
                </a:solidFill>
              </a:rPr>
              <a:t>Crackles---&gt; are soft popping sounds heard  in the lung periphery during auscultation.</a:t>
            </a:r>
          </a:p>
          <a:p>
            <a:r>
              <a:rPr lang="en-GB" dirty="0">
                <a:solidFill>
                  <a:schemeClr val="tx1"/>
                </a:solidFill>
              </a:rPr>
              <a:t>Gurgles---&gt; are heard in the larger airways and indicate mucus in the larger airways.</a:t>
            </a:r>
          </a:p>
          <a:p>
            <a:r>
              <a:rPr lang="en-GB" dirty="0">
                <a:solidFill>
                  <a:schemeClr val="tx1"/>
                </a:solidFill>
              </a:rPr>
              <a:t>Stridor---&gt;. is a harsh, snoring sound that indicates imminent airway closure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393216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Q.72</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patient has been treated with </a:t>
            </a:r>
            <a:r>
              <a:rPr lang="en-GB" dirty="0" err="1">
                <a:solidFill>
                  <a:schemeClr val="tx1"/>
                </a:solidFill>
              </a:rPr>
              <a:t>hemodialysis</a:t>
            </a:r>
            <a:r>
              <a:rPr lang="en-GB" dirty="0">
                <a:solidFill>
                  <a:schemeClr val="tx1"/>
                </a:solidFill>
              </a:rPr>
              <a:t> (HD) for chronic renal failure (CRF).  You are told in report that the patient has a right upper arm </a:t>
            </a:r>
            <a:r>
              <a:rPr lang="en-GB" dirty="0" err="1">
                <a:solidFill>
                  <a:schemeClr val="tx1"/>
                </a:solidFill>
              </a:rPr>
              <a:t>anteriovenous</a:t>
            </a:r>
            <a:r>
              <a:rPr lang="en-GB" dirty="0">
                <a:solidFill>
                  <a:schemeClr val="tx1"/>
                </a:solidFill>
              </a:rPr>
              <a:t> (AV) fistula.  Upon assessing this patient, it is critical to determine the patency of this AV fistula by the presence </a:t>
            </a:r>
            <a:r>
              <a:rPr lang="en-GB" dirty="0">
                <a:solidFill>
                  <a:schemeClr val="tx1"/>
                </a:solidFill>
              </a:rPr>
              <a:t>of</a:t>
            </a:r>
          </a:p>
          <a:p>
            <a:endParaRPr lang="en-GB" dirty="0">
              <a:solidFill>
                <a:schemeClr val="tx1"/>
              </a:solidFill>
            </a:endParaRPr>
          </a:p>
          <a:p>
            <a:pPr marL="342900" indent="-342900">
              <a:buFont typeface="+mj-lt"/>
              <a:buAutoNum type="alphaUcPeriod"/>
            </a:pPr>
            <a:r>
              <a:rPr lang="en-GB" dirty="0">
                <a:solidFill>
                  <a:schemeClr val="tx1"/>
                </a:solidFill>
              </a:rPr>
              <a:t> A murmur and a pulse </a:t>
            </a:r>
            <a:r>
              <a:rPr lang="en-GB" dirty="0">
                <a:solidFill>
                  <a:schemeClr val="tx1"/>
                </a:solidFill>
              </a:rPr>
              <a:t>deficit</a:t>
            </a:r>
            <a:endParaRPr lang="en-US" dirty="0">
              <a:solidFill>
                <a:schemeClr val="tx1"/>
              </a:solidFill>
            </a:endParaRPr>
          </a:p>
          <a:p>
            <a:pPr marL="342900" indent="-342900">
              <a:buFont typeface="+mj-lt"/>
              <a:buAutoNum type="alphaUcPeriod"/>
            </a:pPr>
            <a:r>
              <a:rPr lang="en-GB" dirty="0">
                <a:solidFill>
                  <a:schemeClr val="tx1"/>
                </a:solidFill>
              </a:rPr>
              <a:t>Silence when auscultating the </a:t>
            </a:r>
            <a:r>
              <a:rPr lang="en-GB" dirty="0">
                <a:solidFill>
                  <a:schemeClr val="tx1"/>
                </a:solidFill>
              </a:rPr>
              <a:t>fistula</a:t>
            </a:r>
          </a:p>
          <a:p>
            <a:pPr marL="342900" indent="-342900">
              <a:buFont typeface="+mj-lt"/>
              <a:buAutoNum type="alphaUcPeriod"/>
            </a:pPr>
            <a:r>
              <a:rPr lang="en-US" dirty="0">
                <a:solidFill>
                  <a:schemeClr val="tx1"/>
                </a:solidFill>
              </a:rPr>
              <a:t>A bruit and </a:t>
            </a:r>
            <a:r>
              <a:rPr lang="en-US" dirty="0">
                <a:solidFill>
                  <a:schemeClr val="tx1"/>
                </a:solidFill>
              </a:rPr>
              <a:t>thrill</a:t>
            </a:r>
          </a:p>
          <a:p>
            <a:pPr marL="342900" indent="-342900">
              <a:buFont typeface="+mj-lt"/>
              <a:buAutoNum type="alphaUcPeriod"/>
            </a:pPr>
            <a:r>
              <a:rPr lang="en-GB" dirty="0">
                <a:solidFill>
                  <a:schemeClr val="tx1"/>
                </a:solidFill>
              </a:rPr>
              <a:t> Steal syndrome located in the left upper </a:t>
            </a:r>
            <a:r>
              <a:rPr lang="en-GB" dirty="0">
                <a:solidFill>
                  <a:schemeClr val="tx1"/>
                </a:solidFill>
              </a:rPr>
              <a:t>arm</a:t>
            </a:r>
            <a:endParaRPr lang="en-US" dirty="0">
              <a:solidFill>
                <a:schemeClr val="tx1"/>
              </a:solidFill>
            </a:endParaRPr>
          </a:p>
        </p:txBody>
      </p:sp>
      <p:sp>
        <p:nvSpPr>
          <p:cNvPr id="18" name="Rectangle 17"/>
          <p:cNvSpPr/>
          <p:nvPr/>
        </p:nvSpPr>
        <p:spPr>
          <a:xfrm>
            <a:off x="1158590" y="4365327"/>
            <a:ext cx="10179617"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C. </a:t>
            </a:r>
            <a:r>
              <a:rPr lang="en-US" b="1" dirty="0">
                <a:solidFill>
                  <a:schemeClr val="tx1"/>
                </a:solidFill>
              </a:rPr>
              <a:t>A bruit and </a:t>
            </a:r>
            <a:r>
              <a:rPr lang="en-US" b="1" dirty="0">
                <a:solidFill>
                  <a:schemeClr val="tx1"/>
                </a:solidFill>
              </a:rPr>
              <a:t>thrill</a:t>
            </a:r>
          </a:p>
          <a:p>
            <a:pPr algn="ctr"/>
            <a:r>
              <a:rPr lang="en-GB" b="1" dirty="0">
                <a:solidFill>
                  <a:schemeClr val="tx1"/>
                </a:solidFill>
              </a:rPr>
              <a:t>Rationale: </a:t>
            </a:r>
          </a:p>
          <a:p>
            <a:r>
              <a:rPr lang="en-GB" sz="1600" dirty="0">
                <a:solidFill>
                  <a:schemeClr val="tx1"/>
                </a:solidFill>
              </a:rPr>
              <a:t>(C)   </a:t>
            </a:r>
            <a:r>
              <a:rPr lang="en-GB" sz="1600" dirty="0" err="1">
                <a:solidFill>
                  <a:schemeClr val="tx1"/>
                </a:solidFill>
              </a:rPr>
              <a:t>anteriovenous</a:t>
            </a:r>
            <a:r>
              <a:rPr lang="en-GB" sz="1600" dirty="0">
                <a:solidFill>
                  <a:schemeClr val="tx1"/>
                </a:solidFill>
              </a:rPr>
              <a:t> (AV) fistula =====&gt; a bruit and thrill. </a:t>
            </a:r>
          </a:p>
          <a:p>
            <a:r>
              <a:rPr lang="en-GB" sz="1600" dirty="0">
                <a:solidFill>
                  <a:schemeClr val="tx1"/>
                </a:solidFill>
              </a:rPr>
              <a:t>When an artery and vein are anastomosed as with an AV fistula, the turbulence of increased arterial flow through this area creates a swishing sound (bruit) that can be heard on auscultation and a pulsatile vibration under the site during palpitation (thrill</a:t>
            </a:r>
            <a:r>
              <a:rPr lang="en-GB" sz="1600" dirty="0">
                <a:solidFill>
                  <a:schemeClr val="tx1"/>
                </a:solidFill>
              </a:rPr>
              <a:t>). </a:t>
            </a:r>
            <a:endParaRPr lang="en-GB" sz="1600" dirty="0">
              <a:solidFill>
                <a:schemeClr val="tx1"/>
              </a:solidFill>
            </a:endParaRPr>
          </a:p>
        </p:txBody>
      </p:sp>
    </p:spTree>
    <p:extLst>
      <p:ext uri="{BB962C8B-B14F-4D97-AF65-F5344CB8AC3E}">
        <p14:creationId xmlns:p14="http://schemas.microsoft.com/office/powerpoint/2010/main" val="25229856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Q.73</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nurse is to administer massive transfusions to a patient who  has been admitted to the Medical Surgical Unit </a:t>
            </a:r>
            <a:r>
              <a:rPr lang="en-GB" dirty="0" err="1">
                <a:solidFill>
                  <a:schemeClr val="tx1"/>
                </a:solidFill>
              </a:rPr>
              <a:t>postindustrial</a:t>
            </a:r>
            <a:r>
              <a:rPr lang="en-GB" dirty="0">
                <a:solidFill>
                  <a:schemeClr val="tx1"/>
                </a:solidFill>
              </a:rPr>
              <a:t> accident in profound </a:t>
            </a:r>
            <a:r>
              <a:rPr lang="en-GB" dirty="0" err="1">
                <a:solidFill>
                  <a:schemeClr val="tx1"/>
                </a:solidFill>
              </a:rPr>
              <a:t>hemorrhagic</a:t>
            </a:r>
            <a:r>
              <a:rPr lang="en-GB" dirty="0">
                <a:solidFill>
                  <a:schemeClr val="tx1"/>
                </a:solidFill>
              </a:rPr>
              <a:t> shock.  After administering more than half his fluid volume in the first hour, the nurse should be observant for which of the following complications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pH 7.20, PCO2 45, HCO3 10 </a:t>
            </a:r>
          </a:p>
          <a:p>
            <a:pPr marL="342900" indent="-342900">
              <a:buFont typeface="+mj-lt"/>
              <a:buAutoNum type="alphaUcPeriod"/>
            </a:pPr>
            <a:r>
              <a:rPr lang="en-US" dirty="0">
                <a:solidFill>
                  <a:schemeClr val="tx1"/>
                </a:solidFill>
              </a:rPr>
              <a:t>Ca++ = 12 </a:t>
            </a:r>
            <a:r>
              <a:rPr lang="en-US" dirty="0" err="1">
                <a:solidFill>
                  <a:schemeClr val="tx1"/>
                </a:solidFill>
              </a:rPr>
              <a:t>mEq</a:t>
            </a:r>
            <a:r>
              <a:rPr lang="en-US" dirty="0">
                <a:solidFill>
                  <a:schemeClr val="tx1"/>
                </a:solidFill>
              </a:rPr>
              <a:t>/L </a:t>
            </a:r>
          </a:p>
          <a:p>
            <a:pPr marL="342900" indent="-342900">
              <a:buFont typeface="+mj-lt"/>
              <a:buAutoNum type="alphaUcPeriod"/>
            </a:pPr>
            <a:r>
              <a:rPr lang="en-US" dirty="0">
                <a:solidFill>
                  <a:schemeClr val="tx1"/>
                </a:solidFill>
              </a:rPr>
              <a:t>K = 2.5 </a:t>
            </a:r>
            <a:r>
              <a:rPr lang="en-US" dirty="0" err="1">
                <a:solidFill>
                  <a:schemeClr val="tx1"/>
                </a:solidFill>
              </a:rPr>
              <a:t>mEq</a:t>
            </a:r>
            <a:r>
              <a:rPr lang="en-US" dirty="0">
                <a:solidFill>
                  <a:schemeClr val="tx1"/>
                </a:solidFill>
              </a:rPr>
              <a:t>/L </a:t>
            </a:r>
          </a:p>
          <a:p>
            <a:pPr marL="342900" indent="-342900">
              <a:buFont typeface="+mj-lt"/>
              <a:buAutoNum type="alphaUcPeriod"/>
            </a:pPr>
            <a:r>
              <a:rPr lang="en-GB" dirty="0">
                <a:solidFill>
                  <a:schemeClr val="tx1"/>
                </a:solidFill>
              </a:rPr>
              <a:t> Platelet count of 250, 000 cm3 </a:t>
            </a:r>
            <a:endParaRPr lang="en-US" dirty="0">
              <a:solidFill>
                <a:schemeClr val="tx1"/>
              </a:solidFill>
            </a:endParaRPr>
          </a:p>
        </p:txBody>
      </p:sp>
      <p:sp>
        <p:nvSpPr>
          <p:cNvPr id="18" name="Rectangle 17"/>
          <p:cNvSpPr/>
          <p:nvPr/>
        </p:nvSpPr>
        <p:spPr>
          <a:xfrm>
            <a:off x="923637" y="4365327"/>
            <a:ext cx="10281596"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 pH 7.20, PCO2 45, HCO3 10 </a:t>
            </a:r>
            <a:endParaRPr lang="en-GB" b="1" dirty="0">
              <a:solidFill>
                <a:schemeClr val="tx1"/>
              </a:solidFill>
            </a:endParaRPr>
          </a:p>
          <a:p>
            <a:pPr algn="ctr"/>
            <a:r>
              <a:rPr lang="en-GB" b="1" dirty="0">
                <a:solidFill>
                  <a:schemeClr val="tx1"/>
                </a:solidFill>
              </a:rPr>
              <a:t>Rationale: (D)</a:t>
            </a:r>
          </a:p>
          <a:p>
            <a:r>
              <a:rPr lang="en-GB" sz="1600" dirty="0">
                <a:solidFill>
                  <a:schemeClr val="tx1"/>
                </a:solidFill>
              </a:rPr>
              <a:t>The patient with massive transfusion is prone to lactic acidosis, which is a form of metabolic acidosis indicated with a pH that is low (acidosis) and an HCO3 that is low (Metabolic Acidosis).  </a:t>
            </a:r>
            <a:r>
              <a:rPr lang="en-GB" sz="1600" dirty="0" err="1">
                <a:solidFill>
                  <a:schemeClr val="tx1"/>
                </a:solidFill>
              </a:rPr>
              <a:t>Hyperkalemia</a:t>
            </a:r>
            <a:r>
              <a:rPr lang="en-GB" sz="1600" dirty="0">
                <a:solidFill>
                  <a:schemeClr val="tx1"/>
                </a:solidFill>
              </a:rPr>
              <a:t>, </a:t>
            </a:r>
            <a:r>
              <a:rPr lang="en-GB" sz="1600" dirty="0" err="1">
                <a:solidFill>
                  <a:schemeClr val="tx1"/>
                </a:solidFill>
              </a:rPr>
              <a:t>hypocalcemia</a:t>
            </a:r>
            <a:r>
              <a:rPr lang="en-GB" sz="1600" dirty="0">
                <a:solidFill>
                  <a:schemeClr val="tx1"/>
                </a:solidFill>
              </a:rPr>
              <a:t>, and a low platelets can occurs as well.  These values indicate </a:t>
            </a:r>
            <a:r>
              <a:rPr lang="en-GB" sz="1600" dirty="0" err="1">
                <a:solidFill>
                  <a:schemeClr val="tx1"/>
                </a:solidFill>
              </a:rPr>
              <a:t>hypokalemia</a:t>
            </a:r>
            <a:r>
              <a:rPr lang="en-GB" sz="1600" dirty="0">
                <a:solidFill>
                  <a:schemeClr val="tx1"/>
                </a:solidFill>
              </a:rPr>
              <a:t>, hypercalcemia, and normal platelets</a:t>
            </a:r>
            <a:r>
              <a:rPr lang="en-GB" sz="1600" dirty="0">
                <a:solidFill>
                  <a:schemeClr val="tx1"/>
                </a:solidFill>
              </a:rPr>
              <a:t>. </a:t>
            </a:r>
            <a:endParaRPr lang="en-GB" sz="1600" dirty="0">
              <a:solidFill>
                <a:schemeClr val="tx1"/>
              </a:solidFill>
            </a:endParaRPr>
          </a:p>
        </p:txBody>
      </p:sp>
    </p:spTree>
    <p:extLst>
      <p:ext uri="{BB962C8B-B14F-4D97-AF65-F5344CB8AC3E}">
        <p14:creationId xmlns:p14="http://schemas.microsoft.com/office/powerpoint/2010/main" val="26047839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Q.74</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must monitor a patient with  disseminated intravascular coagulopathy (DIC) for complications.  Complications of DIC </a:t>
            </a:r>
            <a:r>
              <a:rPr lang="en-GB" dirty="0">
                <a:solidFill>
                  <a:schemeClr val="tx1"/>
                </a:solidFill>
              </a:rPr>
              <a:t>include</a:t>
            </a:r>
          </a:p>
          <a:p>
            <a:endParaRPr lang="en-GB" dirty="0">
              <a:solidFill>
                <a:schemeClr val="tx1"/>
              </a:solidFill>
            </a:endParaRPr>
          </a:p>
          <a:p>
            <a:pPr marL="342900" indent="-342900">
              <a:buFont typeface="+mj-lt"/>
              <a:buAutoNum type="alphaUcPeriod"/>
            </a:pPr>
            <a:r>
              <a:rPr lang="en-GB" dirty="0">
                <a:solidFill>
                  <a:schemeClr val="tx1"/>
                </a:solidFill>
              </a:rPr>
              <a:t> </a:t>
            </a:r>
            <a:r>
              <a:rPr lang="en-GB" dirty="0" err="1">
                <a:solidFill>
                  <a:schemeClr val="tx1"/>
                </a:solidFill>
              </a:rPr>
              <a:t>Fetal</a:t>
            </a:r>
            <a:r>
              <a:rPr lang="en-GB" dirty="0">
                <a:solidFill>
                  <a:schemeClr val="tx1"/>
                </a:solidFill>
              </a:rPr>
              <a:t> </a:t>
            </a:r>
            <a:r>
              <a:rPr lang="en-GB" dirty="0">
                <a:solidFill>
                  <a:schemeClr val="tx1"/>
                </a:solidFill>
              </a:rPr>
              <a:t>demise</a:t>
            </a:r>
          </a:p>
          <a:p>
            <a:pPr marL="342900" indent="-342900">
              <a:buFont typeface="+mj-lt"/>
              <a:buAutoNum type="alphaUcPeriod"/>
            </a:pPr>
            <a:r>
              <a:rPr lang="en-US" dirty="0">
                <a:solidFill>
                  <a:schemeClr val="tx1"/>
                </a:solidFill>
              </a:rPr>
              <a:t>Myocardial Infarction (MI) </a:t>
            </a:r>
            <a:endParaRPr lang="en-US" dirty="0">
              <a:solidFill>
                <a:schemeClr val="tx1"/>
              </a:solidFill>
            </a:endParaRPr>
          </a:p>
          <a:p>
            <a:pPr marL="342900" indent="-342900">
              <a:buFont typeface="+mj-lt"/>
              <a:buAutoNum type="alphaUcPeriod"/>
            </a:pPr>
            <a:r>
              <a:rPr lang="en-US" dirty="0">
                <a:solidFill>
                  <a:schemeClr val="tx1"/>
                </a:solidFill>
              </a:rPr>
              <a:t>Crushing traumatic injury </a:t>
            </a:r>
          </a:p>
          <a:p>
            <a:pPr marL="342900" indent="-342900">
              <a:buFont typeface="+mj-lt"/>
              <a:buAutoNum type="alphaUcPeriod"/>
            </a:pPr>
            <a:r>
              <a:rPr lang="en-US" dirty="0">
                <a:solidFill>
                  <a:schemeClr val="tx1"/>
                </a:solidFill>
              </a:rPr>
              <a:t>Leukemia </a:t>
            </a:r>
            <a:endParaRPr lang="en-US" dirty="0">
              <a:solidFill>
                <a:schemeClr val="tx1"/>
              </a:solidFill>
            </a:endParaRPr>
          </a:p>
          <a:p>
            <a:endParaRPr lang="en-US" dirty="0">
              <a:solidFill>
                <a:schemeClr val="tx1"/>
              </a:solidFill>
            </a:endParaRPr>
          </a:p>
        </p:txBody>
      </p:sp>
      <p:sp>
        <p:nvSpPr>
          <p:cNvPr id="18" name="Rectangle 17"/>
          <p:cNvSpPr/>
          <p:nvPr/>
        </p:nvSpPr>
        <p:spPr>
          <a:xfrm>
            <a:off x="826622" y="3908390"/>
            <a:ext cx="10602032" cy="212365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a:t>
            </a:r>
            <a:r>
              <a:rPr lang="en-GB" b="1" dirty="0">
                <a:solidFill>
                  <a:schemeClr val="tx1"/>
                </a:solidFill>
              </a:rPr>
              <a:t>B.        </a:t>
            </a:r>
            <a:r>
              <a:rPr lang="en-GB" b="1" dirty="0">
                <a:solidFill>
                  <a:schemeClr val="tx1"/>
                </a:solidFill>
              </a:rPr>
              <a:t>Myocardial Infarction (MI) </a:t>
            </a:r>
            <a:endParaRPr lang="en-GB" b="1" dirty="0">
              <a:solidFill>
                <a:schemeClr val="tx1"/>
              </a:solidFill>
            </a:endParaRPr>
          </a:p>
          <a:p>
            <a:pPr algn="ctr"/>
            <a:r>
              <a:rPr lang="en-GB" b="1" dirty="0">
                <a:solidFill>
                  <a:schemeClr val="tx1"/>
                </a:solidFill>
              </a:rPr>
              <a:t>Rationale: (A)</a:t>
            </a:r>
          </a:p>
          <a:p>
            <a:r>
              <a:rPr lang="en-GB" sz="1600" dirty="0">
                <a:solidFill>
                  <a:schemeClr val="tx1"/>
                </a:solidFill>
              </a:rPr>
              <a:t>If coronary arteries are blocked due to clotting the patient can have chest pain, ST elevation, and positive enzymes (Troponin and Creatinine phosphokinase (CPK).  </a:t>
            </a:r>
          </a:p>
          <a:p>
            <a:r>
              <a:rPr lang="en-GB" sz="1600" dirty="0">
                <a:solidFill>
                  <a:schemeClr val="tx1"/>
                </a:solidFill>
              </a:rPr>
              <a:t>The other medical </a:t>
            </a:r>
            <a:r>
              <a:rPr lang="en-GB" sz="1600" dirty="0" err="1">
                <a:solidFill>
                  <a:schemeClr val="tx1"/>
                </a:solidFill>
              </a:rPr>
              <a:t>medical</a:t>
            </a:r>
            <a:r>
              <a:rPr lang="en-GB" sz="1600" dirty="0">
                <a:solidFill>
                  <a:schemeClr val="tx1"/>
                </a:solidFill>
              </a:rPr>
              <a:t> </a:t>
            </a:r>
            <a:r>
              <a:rPr lang="en-GB" sz="1600" dirty="0" err="1">
                <a:solidFill>
                  <a:schemeClr val="tx1"/>
                </a:solidFill>
              </a:rPr>
              <a:t>probles</a:t>
            </a:r>
            <a:r>
              <a:rPr lang="en-GB" sz="1600" dirty="0">
                <a:solidFill>
                  <a:schemeClr val="tx1"/>
                </a:solidFill>
              </a:rPr>
              <a:t> </a:t>
            </a:r>
            <a:r>
              <a:rPr lang="en-GB" sz="1600" dirty="0">
                <a:solidFill>
                  <a:schemeClr val="tx1"/>
                </a:solidFill>
              </a:rPr>
              <a:t>are causes of DIC.</a:t>
            </a:r>
          </a:p>
          <a:p>
            <a:r>
              <a:rPr lang="en-GB" sz="1600" dirty="0">
                <a:solidFill>
                  <a:schemeClr val="tx1"/>
                </a:solidFill>
              </a:rPr>
              <a:t>**Stress due to low oxygen or Heart damage</a:t>
            </a:r>
          </a:p>
          <a:p>
            <a:r>
              <a:rPr lang="en-GB" sz="1600" dirty="0">
                <a:solidFill>
                  <a:schemeClr val="tx1"/>
                </a:solidFill>
              </a:rPr>
              <a:t>==&gt; cardiac biomarkers (</a:t>
            </a:r>
            <a:r>
              <a:rPr lang="en-GB" sz="1600" dirty="0" err="1">
                <a:solidFill>
                  <a:schemeClr val="tx1"/>
                </a:solidFill>
              </a:rPr>
              <a:t>icardiac</a:t>
            </a:r>
            <a:r>
              <a:rPr lang="en-GB" sz="1600" dirty="0">
                <a:solidFill>
                  <a:schemeClr val="tx1"/>
                </a:solidFill>
              </a:rPr>
              <a:t> enzymes): </a:t>
            </a:r>
            <a:r>
              <a:rPr lang="en-GB" sz="1600" dirty="0" err="1">
                <a:solidFill>
                  <a:schemeClr val="tx1"/>
                </a:solidFill>
              </a:rPr>
              <a:t>Inc</a:t>
            </a:r>
            <a:r>
              <a:rPr lang="en-GB" sz="1600" dirty="0">
                <a:solidFill>
                  <a:schemeClr val="tx1"/>
                </a:solidFill>
              </a:rPr>
              <a:t> Troponin &amp; </a:t>
            </a:r>
            <a:r>
              <a:rPr lang="en-GB" sz="1600" dirty="0" err="1">
                <a:solidFill>
                  <a:schemeClr val="tx1"/>
                </a:solidFill>
              </a:rPr>
              <a:t>Inc</a:t>
            </a:r>
            <a:r>
              <a:rPr lang="en-GB" sz="1600" dirty="0">
                <a:solidFill>
                  <a:schemeClr val="tx1"/>
                </a:solidFill>
              </a:rPr>
              <a:t> CPK</a:t>
            </a:r>
          </a:p>
          <a:p>
            <a:r>
              <a:rPr lang="en-GB" sz="1600" dirty="0">
                <a:solidFill>
                  <a:schemeClr val="tx1"/>
                </a:solidFill>
              </a:rPr>
              <a:t>DIC = Disseminated intravascular coagulation</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411228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225" y="591461"/>
            <a:ext cx="6096349"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rPr>
              <a:t>Advanced Med-Surge Part 1</a:t>
            </a:r>
            <a:endParaRPr lang="en-US" sz="4000" b="1" dirty="0">
              <a:ln w="22225">
                <a:solidFill>
                  <a:schemeClr val="accent2"/>
                </a:solidFill>
                <a:prstDash val="solid"/>
              </a:ln>
            </a:endParaRPr>
          </a:p>
        </p:txBody>
      </p:sp>
      <p:sp>
        <p:nvSpPr>
          <p:cNvPr id="5" name="Rectangle 4"/>
          <p:cNvSpPr/>
          <p:nvPr/>
        </p:nvSpPr>
        <p:spPr>
          <a:xfrm>
            <a:off x="242424" y="745818"/>
            <a:ext cx="1168397" cy="369332"/>
          </a:xfrm>
          <a:prstGeom prst="rect">
            <a:avLst/>
          </a:prstGeom>
          <a:noFill/>
        </p:spPr>
        <p:txBody>
          <a:bodyPr wrap="none" lIns="91440" tIns="45720" rIns="91440" bIns="45720">
            <a:spAutoFit/>
          </a:bodyPr>
          <a:lstStyle/>
          <a:p>
            <a:pPr algn="ctr"/>
            <a:r>
              <a:rPr lang="en-US" b="1" spc="50" dirty="0" smtClean="0">
                <a:ln w="9525" cmpd="sng">
                  <a:solidFill>
                    <a:schemeClr val="accent1"/>
                  </a:solidFill>
                  <a:prstDash val="solid"/>
                </a:ln>
                <a:effectLst>
                  <a:glow rad="38100">
                    <a:schemeClr val="accent1">
                      <a:alpha val="40000"/>
                    </a:schemeClr>
                  </a:glow>
                </a:effectLst>
              </a:rPr>
              <a:t>Chapter 5</a:t>
            </a:r>
            <a:endParaRPr lang="en-US" b="1" spc="50" dirty="0">
              <a:ln w="9525" cmpd="sng">
                <a:solidFill>
                  <a:schemeClr val="accent1"/>
                </a:solidFill>
                <a:prstDash val="solid"/>
              </a:ln>
              <a:effectLst>
                <a:glow rad="38100">
                  <a:schemeClr val="accent1">
                    <a:alpha val="40000"/>
                  </a:schemeClr>
                </a:glow>
              </a:effectLst>
            </a:endParaRPr>
          </a:p>
        </p:txBody>
      </p:sp>
      <p:sp>
        <p:nvSpPr>
          <p:cNvPr id="7" name="Rectangle 6"/>
          <p:cNvSpPr/>
          <p:nvPr/>
        </p:nvSpPr>
        <p:spPr>
          <a:xfrm>
            <a:off x="5588322" y="1245319"/>
            <a:ext cx="1192955" cy="707886"/>
          </a:xfrm>
          <a:prstGeom prst="rect">
            <a:avLst/>
          </a:prstGeom>
          <a:noFill/>
        </p:spPr>
        <p:txBody>
          <a:bodyPr wrap="none" lIns="91440" tIns="45720" rIns="91440" bIns="45720">
            <a:spAutoFit/>
          </a:bodyPr>
          <a:lstStyle/>
          <a:p>
            <a:pPr algn="ctr"/>
            <a:r>
              <a:rPr lang="en-GB" sz="4000" b="1" dirty="0" smtClean="0">
                <a:ln w="22225">
                  <a:solidFill>
                    <a:schemeClr val="accent2"/>
                  </a:solidFill>
                  <a:prstDash val="solid"/>
                </a:ln>
              </a:rPr>
              <a:t>Q.75</a:t>
            </a:r>
            <a:endParaRPr lang="en-US" sz="5400" b="1" cap="none" spc="0" dirty="0">
              <a:ln w="22225">
                <a:solidFill>
                  <a:schemeClr val="accent2"/>
                </a:solidFill>
                <a:prstDash val="solid"/>
              </a:ln>
              <a:effectLst/>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NEXT</a:t>
            </a:r>
            <a:endParaRPr lang="en-US" sz="1600" dirty="0">
              <a:solidFill>
                <a:schemeClr val="tx1"/>
              </a:solidFill>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tx1"/>
                </a:solidFill>
              </a:rPr>
              <a:t>PREVIOUS</a:t>
            </a:r>
            <a:endParaRPr lang="en-US" sz="1600" dirty="0">
              <a:solidFill>
                <a:schemeClr val="tx1"/>
              </a:solidFill>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smtClean="0">
                <a:solidFill>
                  <a:schemeClr val="tx1"/>
                </a:solidFill>
              </a:rPr>
              <a:t>SHOW ANSWER</a:t>
            </a:r>
            <a:endParaRPr lang="en-US" dirty="0">
              <a:solidFill>
                <a:schemeClr val="tx1"/>
              </a:solidFill>
            </a:endParaRPr>
          </a:p>
        </p:txBody>
      </p:sp>
      <p:sp>
        <p:nvSpPr>
          <p:cNvPr id="12" name="Rectangle 11"/>
          <p:cNvSpPr/>
          <p:nvPr/>
        </p:nvSpPr>
        <p:spPr>
          <a:xfrm>
            <a:off x="550416" y="2057003"/>
            <a:ext cx="10821503"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can expect a patient with diabetic ketoacidosis to reveal which type of respirations</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 </a:t>
            </a:r>
            <a:r>
              <a:rPr lang="en-US" dirty="0">
                <a:solidFill>
                  <a:schemeClr val="tx1"/>
                </a:solidFill>
              </a:rPr>
              <a:t>Agonal </a:t>
            </a:r>
            <a:r>
              <a:rPr lang="en-US" dirty="0">
                <a:solidFill>
                  <a:schemeClr val="tx1"/>
                </a:solidFill>
              </a:rPr>
              <a:t>gasps</a:t>
            </a:r>
          </a:p>
          <a:p>
            <a:pPr marL="342900" indent="-342900">
              <a:buFont typeface="+mj-lt"/>
              <a:buAutoNum type="alphaUcPeriod"/>
            </a:pPr>
            <a:r>
              <a:rPr lang="en-US" dirty="0" err="1">
                <a:solidFill>
                  <a:schemeClr val="tx1"/>
                </a:solidFill>
              </a:rPr>
              <a:t>Cheyne</a:t>
            </a:r>
            <a:r>
              <a:rPr lang="en-US" dirty="0">
                <a:solidFill>
                  <a:schemeClr val="tx1"/>
                </a:solidFill>
              </a:rPr>
              <a:t> </a:t>
            </a:r>
            <a:r>
              <a:rPr lang="en-US" dirty="0">
                <a:solidFill>
                  <a:schemeClr val="tx1"/>
                </a:solidFill>
              </a:rPr>
              <a:t>Strokes</a:t>
            </a:r>
          </a:p>
          <a:p>
            <a:pPr marL="342900" indent="-342900">
              <a:buFont typeface="+mj-lt"/>
              <a:buAutoNum type="alphaUcPeriod"/>
            </a:pPr>
            <a:r>
              <a:rPr lang="en-US" dirty="0" err="1">
                <a:solidFill>
                  <a:schemeClr val="tx1"/>
                </a:solidFill>
              </a:rPr>
              <a:t>Kussmaul's</a:t>
            </a:r>
            <a:r>
              <a:rPr lang="en-US" dirty="0">
                <a:solidFill>
                  <a:schemeClr val="tx1"/>
                </a:solidFill>
              </a:rPr>
              <a:t> </a:t>
            </a:r>
            <a:endParaRPr lang="en-US" dirty="0">
              <a:solidFill>
                <a:schemeClr val="tx1"/>
              </a:solidFill>
            </a:endParaRPr>
          </a:p>
          <a:p>
            <a:pPr marL="342900" indent="-342900">
              <a:buFont typeface="+mj-lt"/>
              <a:buAutoNum type="alphaUcPeriod"/>
            </a:pPr>
            <a:r>
              <a:rPr lang="en-US" dirty="0">
                <a:solidFill>
                  <a:schemeClr val="tx1"/>
                </a:solidFill>
              </a:rPr>
              <a:t>Dyspneic </a:t>
            </a:r>
          </a:p>
          <a:p>
            <a:endParaRPr lang="en-US" dirty="0">
              <a:solidFill>
                <a:schemeClr val="tx1"/>
              </a:solidFill>
            </a:endParaRPr>
          </a:p>
        </p:txBody>
      </p:sp>
      <p:sp>
        <p:nvSpPr>
          <p:cNvPr id="18" name="Rectangle 17"/>
          <p:cNvSpPr/>
          <p:nvPr/>
        </p:nvSpPr>
        <p:spPr>
          <a:xfrm>
            <a:off x="1500846" y="4389014"/>
            <a:ext cx="9306301"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 C</a:t>
            </a:r>
            <a:r>
              <a:rPr lang="en-GB" b="1" dirty="0">
                <a:solidFill>
                  <a:schemeClr val="tx1"/>
                </a:solidFill>
              </a:rPr>
              <a:t>. </a:t>
            </a:r>
            <a:r>
              <a:rPr lang="en-US" b="1" dirty="0" err="1">
                <a:solidFill>
                  <a:schemeClr val="tx1"/>
                </a:solidFill>
              </a:rPr>
              <a:t>Kussmaul's</a:t>
            </a:r>
            <a:r>
              <a:rPr lang="en-GB" b="1" dirty="0">
                <a:solidFill>
                  <a:schemeClr val="tx1"/>
                </a:solidFill>
              </a:rPr>
              <a:t> </a:t>
            </a:r>
          </a:p>
          <a:p>
            <a:pPr algn="ctr"/>
            <a:r>
              <a:rPr lang="en-GB" b="1" dirty="0">
                <a:solidFill>
                  <a:schemeClr val="tx1"/>
                </a:solidFill>
              </a:rPr>
              <a:t>Rationale:</a:t>
            </a:r>
          </a:p>
          <a:p>
            <a:r>
              <a:rPr lang="en-GB" dirty="0" err="1">
                <a:solidFill>
                  <a:schemeClr val="tx1"/>
                </a:solidFill>
              </a:rPr>
              <a:t>Kussmaul</a:t>
            </a:r>
            <a:r>
              <a:rPr lang="en-GB" dirty="0">
                <a:solidFill>
                  <a:schemeClr val="tx1"/>
                </a:solidFill>
              </a:rPr>
              <a:t> s respirations</a:t>
            </a:r>
          </a:p>
          <a:p>
            <a:r>
              <a:rPr lang="en-GB" dirty="0">
                <a:solidFill>
                  <a:schemeClr val="tx1"/>
                </a:solidFill>
              </a:rPr>
              <a:t>==&gt;  Deep rapid respirations in an effort to remove excessive carbon dioxide </a:t>
            </a:r>
            <a:r>
              <a:rPr lang="en-GB" dirty="0" err="1">
                <a:solidFill>
                  <a:schemeClr val="tx1"/>
                </a:solidFill>
              </a:rPr>
              <a:t>buildup</a:t>
            </a:r>
            <a:r>
              <a:rPr lang="en-GB" dirty="0">
                <a:solidFill>
                  <a:schemeClr val="tx1"/>
                </a:solidFill>
              </a:rPr>
              <a:t> from the body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5429775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9958" y="2772027"/>
            <a:ext cx="9910085"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Advanced Med- Surge Part 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55991738"/>
      </p:ext>
    </p:extLst>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213975" y="2217985"/>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Match the following Fundal Assessment Definitions correctly.</a:t>
            </a:r>
          </a:p>
          <a:p>
            <a:pPr marL="342900" indent="-342900">
              <a:buFont typeface="+mj-lt"/>
              <a:buAutoNum type="arabicPeriod"/>
            </a:pPr>
            <a:r>
              <a:rPr lang="en-US" dirty="0">
                <a:solidFill>
                  <a:schemeClr val="tx1"/>
                </a:solidFill>
              </a:rPr>
              <a:t>At 12 weeks' </a:t>
            </a:r>
            <a:r>
              <a:rPr lang="en-US" dirty="0">
                <a:solidFill>
                  <a:schemeClr val="tx1"/>
                </a:solidFill>
              </a:rPr>
              <a:t>gestation</a:t>
            </a:r>
          </a:p>
          <a:p>
            <a:pPr marL="342900" indent="-342900">
              <a:buFont typeface="+mj-lt"/>
              <a:buAutoNum type="arabicPeriod"/>
            </a:pPr>
            <a:r>
              <a:rPr lang="en-US" dirty="0">
                <a:solidFill>
                  <a:schemeClr val="tx1"/>
                </a:solidFill>
              </a:rPr>
              <a:t>At </a:t>
            </a:r>
            <a:r>
              <a:rPr lang="en-US" dirty="0">
                <a:solidFill>
                  <a:schemeClr val="tx1"/>
                </a:solidFill>
              </a:rPr>
              <a:t>16 </a:t>
            </a:r>
            <a:r>
              <a:rPr lang="en-US" dirty="0">
                <a:solidFill>
                  <a:schemeClr val="tx1"/>
                </a:solidFill>
              </a:rPr>
              <a:t>weeks' </a:t>
            </a:r>
            <a:r>
              <a:rPr lang="en-US" dirty="0">
                <a:solidFill>
                  <a:schemeClr val="tx1"/>
                </a:solidFill>
              </a:rPr>
              <a:t>gestation</a:t>
            </a:r>
          </a:p>
          <a:p>
            <a:pPr marL="342900" indent="-342900">
              <a:buFont typeface="+mj-lt"/>
              <a:buAutoNum type="arabicPeriod"/>
            </a:pPr>
            <a:r>
              <a:rPr lang="en-US" dirty="0">
                <a:solidFill>
                  <a:schemeClr val="tx1"/>
                </a:solidFill>
              </a:rPr>
              <a:t>At </a:t>
            </a:r>
            <a:r>
              <a:rPr lang="en-US" dirty="0">
                <a:solidFill>
                  <a:schemeClr val="tx1"/>
                </a:solidFill>
              </a:rPr>
              <a:t>36 </a:t>
            </a:r>
            <a:r>
              <a:rPr lang="en-US" dirty="0">
                <a:solidFill>
                  <a:schemeClr val="tx1"/>
                </a:solidFill>
              </a:rPr>
              <a:t>weeks' </a:t>
            </a:r>
            <a:r>
              <a:rPr lang="en-US" dirty="0">
                <a:solidFill>
                  <a:schemeClr val="tx1"/>
                </a:solidFill>
              </a:rPr>
              <a:t>gestation</a:t>
            </a:r>
          </a:p>
          <a:p>
            <a:pPr marL="342900" indent="-342900">
              <a:buFont typeface="+mj-lt"/>
              <a:buAutoNum type="arabicPeriod"/>
            </a:pPr>
            <a:r>
              <a:rPr lang="en-US" dirty="0">
                <a:solidFill>
                  <a:schemeClr val="tx1"/>
                </a:solidFill>
              </a:rPr>
              <a:t>At </a:t>
            </a:r>
            <a:r>
              <a:rPr lang="en-US" dirty="0">
                <a:solidFill>
                  <a:schemeClr val="tx1"/>
                </a:solidFill>
              </a:rPr>
              <a:t>40 </a:t>
            </a:r>
            <a:r>
              <a:rPr lang="en-US" dirty="0">
                <a:solidFill>
                  <a:schemeClr val="tx1"/>
                </a:solidFill>
              </a:rPr>
              <a:t>weeks' </a:t>
            </a:r>
            <a:r>
              <a:rPr lang="en-US" dirty="0">
                <a:solidFill>
                  <a:schemeClr val="tx1"/>
                </a:solidFill>
              </a:rPr>
              <a:t>gestation</a:t>
            </a:r>
          </a:p>
          <a:p>
            <a:endParaRPr lang="en-GB" dirty="0">
              <a:solidFill>
                <a:schemeClr val="tx1"/>
              </a:solidFill>
            </a:endParaRPr>
          </a:p>
        </p:txBody>
      </p:sp>
      <p:sp>
        <p:nvSpPr>
          <p:cNvPr id="18" name="Rectangle 17"/>
          <p:cNvSpPr/>
          <p:nvPr/>
        </p:nvSpPr>
        <p:spPr>
          <a:xfrm>
            <a:off x="4877270" y="5427261"/>
            <a:ext cx="226824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1.- D. 2. –C, 3. A, 4. B</a:t>
            </a:r>
            <a:endParaRPr lang="en-GB" b="1"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654409064"/>
              </p:ext>
            </p:extLst>
          </p:nvPr>
        </p:nvGraphicFramePr>
        <p:xfrm>
          <a:off x="4645890" y="2752247"/>
          <a:ext cx="7069199" cy="2377440"/>
        </p:xfrm>
        <a:graphic>
          <a:graphicData uri="http://schemas.openxmlformats.org/drawingml/2006/table">
            <a:tbl>
              <a:tblPr firstRow="1" bandRow="1">
                <a:tableStyleId>{5C22544A-7EE6-4342-B048-85BDC9FD1C3A}</a:tableStyleId>
              </a:tblPr>
              <a:tblGrid>
                <a:gridCol w="7069199">
                  <a:extLst>
                    <a:ext uri="{9D8B030D-6E8A-4147-A177-3AD203B41FA5}">
                      <a16:colId xmlns:a16="http://schemas.microsoft.com/office/drawing/2014/main" val="1012479157"/>
                    </a:ext>
                  </a:extLst>
                </a:gridCol>
              </a:tblGrid>
              <a:tr h="303515">
                <a:tc>
                  <a:txBody>
                    <a:bodyPr/>
                    <a:lstStyle/>
                    <a:p>
                      <a:pPr algn="ctr"/>
                      <a:r>
                        <a:rPr lang="en-GB" dirty="0" smtClean="0"/>
                        <a:t>Choose Options</a:t>
                      </a:r>
                      <a:endParaRPr lang="en-US" dirty="0"/>
                    </a:p>
                  </a:txBody>
                  <a:tcPr>
                    <a:solidFill>
                      <a:schemeClr val="tx1"/>
                    </a:solidFill>
                  </a:tcPr>
                </a:tc>
                <a:extLst>
                  <a:ext uri="{0D108BD9-81ED-4DB2-BD59-A6C34878D82A}">
                    <a16:rowId xmlns:a16="http://schemas.microsoft.com/office/drawing/2014/main" val="2974375346"/>
                  </a:ext>
                </a:extLst>
              </a:tr>
              <a:tr h="303515">
                <a:tc>
                  <a:txBody>
                    <a:bodyPr/>
                    <a:lstStyle/>
                    <a:p>
                      <a:r>
                        <a:rPr lang="en-GB" dirty="0" smtClean="0"/>
                        <a:t>A. The funds teaches its highest level at the Xiphoid process</a:t>
                      </a:r>
                      <a:endParaRPr lang="en-US" dirty="0"/>
                    </a:p>
                  </a:txBody>
                  <a:tcPr/>
                </a:tc>
                <a:extLst>
                  <a:ext uri="{0D108BD9-81ED-4DB2-BD59-A6C34878D82A}">
                    <a16:rowId xmlns:a16="http://schemas.microsoft.com/office/drawing/2014/main" val="2781288042"/>
                  </a:ext>
                </a:extLst>
              </a:tr>
              <a:tr h="303515">
                <a:tc>
                  <a:txBody>
                    <a:bodyPr/>
                    <a:lstStyle/>
                    <a:p>
                      <a:r>
                        <a:rPr lang="en-GB" sz="1800" b="0" i="0" kern="1200" dirty="0" smtClean="0">
                          <a:solidFill>
                            <a:schemeClr val="dk1"/>
                          </a:solidFill>
                          <a:effectLst/>
                          <a:latin typeface="+mn-lt"/>
                          <a:ea typeface="+mn-ea"/>
                          <a:cs typeface="+mn-cs"/>
                        </a:rPr>
                        <a:t>B. The</a:t>
                      </a:r>
                      <a:r>
                        <a:rPr lang="en-GB" sz="1800" b="0" i="0" kern="1200" baseline="0" dirty="0" smtClean="0">
                          <a:solidFill>
                            <a:schemeClr val="dk1"/>
                          </a:solidFill>
                          <a:effectLst/>
                          <a:latin typeface="+mn-lt"/>
                          <a:ea typeface="+mn-ea"/>
                          <a:cs typeface="+mn-cs"/>
                        </a:rPr>
                        <a:t> uterus drops slightly</a:t>
                      </a:r>
                      <a:endParaRPr lang="en-US" dirty="0"/>
                    </a:p>
                  </a:txBody>
                  <a:tcPr/>
                </a:tc>
                <a:extLst>
                  <a:ext uri="{0D108BD9-81ED-4DB2-BD59-A6C34878D82A}">
                    <a16:rowId xmlns:a16="http://schemas.microsoft.com/office/drawing/2014/main" val="2471440825"/>
                  </a:ext>
                </a:extLst>
              </a:tr>
              <a:tr h="523876">
                <a:tc>
                  <a:txBody>
                    <a:bodyPr/>
                    <a:lstStyle/>
                    <a:p>
                      <a:r>
                        <a:rPr lang="en-GB" sz="1800" b="0" i="0" kern="1200" dirty="0" smtClean="0">
                          <a:solidFill>
                            <a:schemeClr val="dk1"/>
                          </a:solidFill>
                          <a:effectLst/>
                          <a:latin typeface="+mn-lt"/>
                          <a:ea typeface="+mn-ea"/>
                          <a:cs typeface="+mn-cs"/>
                        </a:rPr>
                        <a:t>C.</a:t>
                      </a:r>
                      <a:r>
                        <a:rPr lang="en-GB" sz="1800" b="0" i="0" kern="1200" baseline="0" dirty="0" smtClean="0">
                          <a:solidFill>
                            <a:schemeClr val="dk1"/>
                          </a:solidFill>
                          <a:effectLst/>
                          <a:latin typeface="+mn-lt"/>
                          <a:ea typeface="+mn-ea"/>
                          <a:cs typeface="+mn-cs"/>
                        </a:rPr>
                        <a:t> </a:t>
                      </a:r>
                      <a:r>
                        <a:rPr lang="en-GB" sz="1800" b="0" i="0" kern="1200" dirty="0" smtClean="0">
                          <a:solidFill>
                            <a:schemeClr val="dk1"/>
                          </a:solidFill>
                          <a:effectLst/>
                          <a:latin typeface="+mn-lt"/>
                          <a:ea typeface="+mn-ea"/>
                          <a:cs typeface="+mn-cs"/>
                        </a:rPr>
                        <a:t>The fundus</a:t>
                      </a:r>
                      <a:r>
                        <a:rPr lang="en-GB" sz="1800" b="0" i="0" kern="1200" baseline="0" dirty="0" smtClean="0">
                          <a:solidFill>
                            <a:schemeClr val="dk1"/>
                          </a:solidFill>
                          <a:effectLst/>
                          <a:latin typeface="+mn-lt"/>
                          <a:ea typeface="+mn-ea"/>
                          <a:cs typeface="+mn-cs"/>
                        </a:rPr>
                        <a:t> reaches midway between the symphysis pubis and the umbilicus</a:t>
                      </a:r>
                      <a:endParaRPr lang="en-US" dirty="0"/>
                    </a:p>
                  </a:txBody>
                  <a:tcPr/>
                </a:tc>
                <a:extLst>
                  <a:ext uri="{0D108BD9-81ED-4DB2-BD59-A6C34878D82A}">
                    <a16:rowId xmlns:a16="http://schemas.microsoft.com/office/drawing/2014/main" val="2517165877"/>
                  </a:ext>
                </a:extLst>
              </a:tr>
              <a:tr h="523876">
                <a:tc>
                  <a:txBody>
                    <a:bodyPr/>
                    <a:lstStyle/>
                    <a:p>
                      <a:r>
                        <a:rPr lang="en-GB" dirty="0" smtClean="0"/>
                        <a:t>D. The</a:t>
                      </a:r>
                      <a:r>
                        <a:rPr lang="en-GB" baseline="0" dirty="0" smtClean="0"/>
                        <a:t> uterus extends out of the maternal pelvis and can be palpated above the symphysis pubis</a:t>
                      </a:r>
                      <a:endParaRPr lang="en-US" dirty="0"/>
                    </a:p>
                  </a:txBody>
                  <a:tcPr/>
                </a:tc>
                <a:extLst>
                  <a:ext uri="{0D108BD9-81ED-4DB2-BD59-A6C34878D82A}">
                    <a16:rowId xmlns:a16="http://schemas.microsoft.com/office/drawing/2014/main" val="3328229834"/>
                  </a:ext>
                </a:extLst>
              </a:tr>
            </a:tbl>
          </a:graphicData>
        </a:graphic>
      </p:graphicFrame>
    </p:spTree>
    <p:extLst>
      <p:ext uri="{BB962C8B-B14F-4D97-AF65-F5344CB8AC3E}">
        <p14:creationId xmlns:p14="http://schemas.microsoft.com/office/powerpoint/2010/main" val="2463770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Match the following Female reproductive system definitions correctly.</a:t>
            </a:r>
          </a:p>
          <a:p>
            <a:pPr marL="342900" indent="-342900">
              <a:buFont typeface="+mj-lt"/>
              <a:buAutoNum type="alphaUcPeriod"/>
            </a:pPr>
            <a:r>
              <a:rPr lang="en-US" dirty="0">
                <a:solidFill>
                  <a:schemeClr val="tx1"/>
                </a:solidFill>
              </a:rPr>
              <a:t>Uterus</a:t>
            </a:r>
          </a:p>
          <a:p>
            <a:pPr marL="342900" indent="-342900">
              <a:buFont typeface="+mj-lt"/>
              <a:buAutoNum type="alphaUcPeriod"/>
            </a:pPr>
            <a:r>
              <a:rPr lang="en-GB" dirty="0" err="1">
                <a:solidFill>
                  <a:schemeClr val="tx1"/>
                </a:solidFill>
              </a:rPr>
              <a:t>Fallaopian</a:t>
            </a:r>
            <a:r>
              <a:rPr lang="en-GB" dirty="0">
                <a:solidFill>
                  <a:schemeClr val="tx1"/>
                </a:solidFill>
              </a:rPr>
              <a:t> Tubes</a:t>
            </a:r>
          </a:p>
          <a:p>
            <a:pPr marL="342900" indent="-342900">
              <a:buFont typeface="+mj-lt"/>
              <a:buAutoNum type="alphaUcPeriod"/>
            </a:pPr>
            <a:r>
              <a:rPr lang="en-GB" dirty="0">
                <a:solidFill>
                  <a:schemeClr val="tx1"/>
                </a:solidFill>
              </a:rPr>
              <a:t>Vagina</a:t>
            </a:r>
          </a:p>
          <a:p>
            <a:pPr marL="342900" indent="-342900">
              <a:buFont typeface="+mj-lt"/>
              <a:buAutoNum type="alphaUcPeriod"/>
            </a:pPr>
            <a:r>
              <a:rPr lang="en-GB" dirty="0" err="1">
                <a:solidFill>
                  <a:schemeClr val="tx1"/>
                </a:solidFill>
              </a:rPr>
              <a:t>Estrogen</a:t>
            </a:r>
            <a:r>
              <a:rPr lang="en-GB" dirty="0">
                <a:solidFill>
                  <a:schemeClr val="tx1"/>
                </a:solidFill>
              </a:rPr>
              <a:t> and Progesterone (</a:t>
            </a:r>
            <a:r>
              <a:rPr lang="en-GB" dirty="0" err="1">
                <a:solidFill>
                  <a:schemeClr val="tx1"/>
                </a:solidFill>
              </a:rPr>
              <a:t>i.e</a:t>
            </a:r>
            <a:r>
              <a:rPr lang="en-GB" dirty="0">
                <a:solidFill>
                  <a:schemeClr val="tx1"/>
                </a:solidFill>
              </a:rPr>
              <a:t> Hormones)</a:t>
            </a:r>
          </a:p>
        </p:txBody>
      </p:sp>
      <p:sp>
        <p:nvSpPr>
          <p:cNvPr id="18" name="Rectangle 17"/>
          <p:cNvSpPr/>
          <p:nvPr/>
        </p:nvSpPr>
        <p:spPr>
          <a:xfrm>
            <a:off x="4877269" y="5427261"/>
            <a:ext cx="238136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1.- B. 2. –C, 3. D, 4. A</a:t>
            </a:r>
            <a:endParaRPr lang="en-GB" b="1"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023942570"/>
              </p:ext>
            </p:extLst>
          </p:nvPr>
        </p:nvGraphicFramePr>
        <p:xfrm>
          <a:off x="1768128" y="3600859"/>
          <a:ext cx="8981316" cy="1895402"/>
        </p:xfrm>
        <a:graphic>
          <a:graphicData uri="http://schemas.openxmlformats.org/drawingml/2006/table">
            <a:tbl>
              <a:tblPr firstRow="1" bandRow="1">
                <a:tableStyleId>{5C22544A-7EE6-4342-B048-85BDC9FD1C3A}</a:tableStyleId>
              </a:tblPr>
              <a:tblGrid>
                <a:gridCol w="8981316">
                  <a:extLst>
                    <a:ext uri="{9D8B030D-6E8A-4147-A177-3AD203B41FA5}">
                      <a16:colId xmlns:a16="http://schemas.microsoft.com/office/drawing/2014/main" val="1012479157"/>
                    </a:ext>
                  </a:extLst>
                </a:gridCol>
              </a:tblGrid>
              <a:tr h="303515">
                <a:tc>
                  <a:txBody>
                    <a:bodyPr/>
                    <a:lstStyle/>
                    <a:p>
                      <a:pPr algn="ctr"/>
                      <a:r>
                        <a:rPr lang="en-GB" dirty="0" smtClean="0"/>
                        <a:t>Choose Options</a:t>
                      </a:r>
                      <a:endParaRPr lang="en-US" dirty="0"/>
                    </a:p>
                  </a:txBody>
                  <a:tcPr>
                    <a:solidFill>
                      <a:schemeClr val="tx1"/>
                    </a:solidFill>
                  </a:tcPr>
                </a:tc>
                <a:extLst>
                  <a:ext uri="{0D108BD9-81ED-4DB2-BD59-A6C34878D82A}">
                    <a16:rowId xmlns:a16="http://schemas.microsoft.com/office/drawing/2014/main" val="2974375346"/>
                  </a:ext>
                </a:extLst>
              </a:tr>
              <a:tr h="303515">
                <a:tc>
                  <a:txBody>
                    <a:bodyPr/>
                    <a:lstStyle/>
                    <a:p>
                      <a:r>
                        <a:rPr lang="en-GB" dirty="0" smtClean="0"/>
                        <a:t>A. Are</a:t>
                      </a:r>
                      <a:r>
                        <a:rPr lang="en-GB" baseline="0" dirty="0" smtClean="0"/>
                        <a:t> produced by the placenta during pregnancy</a:t>
                      </a:r>
                      <a:endParaRPr lang="en-US" dirty="0"/>
                    </a:p>
                  </a:txBody>
                  <a:tcPr/>
                </a:tc>
                <a:extLst>
                  <a:ext uri="{0D108BD9-81ED-4DB2-BD59-A6C34878D82A}">
                    <a16:rowId xmlns:a16="http://schemas.microsoft.com/office/drawing/2014/main" val="2781288042"/>
                  </a:ext>
                </a:extLst>
              </a:tr>
              <a:tr h="303515">
                <a:tc>
                  <a:txBody>
                    <a:bodyPr/>
                    <a:lstStyle/>
                    <a:p>
                      <a:r>
                        <a:rPr lang="en-GB" sz="1800" b="0" i="0" kern="1200" dirty="0" smtClean="0">
                          <a:solidFill>
                            <a:schemeClr val="dk1"/>
                          </a:solidFill>
                          <a:effectLst/>
                          <a:latin typeface="+mn-lt"/>
                          <a:ea typeface="+mn-ea"/>
                          <a:cs typeface="+mn-cs"/>
                        </a:rPr>
                        <a:t>B. Where</a:t>
                      </a:r>
                      <a:r>
                        <a:rPr lang="en-GB" sz="1800" b="0" i="0" kern="1200" baseline="0" dirty="0" smtClean="0">
                          <a:solidFill>
                            <a:schemeClr val="dk1"/>
                          </a:solidFill>
                          <a:effectLst/>
                          <a:latin typeface="+mn-lt"/>
                          <a:ea typeface="+mn-ea"/>
                          <a:cs typeface="+mn-cs"/>
                        </a:rPr>
                        <a:t> the </a:t>
                      </a:r>
                      <a:r>
                        <a:rPr lang="en-GB" sz="1800" b="0" i="0" kern="1200" baseline="0" dirty="0" err="1" smtClean="0">
                          <a:solidFill>
                            <a:schemeClr val="dk1"/>
                          </a:solidFill>
                          <a:effectLst/>
                          <a:latin typeface="+mn-lt"/>
                          <a:ea typeface="+mn-ea"/>
                          <a:cs typeface="+mn-cs"/>
                        </a:rPr>
                        <a:t>fetus</a:t>
                      </a:r>
                      <a:r>
                        <a:rPr lang="en-GB" sz="1800" b="0" i="0" kern="1200" baseline="0" dirty="0" smtClean="0">
                          <a:solidFill>
                            <a:schemeClr val="dk1"/>
                          </a:solidFill>
                          <a:effectLst/>
                          <a:latin typeface="+mn-lt"/>
                          <a:ea typeface="+mn-ea"/>
                          <a:cs typeface="+mn-cs"/>
                        </a:rPr>
                        <a:t> develops</a:t>
                      </a:r>
                      <a:endParaRPr lang="en-US" dirty="0"/>
                    </a:p>
                  </a:txBody>
                  <a:tcPr/>
                </a:tc>
                <a:extLst>
                  <a:ext uri="{0D108BD9-81ED-4DB2-BD59-A6C34878D82A}">
                    <a16:rowId xmlns:a16="http://schemas.microsoft.com/office/drawing/2014/main" val="2471440825"/>
                  </a:ext>
                </a:extLst>
              </a:tr>
              <a:tr h="401762">
                <a:tc>
                  <a:txBody>
                    <a:bodyPr/>
                    <a:lstStyle/>
                    <a:p>
                      <a:r>
                        <a:rPr lang="en-GB" sz="1800" b="0" i="0" kern="1200" dirty="0" smtClean="0">
                          <a:solidFill>
                            <a:schemeClr val="dk1"/>
                          </a:solidFill>
                          <a:effectLst/>
                          <a:latin typeface="+mn-lt"/>
                          <a:ea typeface="+mn-ea"/>
                          <a:cs typeface="+mn-cs"/>
                        </a:rPr>
                        <a:t>C.</a:t>
                      </a:r>
                      <a:r>
                        <a:rPr lang="en-GB" sz="1800" b="0" i="0" kern="1200" baseline="0" dirty="0" smtClean="0">
                          <a:solidFill>
                            <a:schemeClr val="dk1"/>
                          </a:solidFill>
                          <a:effectLst/>
                          <a:latin typeface="+mn-lt"/>
                          <a:ea typeface="+mn-ea"/>
                          <a:cs typeface="+mn-cs"/>
                        </a:rPr>
                        <a:t> Where fertilization occurs</a:t>
                      </a:r>
                      <a:endParaRPr lang="en-US" dirty="0"/>
                    </a:p>
                  </a:txBody>
                  <a:tcPr/>
                </a:tc>
                <a:extLst>
                  <a:ext uri="{0D108BD9-81ED-4DB2-BD59-A6C34878D82A}">
                    <a16:rowId xmlns:a16="http://schemas.microsoft.com/office/drawing/2014/main" val="2517165877"/>
                  </a:ext>
                </a:extLst>
              </a:tr>
              <a:tr h="396360">
                <a:tc>
                  <a:txBody>
                    <a:bodyPr/>
                    <a:lstStyle/>
                    <a:p>
                      <a:r>
                        <a:rPr lang="en-GB" dirty="0" smtClean="0"/>
                        <a:t>D. The</a:t>
                      </a:r>
                      <a:r>
                        <a:rPr lang="en-GB" baseline="0" dirty="0" smtClean="0"/>
                        <a:t> passageway for the </a:t>
                      </a:r>
                      <a:r>
                        <a:rPr lang="en-GB" baseline="0" dirty="0" err="1" smtClean="0"/>
                        <a:t>fetus</a:t>
                      </a:r>
                      <a:endParaRPr lang="en-US" dirty="0"/>
                    </a:p>
                  </a:txBody>
                  <a:tcPr/>
                </a:tc>
                <a:extLst>
                  <a:ext uri="{0D108BD9-81ED-4DB2-BD59-A6C34878D82A}">
                    <a16:rowId xmlns:a16="http://schemas.microsoft.com/office/drawing/2014/main" val="3328229834"/>
                  </a:ext>
                </a:extLst>
              </a:tr>
            </a:tbl>
          </a:graphicData>
        </a:graphic>
      </p:graphicFrame>
    </p:spTree>
    <p:extLst>
      <p:ext uri="{BB962C8B-B14F-4D97-AF65-F5344CB8AC3E}">
        <p14:creationId xmlns:p14="http://schemas.microsoft.com/office/powerpoint/2010/main" val="39232505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90" y="1953205"/>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calls the primary health care provider's office to schedule an appointment because a home pregnancy test was performed and the results were positive.  The nurse determines that the home pregnancy test identified the presence of human -chorionic gonadotropin (</a:t>
            </a:r>
            <a:r>
              <a:rPr lang="en-GB" dirty="0" err="1">
                <a:solidFill>
                  <a:schemeClr val="tx1"/>
                </a:solidFill>
              </a:rPr>
              <a:t>hCG</a:t>
            </a:r>
            <a:r>
              <a:rPr lang="en-GB" dirty="0">
                <a:solidFill>
                  <a:schemeClr val="tx1"/>
                </a:solidFill>
              </a:rPr>
              <a:t>) in the uterine.  The nurse understands this indicates which findings?</a:t>
            </a:r>
          </a:p>
          <a:p>
            <a:endParaRPr lang="en-GB" dirty="0">
              <a:solidFill>
                <a:schemeClr val="tx1"/>
              </a:solidFill>
            </a:endParaRPr>
          </a:p>
          <a:p>
            <a:pPr marL="342900" indent="-342900">
              <a:buFont typeface="+mj-lt"/>
              <a:buAutoNum type="alphaUcPeriod"/>
            </a:pPr>
            <a:r>
              <a:rPr lang="en-GB" dirty="0">
                <a:solidFill>
                  <a:schemeClr val="tx1"/>
                </a:solidFill>
              </a:rPr>
              <a:t>Probable sign of pregnancy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Positive sign of pregnancy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Negative sign of pregnancy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Presumptive sign of pregnancy.</a:t>
            </a:r>
          </a:p>
        </p:txBody>
      </p:sp>
      <p:sp>
        <p:nvSpPr>
          <p:cNvPr id="18" name="Rectangle 17"/>
          <p:cNvSpPr/>
          <p:nvPr/>
        </p:nvSpPr>
        <p:spPr>
          <a:xfrm>
            <a:off x="874299" y="4845398"/>
            <a:ext cx="10089622"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The presence of </a:t>
            </a:r>
            <a:r>
              <a:rPr lang="en-GB" dirty="0" err="1">
                <a:solidFill>
                  <a:schemeClr val="tx1"/>
                </a:solidFill>
              </a:rPr>
              <a:t>hCG</a:t>
            </a:r>
            <a:r>
              <a:rPr lang="en-GB" dirty="0">
                <a:solidFill>
                  <a:schemeClr val="tx1"/>
                </a:solidFill>
              </a:rPr>
              <a:t> in the uterine is a probable sign of pregnancy.  Other probable signs include uterine enlargement; </a:t>
            </a:r>
            <a:r>
              <a:rPr lang="en-GB" dirty="0" err="1">
                <a:solidFill>
                  <a:schemeClr val="tx1"/>
                </a:solidFill>
              </a:rPr>
              <a:t>Hegar's</a:t>
            </a:r>
            <a:r>
              <a:rPr lang="en-GB" dirty="0">
                <a:solidFill>
                  <a:schemeClr val="tx1"/>
                </a:solidFill>
              </a:rPr>
              <a:t> signs; Goodell's sign; Chadwick's sign; </a:t>
            </a:r>
            <a:r>
              <a:rPr lang="en-GB" dirty="0" err="1">
                <a:solidFill>
                  <a:schemeClr val="tx1"/>
                </a:solidFill>
              </a:rPr>
              <a:t>ballotement</a:t>
            </a:r>
            <a:r>
              <a:rPr lang="en-GB" dirty="0">
                <a:solidFill>
                  <a:schemeClr val="tx1"/>
                </a:solidFill>
              </a:rPr>
              <a:t>; Braxton Hicks contractions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271255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assessing the </a:t>
            </a:r>
            <a:r>
              <a:rPr lang="en-GB" dirty="0" err="1">
                <a:solidFill>
                  <a:schemeClr val="tx1"/>
                </a:solidFill>
              </a:rPr>
              <a:t>fetal</a:t>
            </a:r>
            <a:r>
              <a:rPr lang="en-GB" dirty="0">
                <a:solidFill>
                  <a:schemeClr val="tx1"/>
                </a:solidFill>
              </a:rPr>
              <a:t> pattern of a client in active </a:t>
            </a:r>
            <a:r>
              <a:rPr lang="en-GB" dirty="0" err="1">
                <a:solidFill>
                  <a:schemeClr val="tx1"/>
                </a:solidFill>
              </a:rPr>
              <a:t>labor</a:t>
            </a:r>
            <a:r>
              <a:rPr lang="en-GB" dirty="0">
                <a:solidFill>
                  <a:schemeClr val="tx1"/>
                </a:solidFill>
              </a:rPr>
              <a:t> and notes a late </a:t>
            </a:r>
            <a:r>
              <a:rPr lang="en-GB" dirty="0" err="1">
                <a:solidFill>
                  <a:schemeClr val="tx1"/>
                </a:solidFill>
              </a:rPr>
              <a:t>decceleration</a:t>
            </a:r>
            <a:r>
              <a:rPr lang="en-GB" dirty="0">
                <a:solidFill>
                  <a:schemeClr val="tx1"/>
                </a:solidFill>
              </a:rPr>
              <a:t> on the monitor strip.  Which nursing actions are most appropriate? Select all that apply.</a:t>
            </a:r>
          </a:p>
          <a:p>
            <a:endParaRPr lang="en-GB" dirty="0">
              <a:solidFill>
                <a:schemeClr val="tx1"/>
              </a:solidFill>
            </a:endParaRPr>
          </a:p>
          <a:p>
            <a:pPr marL="342900" indent="-342900">
              <a:buFont typeface="+mj-lt"/>
              <a:buAutoNum type="alphaUcPeriod"/>
            </a:pPr>
            <a:r>
              <a:rPr lang="en-GB" dirty="0">
                <a:solidFill>
                  <a:schemeClr val="tx1"/>
                </a:solidFill>
              </a:rPr>
              <a:t>Turn the client on her side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Administer oxygen via face mask</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Place the another in a supine position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Document the findings, and continue to monitor the </a:t>
            </a:r>
            <a:r>
              <a:rPr lang="en-GB" dirty="0" err="1">
                <a:solidFill>
                  <a:schemeClr val="tx1"/>
                </a:solidFill>
              </a:rPr>
              <a:t>fetal</a:t>
            </a:r>
            <a:r>
              <a:rPr lang="en-GB" dirty="0">
                <a:solidFill>
                  <a:schemeClr val="tx1"/>
                </a:solidFill>
              </a:rPr>
              <a:t> patterns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Increase the rate of the Intravenous (IV) oxytocin infusions.</a:t>
            </a:r>
          </a:p>
        </p:txBody>
      </p:sp>
      <p:sp>
        <p:nvSpPr>
          <p:cNvPr id="18" name="Rectangle 17"/>
          <p:cNvSpPr/>
          <p:nvPr/>
        </p:nvSpPr>
        <p:spPr>
          <a:xfrm>
            <a:off x="5902598" y="5493556"/>
            <a:ext cx="122406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and B</a:t>
            </a:r>
            <a:endParaRPr lang="en-GB" b="1" dirty="0">
              <a:solidFill>
                <a:schemeClr val="tx1"/>
              </a:solidFill>
            </a:endParaRPr>
          </a:p>
        </p:txBody>
      </p:sp>
    </p:spTree>
    <p:extLst>
      <p:ext uri="{BB962C8B-B14F-4D97-AF65-F5344CB8AC3E}">
        <p14:creationId xmlns:p14="http://schemas.microsoft.com/office/powerpoint/2010/main" val="1151035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err="1">
                <a:solidFill>
                  <a:schemeClr val="tx1"/>
                </a:solidFill>
              </a:rPr>
              <a:t>Anemia</a:t>
            </a:r>
            <a:r>
              <a:rPr lang="en-GB" dirty="0">
                <a:solidFill>
                  <a:schemeClr val="tx1"/>
                </a:solidFill>
              </a:rPr>
              <a:t> in a pregnant patient in </a:t>
            </a:r>
            <a:r>
              <a:rPr lang="en-GB" dirty="0" err="1">
                <a:solidFill>
                  <a:schemeClr val="tx1"/>
                </a:solidFill>
              </a:rPr>
              <a:t>labor</a:t>
            </a:r>
            <a:r>
              <a:rPr lang="en-GB" dirty="0">
                <a:solidFill>
                  <a:schemeClr val="tx1"/>
                </a:solidFill>
              </a:rPr>
              <a:t> increase the risk for which of the following findings? Select all that apply</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Cardia Failure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Postpartum Infection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Poor and delayed wound healing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Complaints of nightmares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Verbalizing concern about caring for the </a:t>
            </a:r>
            <a:r>
              <a:rPr lang="en-GB" dirty="0" err="1">
                <a:solidFill>
                  <a:schemeClr val="tx1"/>
                </a:solidFill>
              </a:rPr>
              <a:t>newborn</a:t>
            </a:r>
            <a:r>
              <a:rPr lang="en-GB" dirty="0">
                <a:solidFill>
                  <a:schemeClr val="tx1"/>
                </a:solidFill>
              </a:rPr>
              <a:t>.</a:t>
            </a:r>
          </a:p>
        </p:txBody>
      </p:sp>
      <p:sp>
        <p:nvSpPr>
          <p:cNvPr id="18" name="Rectangle 17"/>
          <p:cNvSpPr/>
          <p:nvPr/>
        </p:nvSpPr>
        <p:spPr>
          <a:xfrm>
            <a:off x="5902598" y="5493556"/>
            <a:ext cx="177082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C</a:t>
            </a:r>
            <a:endParaRPr lang="en-GB" b="1" dirty="0">
              <a:solidFill>
                <a:schemeClr val="tx1"/>
              </a:solidFill>
            </a:endParaRPr>
          </a:p>
        </p:txBody>
      </p:sp>
    </p:spTree>
    <p:extLst>
      <p:ext uri="{BB962C8B-B14F-4D97-AF65-F5344CB8AC3E}">
        <p14:creationId xmlns:p14="http://schemas.microsoft.com/office/powerpoint/2010/main" val="14128069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pregnant client in </a:t>
            </a:r>
            <a:r>
              <a:rPr lang="en-GB" dirty="0" err="1">
                <a:solidFill>
                  <a:schemeClr val="tx1"/>
                </a:solidFill>
              </a:rPr>
              <a:t>labor</a:t>
            </a:r>
            <a:r>
              <a:rPr lang="en-GB" dirty="0">
                <a:solidFill>
                  <a:schemeClr val="tx1"/>
                </a:solidFill>
              </a:rPr>
              <a:t> who is to undergo general </a:t>
            </a:r>
            <a:r>
              <a:rPr lang="en-GB" dirty="0" err="1">
                <a:solidFill>
                  <a:schemeClr val="tx1"/>
                </a:solidFill>
              </a:rPr>
              <a:t>anesthesia</a:t>
            </a:r>
            <a:r>
              <a:rPr lang="en-GB" dirty="0">
                <a:solidFill>
                  <a:schemeClr val="tx1"/>
                </a:solidFill>
              </a:rPr>
              <a:t>.  The nurse understand that which are adverse effects of this therapy? Select all that apply.</a:t>
            </a:r>
          </a:p>
          <a:p>
            <a:endParaRPr lang="en-GB" dirty="0">
              <a:solidFill>
                <a:schemeClr val="tx1"/>
              </a:solidFill>
            </a:endParaRPr>
          </a:p>
          <a:p>
            <a:pPr marL="342900" indent="-342900">
              <a:buFont typeface="+mj-lt"/>
              <a:buAutoNum type="alphaUcPeriod"/>
            </a:pPr>
            <a:r>
              <a:rPr lang="en-GB" dirty="0">
                <a:solidFill>
                  <a:schemeClr val="tx1"/>
                </a:solidFill>
              </a:rPr>
              <a:t>Aspiration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Respiratory </a:t>
            </a:r>
            <a:r>
              <a:rPr lang="en-GB" dirty="0" err="1">
                <a:solidFill>
                  <a:schemeClr val="tx1"/>
                </a:solidFill>
              </a:rPr>
              <a:t>depresssion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Headache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Sleepiness</a:t>
            </a:r>
            <a:endParaRPr lang="en-GB" dirty="0">
              <a:solidFill>
                <a:schemeClr val="tx1"/>
              </a:solidFill>
            </a:endParaRPr>
          </a:p>
          <a:p>
            <a:pPr marL="342900" indent="-342900">
              <a:buFont typeface="+mj-lt"/>
              <a:buAutoNum type="alphaUcPeriod"/>
            </a:pPr>
            <a:r>
              <a:rPr lang="en-GB" dirty="0">
                <a:solidFill>
                  <a:schemeClr val="tx1"/>
                </a:solidFill>
              </a:rPr>
              <a:t>Lowered BP</a:t>
            </a:r>
          </a:p>
        </p:txBody>
      </p:sp>
      <p:sp>
        <p:nvSpPr>
          <p:cNvPr id="18" name="Rectangle 17"/>
          <p:cNvSpPr/>
          <p:nvPr/>
        </p:nvSpPr>
        <p:spPr>
          <a:xfrm>
            <a:off x="5902598" y="5493556"/>
            <a:ext cx="1412602"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and B</a:t>
            </a:r>
            <a:endParaRPr lang="en-GB" b="1" dirty="0">
              <a:solidFill>
                <a:schemeClr val="tx1"/>
              </a:solidFill>
            </a:endParaRPr>
          </a:p>
        </p:txBody>
      </p:sp>
    </p:spTree>
    <p:extLst>
      <p:ext uri="{BB962C8B-B14F-4D97-AF65-F5344CB8AC3E}">
        <p14:creationId xmlns:p14="http://schemas.microsoft.com/office/powerpoint/2010/main" val="2590275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ultrasound revealed moderate vaginal bleeding in a client at term gestation. The ultrasound results is positive for placental abruption due to premature separation of the placenta from the uterus.  What would the nurse prepare the client for based on these findings? </a:t>
            </a:r>
            <a:endParaRPr lang="en-GB" dirty="0">
              <a:solidFill>
                <a:schemeClr val="tx1"/>
              </a:solidFill>
            </a:endParaRPr>
          </a:p>
          <a:p>
            <a:endParaRPr lang="en-GB" dirty="0">
              <a:solidFill>
                <a:schemeClr val="tx1"/>
              </a:solidFill>
            </a:endParaRPr>
          </a:p>
          <a:p>
            <a:pPr marL="342900" indent="-342900">
              <a:buFont typeface="+mj-lt"/>
              <a:buAutoNum type="alphaUcPeriod"/>
            </a:pPr>
            <a:r>
              <a:rPr lang="en-GB" dirty="0">
                <a:solidFill>
                  <a:schemeClr val="tx1"/>
                </a:solidFill>
              </a:rPr>
              <a:t>Delivery of the </a:t>
            </a:r>
            <a:r>
              <a:rPr lang="en-GB" dirty="0" err="1">
                <a:solidFill>
                  <a:schemeClr val="tx1"/>
                </a:solidFill>
              </a:rPr>
              <a:t>fetus</a:t>
            </a:r>
            <a:r>
              <a:rPr lang="en-GB" dirty="0">
                <a:solidFill>
                  <a:schemeClr val="tx1"/>
                </a:solidFill>
              </a:rPr>
              <a:t> and Manage the vaginal bleeding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Strick monitoring of intake and output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Complete bed rest for the remainder of the pregnancy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need for weekly monitoring of coagulation studies until the time of delivery.</a:t>
            </a:r>
          </a:p>
        </p:txBody>
      </p:sp>
      <p:sp>
        <p:nvSpPr>
          <p:cNvPr id="18" name="Rectangle 17"/>
          <p:cNvSpPr/>
          <p:nvPr/>
        </p:nvSpPr>
        <p:spPr>
          <a:xfrm>
            <a:off x="3120058" y="4948611"/>
            <a:ext cx="6129469"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err="1">
                <a:solidFill>
                  <a:schemeClr val="tx1"/>
                </a:solidFill>
              </a:rPr>
              <a:t>Abruptio</a:t>
            </a:r>
            <a:r>
              <a:rPr lang="en-GB" dirty="0">
                <a:solidFill>
                  <a:schemeClr val="tx1"/>
                </a:solidFill>
              </a:rPr>
              <a:t> placenta  (a medical emergency)</a:t>
            </a:r>
          </a:p>
          <a:p>
            <a:r>
              <a:rPr lang="en-GB" dirty="0">
                <a:solidFill>
                  <a:schemeClr val="tx1"/>
                </a:solidFill>
              </a:rPr>
              <a:t>Manage the vaginal bleeding / </a:t>
            </a:r>
            <a:r>
              <a:rPr lang="en-GB" dirty="0" err="1">
                <a:solidFill>
                  <a:schemeClr val="tx1"/>
                </a:solidFill>
              </a:rPr>
              <a:t>hemorrhage</a:t>
            </a:r>
            <a:r>
              <a:rPr lang="en-GB" dirty="0">
                <a:solidFill>
                  <a:schemeClr val="tx1"/>
                </a:solidFill>
              </a:rPr>
              <a:t>.</a:t>
            </a:r>
          </a:p>
          <a:p>
            <a:r>
              <a:rPr lang="en-GB" dirty="0">
                <a:solidFill>
                  <a:schemeClr val="tx1"/>
                </a:solidFill>
              </a:rPr>
              <a:t>-Deliver the </a:t>
            </a:r>
            <a:r>
              <a:rPr lang="en-GB" dirty="0" err="1">
                <a:solidFill>
                  <a:schemeClr val="tx1"/>
                </a:solidFill>
              </a:rPr>
              <a:t>fetus</a:t>
            </a:r>
            <a:r>
              <a:rPr lang="en-GB" dirty="0">
                <a:solidFill>
                  <a:schemeClr val="tx1"/>
                </a:solidFill>
              </a:rPr>
              <a:t> as soon as possible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4468595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teaches a pregnant client about </a:t>
            </a:r>
            <a:r>
              <a:rPr lang="en-GB" dirty="0" err="1">
                <a:solidFill>
                  <a:schemeClr val="tx1"/>
                </a:solidFill>
              </a:rPr>
              <a:t>kegel</a:t>
            </a:r>
            <a:r>
              <a:rPr lang="en-GB" dirty="0">
                <a:solidFill>
                  <a:schemeClr val="tx1"/>
                </a:solidFill>
              </a:rPr>
              <a:t> exercises and tells the woman that the purpose of these exercises is to help prevent which complications?</a:t>
            </a:r>
          </a:p>
          <a:p>
            <a:endParaRPr lang="en-GB" dirty="0">
              <a:solidFill>
                <a:schemeClr val="tx1"/>
              </a:solidFill>
            </a:endParaRPr>
          </a:p>
          <a:p>
            <a:pPr marL="342900" indent="-342900">
              <a:buFont typeface="+mj-lt"/>
              <a:buAutoNum type="alphaUcPeriod"/>
            </a:pPr>
            <a:r>
              <a:rPr lang="en-GB" dirty="0">
                <a:solidFill>
                  <a:schemeClr val="tx1"/>
                </a:solidFill>
              </a:rPr>
              <a:t>Loss of pelvic floor muscle tone</a:t>
            </a:r>
            <a:r>
              <a:rPr lang="en-GB" dirty="0">
                <a:solidFill>
                  <a:schemeClr val="tx1"/>
                </a:solidFill>
              </a:rPr>
              <a:t>.</a:t>
            </a:r>
            <a:endParaRPr lang="en-GB" dirty="0">
              <a:solidFill>
                <a:schemeClr val="tx1"/>
              </a:solidFill>
            </a:endParaRPr>
          </a:p>
          <a:p>
            <a:pPr marL="342900" indent="-342900">
              <a:buFont typeface="+mj-lt"/>
              <a:buAutoNum type="alphaUcPeriod"/>
            </a:pPr>
            <a:r>
              <a:rPr lang="en-GB" dirty="0" err="1">
                <a:solidFill>
                  <a:schemeClr val="tx1"/>
                </a:solidFill>
              </a:rPr>
              <a:t>Hemorrhoids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Morning sickness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Thrombophlebitis.</a:t>
            </a:r>
          </a:p>
        </p:txBody>
      </p:sp>
      <p:sp>
        <p:nvSpPr>
          <p:cNvPr id="18" name="Rectangle 17"/>
          <p:cNvSpPr/>
          <p:nvPr/>
        </p:nvSpPr>
        <p:spPr>
          <a:xfrm>
            <a:off x="2301813" y="4325182"/>
            <a:ext cx="791394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Kegel exercises are movements that </a:t>
            </a:r>
            <a:r>
              <a:rPr lang="en-GB" dirty="0" err="1">
                <a:solidFill>
                  <a:schemeClr val="tx1"/>
                </a:solidFill>
              </a:rPr>
              <a:t>strenghen</a:t>
            </a:r>
            <a:r>
              <a:rPr lang="en-GB" dirty="0">
                <a:solidFill>
                  <a:schemeClr val="tx1"/>
                </a:solidFill>
              </a:rPr>
              <a:t> the </a:t>
            </a:r>
            <a:r>
              <a:rPr lang="en-GB" dirty="0" err="1">
                <a:solidFill>
                  <a:schemeClr val="tx1"/>
                </a:solidFill>
              </a:rPr>
              <a:t>pubococcygeal</a:t>
            </a:r>
            <a:r>
              <a:rPr lang="en-GB" dirty="0">
                <a:solidFill>
                  <a:schemeClr val="tx1"/>
                </a:solidFill>
              </a:rPr>
              <a:t> muscle, which surrounds the vagina and urinary meatus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4272894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55643" y="1245319"/>
            <a:ext cx="105830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What signs of </a:t>
            </a:r>
            <a:r>
              <a:rPr lang="en-GB" dirty="0" err="1">
                <a:solidFill>
                  <a:schemeClr val="tx1"/>
                </a:solidFill>
              </a:rPr>
              <a:t>of</a:t>
            </a:r>
            <a:r>
              <a:rPr lang="en-GB" dirty="0">
                <a:solidFill>
                  <a:schemeClr val="tx1"/>
                </a:solidFill>
              </a:rPr>
              <a:t> traumatic uterine rupture should the nurse in a </a:t>
            </a:r>
            <a:r>
              <a:rPr lang="en-GB" dirty="0" err="1">
                <a:solidFill>
                  <a:schemeClr val="tx1"/>
                </a:solidFill>
              </a:rPr>
              <a:t>Labor</a:t>
            </a:r>
            <a:r>
              <a:rPr lang="en-GB" dirty="0">
                <a:solidFill>
                  <a:schemeClr val="tx1"/>
                </a:solidFill>
              </a:rPr>
              <a:t> room closely  monitor for during a vaginal delivery</a:t>
            </a:r>
            <a:r>
              <a:rPr lang="en-GB" dirty="0">
                <a:solidFill>
                  <a:schemeClr val="tx1"/>
                </a:solidFill>
              </a:rPr>
              <a:t>.</a:t>
            </a:r>
            <a:endParaRPr lang="en-GB" dirty="0">
              <a:solidFill>
                <a:schemeClr val="tx1"/>
              </a:solidFill>
            </a:endParaRPr>
          </a:p>
          <a:p>
            <a:r>
              <a:rPr lang="en-GB" dirty="0">
                <a:solidFill>
                  <a:schemeClr val="tx1"/>
                </a:solidFill>
              </a:rPr>
              <a:t>Select all that apply?</a:t>
            </a:r>
          </a:p>
          <a:p>
            <a:endParaRPr lang="en-GB" dirty="0">
              <a:solidFill>
                <a:schemeClr val="tx1"/>
              </a:solidFill>
            </a:endParaRPr>
          </a:p>
          <a:p>
            <a:pPr marL="342900" indent="-342900">
              <a:buFont typeface="+mj-lt"/>
              <a:buAutoNum type="alphaUcPeriod"/>
            </a:pPr>
            <a:r>
              <a:rPr lang="en-GB" dirty="0">
                <a:solidFill>
                  <a:schemeClr val="tx1"/>
                </a:solidFill>
              </a:rPr>
              <a:t>Forceps delivery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Shoulder dystocia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Excess fundal pressure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Hypotonic contractions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Weak bearing down efforts.</a:t>
            </a:r>
          </a:p>
        </p:txBody>
      </p:sp>
      <p:sp>
        <p:nvSpPr>
          <p:cNvPr id="18" name="Rectangle 17"/>
          <p:cNvSpPr/>
          <p:nvPr/>
        </p:nvSpPr>
        <p:spPr>
          <a:xfrm>
            <a:off x="5902598" y="5493556"/>
            <a:ext cx="146916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C</a:t>
            </a:r>
            <a:endParaRPr lang="en-GB" b="1" dirty="0">
              <a:solidFill>
                <a:schemeClr val="tx1"/>
              </a:solidFill>
            </a:endParaRPr>
          </a:p>
        </p:txBody>
      </p:sp>
    </p:spTree>
    <p:extLst>
      <p:ext uri="{BB962C8B-B14F-4D97-AF65-F5344CB8AC3E}">
        <p14:creationId xmlns:p14="http://schemas.microsoft.com/office/powerpoint/2010/main" val="35345834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measure the fundal height of a prenatal client.  To make an accurate measurement, the nurse begins by placing the tape at which anatomical location?</a:t>
            </a:r>
          </a:p>
          <a:p>
            <a:endParaRPr lang="en-GB" dirty="0">
              <a:solidFill>
                <a:schemeClr val="tx1"/>
              </a:solidFill>
            </a:endParaRPr>
          </a:p>
          <a:p>
            <a:pPr marL="342900" indent="-342900">
              <a:buFont typeface="+mj-lt"/>
              <a:buAutoNum type="alphaUcPeriod"/>
            </a:pPr>
            <a:r>
              <a:rPr lang="en-GB" dirty="0">
                <a:solidFill>
                  <a:schemeClr val="tx1"/>
                </a:solidFill>
              </a:rPr>
              <a:t>The level of the symphysis pubis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level of the umbilicus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level of the mediastinum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level of the </a:t>
            </a:r>
            <a:r>
              <a:rPr lang="en-GB" dirty="0" err="1">
                <a:solidFill>
                  <a:schemeClr val="tx1"/>
                </a:solidFill>
              </a:rPr>
              <a:t>Xyphoid</a:t>
            </a:r>
            <a:r>
              <a:rPr lang="en-GB" dirty="0">
                <a:solidFill>
                  <a:schemeClr val="tx1"/>
                </a:solidFill>
              </a:rPr>
              <a:t> process.</a:t>
            </a:r>
          </a:p>
        </p:txBody>
      </p:sp>
      <p:sp>
        <p:nvSpPr>
          <p:cNvPr id="18" name="Rectangle 17"/>
          <p:cNvSpPr/>
          <p:nvPr/>
        </p:nvSpPr>
        <p:spPr>
          <a:xfrm>
            <a:off x="1839340" y="4560777"/>
            <a:ext cx="831625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Fundal assessment:</a:t>
            </a:r>
          </a:p>
          <a:p>
            <a:r>
              <a:rPr lang="en-GB" dirty="0">
                <a:solidFill>
                  <a:schemeClr val="tx1"/>
                </a:solidFill>
              </a:rPr>
              <a:t>The nurse begins by placing the tape at the level of the </a:t>
            </a:r>
            <a:r>
              <a:rPr lang="en-GB" dirty="0" err="1">
                <a:solidFill>
                  <a:schemeClr val="tx1"/>
                </a:solidFill>
              </a:rPr>
              <a:t>symphisis</a:t>
            </a:r>
            <a:r>
              <a:rPr lang="en-GB" dirty="0">
                <a:solidFill>
                  <a:schemeClr val="tx1"/>
                </a:solidFill>
              </a:rPr>
              <a:t> pubis while the client is lying in a supine position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3255272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the postpartum client who has had an episiotomy.  Which prescription would the nurse question if noted in the medical record?</a:t>
            </a:r>
          </a:p>
          <a:p>
            <a:endParaRPr lang="en-GB" dirty="0">
              <a:solidFill>
                <a:schemeClr val="tx1"/>
              </a:solidFill>
            </a:endParaRPr>
          </a:p>
          <a:p>
            <a:pPr marL="342900" indent="-342900">
              <a:buFont typeface="+mj-lt"/>
              <a:buAutoNum type="alphaUcPeriod"/>
            </a:pPr>
            <a:r>
              <a:rPr lang="en-GB" dirty="0">
                <a:solidFill>
                  <a:schemeClr val="tx1"/>
                </a:solidFill>
              </a:rPr>
              <a:t>Provide warm packs during the first 24 hours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Apply analgesic spray as prescribed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Check the episiotomy site once per shift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Instruct the client in the procedure for cleaning the perineum.</a:t>
            </a:r>
          </a:p>
        </p:txBody>
      </p:sp>
      <p:sp>
        <p:nvSpPr>
          <p:cNvPr id="18" name="Rectangle 17"/>
          <p:cNvSpPr/>
          <p:nvPr/>
        </p:nvSpPr>
        <p:spPr>
          <a:xfrm>
            <a:off x="751789" y="4283779"/>
            <a:ext cx="10950684"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Post Episiotomy Nursing interventions:</a:t>
            </a:r>
          </a:p>
          <a:p>
            <a:r>
              <a:rPr lang="en-GB" dirty="0">
                <a:solidFill>
                  <a:schemeClr val="tx1"/>
                </a:solidFill>
              </a:rPr>
              <a:t>-Provide warm packs during the first 24 hours to reduce inflammation and reduce pain at the episiotomy site.</a:t>
            </a:r>
          </a:p>
          <a:p>
            <a:r>
              <a:rPr lang="en-GB" dirty="0">
                <a:solidFill>
                  <a:schemeClr val="tx1"/>
                </a:solidFill>
              </a:rPr>
              <a:t>-Provide ice packs after 24 hours to reduce inflammation and reduce pain at the episiotomy site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681925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pregnant client underwent a lumbar epidural block.  Which priority assessment would the nurse make frequently?</a:t>
            </a:r>
          </a:p>
          <a:p>
            <a:endParaRPr lang="en-GB" dirty="0">
              <a:solidFill>
                <a:schemeClr val="tx1"/>
              </a:solidFill>
            </a:endParaRPr>
          </a:p>
          <a:p>
            <a:pPr marL="342900" indent="-342900">
              <a:buFont typeface="+mj-lt"/>
              <a:buAutoNum type="alphaUcPeriod"/>
            </a:pPr>
            <a:r>
              <a:rPr lang="en-GB" dirty="0">
                <a:solidFill>
                  <a:schemeClr val="tx1"/>
                </a:solidFill>
              </a:rPr>
              <a:t>Respirations</a:t>
            </a:r>
            <a:endParaRPr lang="en-GB" dirty="0">
              <a:solidFill>
                <a:schemeClr val="tx1"/>
              </a:solidFill>
            </a:endParaRPr>
          </a:p>
          <a:p>
            <a:pPr marL="342900" indent="-342900">
              <a:buFont typeface="+mj-lt"/>
              <a:buAutoNum type="alphaUcPeriod"/>
            </a:pPr>
            <a:r>
              <a:rPr lang="en-GB" dirty="0">
                <a:solidFill>
                  <a:schemeClr val="tx1"/>
                </a:solidFill>
              </a:rPr>
              <a:t>Blood pressure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Bladder distension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Presence of a headache.</a:t>
            </a:r>
          </a:p>
        </p:txBody>
      </p:sp>
      <p:sp>
        <p:nvSpPr>
          <p:cNvPr id="18" name="Rectangle 17"/>
          <p:cNvSpPr/>
          <p:nvPr/>
        </p:nvSpPr>
        <p:spPr>
          <a:xfrm>
            <a:off x="4516322" y="3239884"/>
            <a:ext cx="5493940"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US" b="1" dirty="0">
                <a:solidFill>
                  <a:schemeClr val="tx1"/>
                </a:solidFill>
              </a:rPr>
              <a:t>Rationale:</a:t>
            </a:r>
          </a:p>
          <a:p>
            <a:r>
              <a:rPr lang="en-US" dirty="0">
                <a:solidFill>
                  <a:schemeClr val="tx1"/>
                </a:solidFill>
              </a:rPr>
              <a:t>Lumbar epidural block patients should be monitored for:</a:t>
            </a:r>
          </a:p>
          <a:p>
            <a:r>
              <a:rPr lang="en-US" dirty="0">
                <a:solidFill>
                  <a:schemeClr val="tx1"/>
                </a:solidFill>
              </a:rPr>
              <a:t>-Respiratory distress.</a:t>
            </a:r>
          </a:p>
          <a:p>
            <a:r>
              <a:rPr lang="en-US" dirty="0">
                <a:solidFill>
                  <a:schemeClr val="tx1"/>
                </a:solidFill>
              </a:rPr>
              <a:t>-Nausea/vomiting.</a:t>
            </a:r>
          </a:p>
          <a:p>
            <a:r>
              <a:rPr lang="en-US" dirty="0">
                <a:solidFill>
                  <a:schemeClr val="tx1"/>
                </a:solidFill>
              </a:rPr>
              <a:t>-pruritus.</a:t>
            </a:r>
          </a:p>
          <a:p>
            <a:r>
              <a:rPr lang="en-US" dirty="0">
                <a:solidFill>
                  <a:schemeClr val="tx1"/>
                </a:solidFill>
              </a:rPr>
              <a:t>Hypotension.</a:t>
            </a:r>
          </a:p>
          <a:p>
            <a:r>
              <a:rPr lang="en-US" dirty="0">
                <a:solidFill>
                  <a:schemeClr val="tx1"/>
                </a:solidFill>
              </a:rPr>
              <a:t>Bladder distention.</a:t>
            </a:r>
          </a:p>
          <a:p>
            <a:r>
              <a:rPr lang="en-US" dirty="0" err="1">
                <a:solidFill>
                  <a:schemeClr val="tx1"/>
                </a:solidFill>
              </a:rPr>
              <a:t>Prolongued</a:t>
            </a:r>
            <a:r>
              <a:rPr lang="en-US" dirty="0">
                <a:solidFill>
                  <a:schemeClr val="tx1"/>
                </a:solidFill>
              </a:rPr>
              <a:t> second stage of labor</a:t>
            </a:r>
            <a:r>
              <a:rPr lang="en-US"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31165229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164845"/>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of the following Maternity complications are associated with Spontaneous abortion?</a:t>
            </a:r>
          </a:p>
          <a:p>
            <a:endParaRPr lang="en-GB" dirty="0">
              <a:solidFill>
                <a:schemeClr val="tx1"/>
              </a:solidFill>
            </a:endParaRPr>
          </a:p>
          <a:p>
            <a:pPr marL="342900" indent="-342900">
              <a:buFont typeface="+mj-lt"/>
              <a:buAutoNum type="alphaUcPeriod"/>
            </a:pPr>
            <a:r>
              <a:rPr lang="en-GB" dirty="0" err="1">
                <a:solidFill>
                  <a:schemeClr val="tx1"/>
                </a:solidFill>
              </a:rPr>
              <a:t>Syphilllis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Toxoplasmosis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Rubella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Covid-19 Virus</a:t>
            </a:r>
            <a:r>
              <a:rPr lang="en-GB" dirty="0">
                <a:solidFill>
                  <a:schemeClr val="tx1"/>
                </a:solidFill>
              </a:rPr>
              <a:t>.</a:t>
            </a:r>
            <a:endParaRPr lang="en-GB" dirty="0">
              <a:solidFill>
                <a:schemeClr val="tx1"/>
              </a:solidFill>
            </a:endParaRPr>
          </a:p>
          <a:p>
            <a:pPr marL="342900" indent="-342900">
              <a:buFont typeface="+mj-lt"/>
              <a:buAutoNum type="alphaUcPeriod"/>
            </a:pPr>
            <a:r>
              <a:rPr lang="en-GB" dirty="0" err="1">
                <a:solidFill>
                  <a:schemeClr val="tx1"/>
                </a:solidFill>
              </a:rPr>
              <a:t>Polyhdramnios</a:t>
            </a:r>
            <a:r>
              <a:rPr lang="en-GB" dirty="0">
                <a:solidFill>
                  <a:schemeClr val="tx1"/>
                </a:solidFill>
              </a:rPr>
              <a:t>.</a:t>
            </a:r>
          </a:p>
        </p:txBody>
      </p:sp>
      <p:sp>
        <p:nvSpPr>
          <p:cNvPr id="18" name="Rectangle 17"/>
          <p:cNvSpPr/>
          <p:nvPr/>
        </p:nvSpPr>
        <p:spPr>
          <a:xfrm>
            <a:off x="5902598" y="5493556"/>
            <a:ext cx="1572858"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C</a:t>
            </a:r>
            <a:endParaRPr lang="en-GB" b="1" dirty="0">
              <a:solidFill>
                <a:schemeClr val="tx1"/>
              </a:solidFill>
            </a:endParaRPr>
          </a:p>
        </p:txBody>
      </p:sp>
    </p:spTree>
    <p:extLst>
      <p:ext uri="{BB962C8B-B14F-4D97-AF65-F5344CB8AC3E}">
        <p14:creationId xmlns:p14="http://schemas.microsoft.com/office/powerpoint/2010/main" val="34455406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preparing to apply a </a:t>
            </a:r>
            <a:r>
              <a:rPr lang="en-GB" dirty="0" err="1">
                <a:solidFill>
                  <a:schemeClr val="tx1"/>
                </a:solidFill>
              </a:rPr>
              <a:t>tocotransducer</a:t>
            </a:r>
            <a:r>
              <a:rPr lang="en-GB" dirty="0">
                <a:solidFill>
                  <a:schemeClr val="tx1"/>
                </a:solidFill>
              </a:rPr>
              <a:t> to a woman in </a:t>
            </a:r>
            <a:r>
              <a:rPr lang="en-GB" dirty="0" err="1">
                <a:solidFill>
                  <a:schemeClr val="tx1"/>
                </a:solidFill>
              </a:rPr>
              <a:t>labor</a:t>
            </a:r>
            <a:r>
              <a:rPr lang="en-GB" dirty="0">
                <a:solidFill>
                  <a:schemeClr val="tx1"/>
                </a:solidFill>
              </a:rPr>
              <a:t> to monitor uterine activity.  The nurse plans to place the transducer at which best location?</a:t>
            </a:r>
          </a:p>
          <a:p>
            <a:endParaRPr lang="en-GB" dirty="0">
              <a:solidFill>
                <a:schemeClr val="tx1"/>
              </a:solidFill>
            </a:endParaRPr>
          </a:p>
          <a:p>
            <a:pPr marL="342900" indent="-342900">
              <a:buFont typeface="+mj-lt"/>
              <a:buAutoNum type="alphaUcPeriod"/>
            </a:pPr>
            <a:r>
              <a:rPr lang="en-GB" dirty="0">
                <a:solidFill>
                  <a:schemeClr val="tx1"/>
                </a:solidFill>
              </a:rPr>
              <a:t>Upper uterus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Just below the </a:t>
            </a:r>
            <a:r>
              <a:rPr lang="en-GB" dirty="0">
                <a:solidFill>
                  <a:schemeClr val="tx1"/>
                </a:solidFill>
              </a:rPr>
              <a:t>umbilicus</a:t>
            </a:r>
            <a:endParaRPr lang="en-GB" dirty="0">
              <a:solidFill>
                <a:schemeClr val="tx1"/>
              </a:solidFill>
            </a:endParaRPr>
          </a:p>
          <a:p>
            <a:pPr marL="342900" indent="-342900">
              <a:buFont typeface="+mj-lt"/>
              <a:buAutoNum type="alphaUcPeriod"/>
            </a:pPr>
            <a:r>
              <a:rPr lang="en-GB" dirty="0">
                <a:solidFill>
                  <a:schemeClr val="tx1"/>
                </a:solidFill>
              </a:rPr>
              <a:t>Just above the symphysis </a:t>
            </a:r>
            <a:r>
              <a:rPr lang="en-GB" dirty="0">
                <a:solidFill>
                  <a:schemeClr val="tx1"/>
                </a:solidFill>
              </a:rPr>
              <a:t>pubis</a:t>
            </a:r>
            <a:endParaRPr lang="en-GB" dirty="0">
              <a:solidFill>
                <a:schemeClr val="tx1"/>
              </a:solidFill>
            </a:endParaRPr>
          </a:p>
          <a:p>
            <a:pPr marL="342900" indent="-342900">
              <a:buFont typeface="+mj-lt"/>
              <a:buAutoNum type="alphaUcPeriod"/>
            </a:pPr>
            <a:r>
              <a:rPr lang="en-GB" dirty="0">
                <a:solidFill>
                  <a:schemeClr val="tx1"/>
                </a:solidFill>
              </a:rPr>
              <a:t>Lower uterus</a:t>
            </a:r>
          </a:p>
        </p:txBody>
      </p:sp>
      <p:sp>
        <p:nvSpPr>
          <p:cNvPr id="18" name="Rectangle 17"/>
          <p:cNvSpPr/>
          <p:nvPr/>
        </p:nvSpPr>
        <p:spPr>
          <a:xfrm>
            <a:off x="1724277" y="4743329"/>
            <a:ext cx="7728334"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Best location to monitor uterine activity during </a:t>
            </a:r>
            <a:r>
              <a:rPr lang="en-GB" dirty="0" err="1">
                <a:solidFill>
                  <a:schemeClr val="tx1"/>
                </a:solidFill>
              </a:rPr>
              <a:t>labor</a:t>
            </a:r>
            <a:r>
              <a:rPr lang="en-GB" dirty="0">
                <a:solidFill>
                  <a:schemeClr val="tx1"/>
                </a:solidFill>
              </a:rPr>
              <a:t> is===&gt; in the Upper uterus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6108326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7" name="Rectangle 6"/>
          <p:cNvSpPr/>
          <p:nvPr/>
        </p:nvSpPr>
        <p:spPr>
          <a:xfrm>
            <a:off x="5517785"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data.  if noted on the client's record  would alert the nurse that the patient is at risk for gestational diabetes during the pregnancy?</a:t>
            </a:r>
          </a:p>
          <a:p>
            <a:endParaRPr lang="en-GB" dirty="0">
              <a:solidFill>
                <a:schemeClr val="tx1"/>
              </a:solidFill>
            </a:endParaRPr>
          </a:p>
          <a:p>
            <a:pPr marL="342900" indent="-342900">
              <a:buFont typeface="+mj-lt"/>
              <a:buAutoNum type="alphaUcPeriod"/>
            </a:pPr>
            <a:r>
              <a:rPr lang="en-GB" dirty="0">
                <a:solidFill>
                  <a:schemeClr val="tx1"/>
                </a:solidFill>
              </a:rPr>
              <a:t>The client's history of chronic hypertension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is 5 </a:t>
            </a:r>
            <a:r>
              <a:rPr lang="en-GB" dirty="0" err="1">
                <a:solidFill>
                  <a:schemeClr val="tx1"/>
                </a:solidFill>
              </a:rPr>
              <a:t>ft</a:t>
            </a:r>
            <a:r>
              <a:rPr lang="en-GB" dirty="0">
                <a:solidFill>
                  <a:schemeClr val="tx1"/>
                </a:solidFill>
              </a:rPr>
              <a:t> 3 inches tall and weighs 165 </a:t>
            </a:r>
            <a:r>
              <a:rPr lang="en-GB" dirty="0">
                <a:solidFill>
                  <a:schemeClr val="tx1"/>
                </a:solidFill>
              </a:rPr>
              <a:t>lb</a:t>
            </a:r>
            <a:endParaRPr lang="en-GB" dirty="0">
              <a:solidFill>
                <a:schemeClr val="tx1"/>
              </a:solidFill>
            </a:endParaRPr>
          </a:p>
          <a:p>
            <a:pPr marL="342900" indent="-342900">
              <a:buFont typeface="+mj-lt"/>
              <a:buAutoNum type="alphaUcPeriod"/>
            </a:pPr>
            <a:r>
              <a:rPr lang="en-GB" dirty="0">
                <a:solidFill>
                  <a:schemeClr val="tx1"/>
                </a:solidFill>
              </a:rPr>
              <a:t>The client's previous deliveries were by </a:t>
            </a:r>
            <a:r>
              <a:rPr lang="en-GB" dirty="0" err="1">
                <a:solidFill>
                  <a:schemeClr val="tx1"/>
                </a:solidFill>
              </a:rPr>
              <a:t>cesarean</a:t>
            </a:r>
            <a:r>
              <a:rPr lang="en-GB" dirty="0">
                <a:solidFill>
                  <a:schemeClr val="tx1"/>
                </a:solidFill>
              </a:rPr>
              <a:t> birth</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has a family history of type 1 diabetes </a:t>
            </a:r>
            <a:r>
              <a:rPr lang="en-GB" dirty="0" err="1">
                <a:solidFill>
                  <a:schemeClr val="tx1"/>
                </a:solidFill>
              </a:rPr>
              <a:t>Melitus</a:t>
            </a:r>
            <a:r>
              <a:rPr lang="en-GB" dirty="0">
                <a:solidFill>
                  <a:schemeClr val="tx1"/>
                </a:solidFill>
              </a:rPr>
              <a:t>.</a:t>
            </a:r>
          </a:p>
        </p:txBody>
      </p:sp>
      <p:sp>
        <p:nvSpPr>
          <p:cNvPr id="18" name="Rectangle 17"/>
          <p:cNvSpPr/>
          <p:nvPr/>
        </p:nvSpPr>
        <p:spPr>
          <a:xfrm>
            <a:off x="4178057" y="4108561"/>
            <a:ext cx="4013471"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Risks of gestational diabetes include?</a:t>
            </a:r>
          </a:p>
          <a:p>
            <a:r>
              <a:rPr lang="en-GB" dirty="0">
                <a:solidFill>
                  <a:schemeClr val="tx1"/>
                </a:solidFill>
              </a:rPr>
              <a:t>Chronic hypertension.</a:t>
            </a:r>
          </a:p>
          <a:p>
            <a:r>
              <a:rPr lang="en-GB" dirty="0">
                <a:solidFill>
                  <a:schemeClr val="tx1"/>
                </a:solidFill>
              </a:rPr>
              <a:t>Obesity (&gt; 198 lbs)</a:t>
            </a:r>
          </a:p>
          <a:p>
            <a:r>
              <a:rPr lang="en-GB" dirty="0">
                <a:solidFill>
                  <a:schemeClr val="tx1"/>
                </a:solidFill>
              </a:rPr>
              <a:t>Previous birth of large infants (&gt; 4000 g)</a:t>
            </a:r>
          </a:p>
          <a:p>
            <a:r>
              <a:rPr lang="en-GB" dirty="0">
                <a:solidFill>
                  <a:schemeClr val="tx1"/>
                </a:solidFill>
              </a:rPr>
              <a:t>Family history of diabetes mellitus type </a:t>
            </a:r>
            <a:r>
              <a:rPr lang="en-GB" dirty="0">
                <a:solidFill>
                  <a:schemeClr val="tx1"/>
                </a:solidFill>
              </a:rPr>
              <a:t>2</a:t>
            </a:r>
            <a:endParaRPr lang="en-GB" dirty="0">
              <a:solidFill>
                <a:schemeClr val="tx1"/>
              </a:solidFill>
            </a:endParaRPr>
          </a:p>
        </p:txBody>
      </p:sp>
    </p:spTree>
    <p:extLst>
      <p:ext uri="{BB962C8B-B14F-4D97-AF65-F5344CB8AC3E}">
        <p14:creationId xmlns:p14="http://schemas.microsoft.com/office/powerpoint/2010/main" val="27702214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assigned to care for a client with hypotonic uterine dysfunction and signs of a slowing </a:t>
            </a:r>
            <a:r>
              <a:rPr lang="en-GB" dirty="0" err="1">
                <a:solidFill>
                  <a:schemeClr val="tx1"/>
                </a:solidFill>
              </a:rPr>
              <a:t>labor</a:t>
            </a:r>
            <a:r>
              <a:rPr lang="en-GB" dirty="0">
                <a:solidFill>
                  <a:schemeClr val="tx1"/>
                </a:solidFill>
              </a:rPr>
              <a:t>.  The nurse is reviewing the primary health care provider's prescriptions and would expect to note which prescribed treatment for this condition?</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Oxytocin </a:t>
            </a:r>
            <a:r>
              <a:rPr lang="en-GB" dirty="0">
                <a:solidFill>
                  <a:schemeClr val="tx1"/>
                </a:solidFill>
              </a:rPr>
              <a:t>infusion</a:t>
            </a:r>
            <a:endParaRPr lang="en-GB" dirty="0">
              <a:solidFill>
                <a:schemeClr val="tx1"/>
              </a:solidFill>
            </a:endParaRPr>
          </a:p>
          <a:p>
            <a:pPr marL="342900" indent="-342900">
              <a:buFont typeface="+mj-lt"/>
              <a:buAutoNum type="alphaUcPeriod"/>
            </a:pPr>
            <a:r>
              <a:rPr lang="en-GB" dirty="0">
                <a:solidFill>
                  <a:schemeClr val="tx1"/>
                </a:solidFill>
              </a:rPr>
              <a:t>Increase </a:t>
            </a:r>
            <a:r>
              <a:rPr lang="en-GB" dirty="0">
                <a:solidFill>
                  <a:schemeClr val="tx1"/>
                </a:solidFill>
              </a:rPr>
              <a:t>hydration</a:t>
            </a:r>
            <a:endParaRPr lang="en-GB" dirty="0">
              <a:solidFill>
                <a:schemeClr val="tx1"/>
              </a:solidFill>
            </a:endParaRPr>
          </a:p>
          <a:p>
            <a:pPr marL="342900" indent="-342900">
              <a:buFont typeface="+mj-lt"/>
              <a:buAutoNum type="alphaUcPeriod"/>
            </a:pPr>
            <a:r>
              <a:rPr lang="en-GB" dirty="0">
                <a:solidFill>
                  <a:schemeClr val="tx1"/>
                </a:solidFill>
              </a:rPr>
              <a:t>Medication that will provide </a:t>
            </a:r>
            <a:r>
              <a:rPr lang="en-GB" dirty="0">
                <a:solidFill>
                  <a:schemeClr val="tx1"/>
                </a:solidFill>
              </a:rPr>
              <a:t>sedation</a:t>
            </a:r>
            <a:endParaRPr lang="en-GB" dirty="0">
              <a:solidFill>
                <a:schemeClr val="tx1"/>
              </a:solidFill>
            </a:endParaRPr>
          </a:p>
          <a:p>
            <a:pPr marL="342900" indent="-342900">
              <a:buFont typeface="+mj-lt"/>
              <a:buAutoNum type="alphaUcPeriod"/>
            </a:pPr>
            <a:r>
              <a:rPr lang="en-GB" dirty="0">
                <a:solidFill>
                  <a:schemeClr val="tx1"/>
                </a:solidFill>
              </a:rPr>
              <a:t>Administration of a </a:t>
            </a:r>
            <a:r>
              <a:rPr lang="en-GB" dirty="0" err="1">
                <a:solidFill>
                  <a:schemeClr val="tx1"/>
                </a:solidFill>
              </a:rPr>
              <a:t>tocolytic</a:t>
            </a:r>
            <a:r>
              <a:rPr lang="en-GB" dirty="0">
                <a:solidFill>
                  <a:schemeClr val="tx1"/>
                </a:solidFill>
              </a:rPr>
              <a:t> medication</a:t>
            </a:r>
          </a:p>
        </p:txBody>
      </p:sp>
      <p:sp>
        <p:nvSpPr>
          <p:cNvPr id="18" name="Rectangle 17"/>
          <p:cNvSpPr/>
          <p:nvPr/>
        </p:nvSpPr>
        <p:spPr>
          <a:xfrm>
            <a:off x="1587287" y="4186758"/>
            <a:ext cx="9195011" cy="187743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400" dirty="0">
                <a:solidFill>
                  <a:schemeClr val="tx1"/>
                </a:solidFill>
              </a:rPr>
              <a:t>What medication is used in Hypotonic uterine dysfunction?</a:t>
            </a:r>
          </a:p>
          <a:p>
            <a:r>
              <a:rPr lang="en-GB" sz="1400" dirty="0">
                <a:solidFill>
                  <a:schemeClr val="tx1"/>
                </a:solidFill>
              </a:rPr>
              <a:t>-Oxytocin (to stimulate </a:t>
            </a:r>
            <a:r>
              <a:rPr lang="en-GB" sz="1400" dirty="0" err="1">
                <a:solidFill>
                  <a:schemeClr val="tx1"/>
                </a:solidFill>
              </a:rPr>
              <a:t>labor</a:t>
            </a:r>
            <a:r>
              <a:rPr lang="en-GB" sz="1400" dirty="0">
                <a:solidFill>
                  <a:schemeClr val="tx1"/>
                </a:solidFill>
              </a:rPr>
              <a:t>).</a:t>
            </a:r>
            <a:endParaRPr lang="en-GB" sz="1400" dirty="0">
              <a:solidFill>
                <a:schemeClr val="tx1"/>
              </a:solidFill>
            </a:endParaRPr>
          </a:p>
          <a:p>
            <a:r>
              <a:rPr lang="en-GB" sz="1400" dirty="0">
                <a:solidFill>
                  <a:schemeClr val="tx1"/>
                </a:solidFill>
              </a:rPr>
              <a:t>What is the next step if the administration of Oxytocin did not work?</a:t>
            </a:r>
          </a:p>
          <a:p>
            <a:r>
              <a:rPr lang="en-GB" sz="1400" dirty="0">
                <a:solidFill>
                  <a:schemeClr val="tx1"/>
                </a:solidFill>
              </a:rPr>
              <a:t>-</a:t>
            </a:r>
            <a:r>
              <a:rPr lang="en-GB" sz="1400" dirty="0" err="1">
                <a:solidFill>
                  <a:schemeClr val="tx1"/>
                </a:solidFill>
              </a:rPr>
              <a:t>Cesarean</a:t>
            </a:r>
            <a:r>
              <a:rPr lang="en-GB" sz="1400" dirty="0">
                <a:solidFill>
                  <a:schemeClr val="tx1"/>
                </a:solidFill>
              </a:rPr>
              <a:t> birth (would be the next step if oxytocin was unsuccessful</a:t>
            </a:r>
            <a:r>
              <a:rPr lang="en-GB" sz="1400" dirty="0">
                <a:solidFill>
                  <a:schemeClr val="tx1"/>
                </a:solidFill>
              </a:rPr>
              <a:t>).</a:t>
            </a:r>
            <a:endParaRPr lang="en-GB" sz="1400" dirty="0">
              <a:solidFill>
                <a:schemeClr val="tx1"/>
              </a:solidFill>
            </a:endParaRPr>
          </a:p>
          <a:p>
            <a:r>
              <a:rPr lang="en-GB" sz="1400" dirty="0" err="1">
                <a:solidFill>
                  <a:schemeClr val="tx1"/>
                </a:solidFill>
              </a:rPr>
              <a:t>Tocolytic</a:t>
            </a:r>
            <a:r>
              <a:rPr lang="en-GB" sz="1400" dirty="0">
                <a:solidFill>
                  <a:schemeClr val="tx1"/>
                </a:solidFill>
              </a:rPr>
              <a:t> medications (</a:t>
            </a:r>
            <a:r>
              <a:rPr lang="en-GB" sz="1400" dirty="0" err="1">
                <a:solidFill>
                  <a:schemeClr val="tx1"/>
                </a:solidFill>
              </a:rPr>
              <a:t>i.e</a:t>
            </a:r>
            <a:r>
              <a:rPr lang="en-GB" sz="1400" dirty="0">
                <a:solidFill>
                  <a:schemeClr val="tx1"/>
                </a:solidFill>
              </a:rPr>
              <a:t> Terbutaline). are use to delay </a:t>
            </a:r>
            <a:r>
              <a:rPr lang="en-GB" sz="1400" dirty="0" err="1">
                <a:solidFill>
                  <a:schemeClr val="tx1"/>
                </a:solidFill>
              </a:rPr>
              <a:t>labor</a:t>
            </a:r>
            <a:endParaRPr lang="en-GB" sz="1400" dirty="0">
              <a:solidFill>
                <a:schemeClr val="tx1"/>
              </a:solidFill>
            </a:endParaRPr>
          </a:p>
          <a:p>
            <a:r>
              <a:rPr lang="en-GB" sz="1400" dirty="0">
                <a:solidFill>
                  <a:schemeClr val="tx1"/>
                </a:solidFill>
              </a:rPr>
              <a:t>&amp; post corticosteroid treatment to allow </a:t>
            </a:r>
            <a:r>
              <a:rPr lang="en-GB" sz="1400" dirty="0" err="1">
                <a:solidFill>
                  <a:schemeClr val="tx1"/>
                </a:solidFill>
              </a:rPr>
              <a:t>fetal's</a:t>
            </a:r>
            <a:r>
              <a:rPr lang="en-GB" sz="1400" dirty="0">
                <a:solidFill>
                  <a:schemeClr val="tx1"/>
                </a:solidFill>
              </a:rPr>
              <a:t> lung more time to mature.</a:t>
            </a:r>
          </a:p>
          <a:p>
            <a:r>
              <a:rPr lang="en-GB" sz="1400" dirty="0">
                <a:solidFill>
                  <a:schemeClr val="tx1"/>
                </a:solidFill>
              </a:rPr>
              <a:t>&amp;. only use in case of hypertonic uterine contraction dysfunction</a:t>
            </a:r>
            <a:r>
              <a:rPr lang="en-GB" sz="1400" dirty="0">
                <a:solidFill>
                  <a:schemeClr val="tx1"/>
                </a:solidFill>
              </a:rPr>
              <a:t>.</a:t>
            </a:r>
            <a:endParaRPr lang="en-GB" sz="1400" dirty="0">
              <a:solidFill>
                <a:schemeClr val="tx1"/>
              </a:solidFill>
            </a:endParaRPr>
          </a:p>
        </p:txBody>
      </p:sp>
    </p:spTree>
    <p:extLst>
      <p:ext uri="{BB962C8B-B14F-4D97-AF65-F5344CB8AC3E}">
        <p14:creationId xmlns:p14="http://schemas.microsoft.com/office/powerpoint/2010/main" val="1926016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pregnant client received a lumbar epidural block in preparation for delivery.  The nurse would most appropriately assist the client into which position.</a:t>
            </a:r>
          </a:p>
          <a:p>
            <a:endParaRPr lang="en-GB" dirty="0">
              <a:solidFill>
                <a:schemeClr val="tx1"/>
              </a:solidFill>
            </a:endParaRPr>
          </a:p>
          <a:p>
            <a:pPr marL="342900" indent="-342900">
              <a:buFont typeface="+mj-lt"/>
              <a:buAutoNum type="alphaUcPeriod"/>
            </a:pPr>
            <a:r>
              <a:rPr lang="en-GB" dirty="0">
                <a:solidFill>
                  <a:schemeClr val="tx1"/>
                </a:solidFill>
              </a:rPr>
              <a:t>Side </a:t>
            </a:r>
            <a:r>
              <a:rPr lang="en-GB" dirty="0">
                <a:solidFill>
                  <a:schemeClr val="tx1"/>
                </a:solidFill>
              </a:rPr>
              <a:t>Lying</a:t>
            </a:r>
            <a:endParaRPr lang="en-GB" dirty="0">
              <a:solidFill>
                <a:schemeClr val="tx1"/>
              </a:solidFill>
            </a:endParaRPr>
          </a:p>
          <a:p>
            <a:pPr marL="342900" indent="-342900">
              <a:buFont typeface="+mj-lt"/>
              <a:buAutoNum type="alphaUcPeriod"/>
            </a:pPr>
            <a:r>
              <a:rPr lang="en-GB" dirty="0">
                <a:solidFill>
                  <a:schemeClr val="tx1"/>
                </a:solidFill>
              </a:rPr>
              <a:t>Supine</a:t>
            </a:r>
            <a:endParaRPr lang="en-GB" dirty="0">
              <a:solidFill>
                <a:schemeClr val="tx1"/>
              </a:solidFill>
            </a:endParaRPr>
          </a:p>
          <a:p>
            <a:pPr marL="342900" indent="-342900">
              <a:buFont typeface="+mj-lt"/>
              <a:buAutoNum type="alphaUcPeriod"/>
            </a:pPr>
            <a:r>
              <a:rPr lang="en-GB" dirty="0">
                <a:solidFill>
                  <a:schemeClr val="tx1"/>
                </a:solidFill>
              </a:rPr>
              <a:t>Semi-Fowler</a:t>
            </a:r>
            <a:endParaRPr lang="en-GB" dirty="0">
              <a:solidFill>
                <a:schemeClr val="tx1"/>
              </a:solidFill>
            </a:endParaRPr>
          </a:p>
          <a:p>
            <a:pPr marL="342900" indent="-342900">
              <a:buFont typeface="+mj-lt"/>
              <a:buAutoNum type="alphaUcPeriod"/>
            </a:pPr>
            <a:r>
              <a:rPr lang="en-GB" dirty="0">
                <a:solidFill>
                  <a:schemeClr val="tx1"/>
                </a:solidFill>
              </a:rPr>
              <a:t>High Fowler</a:t>
            </a:r>
          </a:p>
        </p:txBody>
      </p:sp>
      <p:sp>
        <p:nvSpPr>
          <p:cNvPr id="18" name="Rectangle 17"/>
          <p:cNvSpPr/>
          <p:nvPr/>
        </p:nvSpPr>
        <p:spPr>
          <a:xfrm>
            <a:off x="2098031" y="4247061"/>
            <a:ext cx="702487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What best position to put a client who receives a lumbar  epidural block?</a:t>
            </a:r>
          </a:p>
          <a:p>
            <a:r>
              <a:rPr lang="en-GB" dirty="0">
                <a:solidFill>
                  <a:schemeClr val="tx1"/>
                </a:solidFill>
              </a:rPr>
              <a:t>-Side lying position </a:t>
            </a:r>
          </a:p>
          <a:p>
            <a:r>
              <a:rPr lang="en-GB" dirty="0">
                <a:solidFill>
                  <a:schemeClr val="tx1"/>
                </a:solidFill>
              </a:rPr>
              <a:t>or </a:t>
            </a:r>
          </a:p>
          <a:p>
            <a:r>
              <a:rPr lang="en-GB" dirty="0">
                <a:solidFill>
                  <a:schemeClr val="tx1"/>
                </a:solidFill>
              </a:rPr>
              <a:t>- on the back with a rolled blanket underneath the right hip</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551034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311306"/>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transition phase of the first stage of </a:t>
            </a:r>
            <a:r>
              <a:rPr lang="en-GB" dirty="0" err="1">
                <a:solidFill>
                  <a:schemeClr val="tx1"/>
                </a:solidFill>
              </a:rPr>
              <a:t>labor</a:t>
            </a:r>
            <a:r>
              <a:rPr lang="en-GB" dirty="0">
                <a:solidFill>
                  <a:schemeClr val="tx1"/>
                </a:solidFill>
              </a:rPr>
              <a:t> can be identified by which assessment finding?</a:t>
            </a:r>
          </a:p>
          <a:p>
            <a:endParaRPr lang="en-GB" dirty="0">
              <a:solidFill>
                <a:schemeClr val="tx1"/>
              </a:solidFill>
            </a:endParaRPr>
          </a:p>
          <a:p>
            <a:pPr marL="342900" indent="-342900">
              <a:buFont typeface="+mj-lt"/>
              <a:buAutoNum type="alphaUcPeriod"/>
            </a:pPr>
            <a:r>
              <a:rPr lang="en-GB" dirty="0">
                <a:solidFill>
                  <a:schemeClr val="tx1"/>
                </a:solidFill>
              </a:rPr>
              <a:t>Cervical dilation of 8 to 10 cm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Cervical dilation of 3 </a:t>
            </a:r>
            <a:r>
              <a:rPr lang="en-GB" dirty="0">
                <a:solidFill>
                  <a:schemeClr val="tx1"/>
                </a:solidFill>
              </a:rPr>
              <a:t>cm</a:t>
            </a:r>
            <a:endParaRPr lang="en-GB" dirty="0">
              <a:solidFill>
                <a:schemeClr val="tx1"/>
              </a:solidFill>
            </a:endParaRPr>
          </a:p>
          <a:p>
            <a:pPr marL="342900" indent="-342900">
              <a:buFont typeface="+mj-lt"/>
              <a:buAutoNum type="alphaUcPeriod"/>
            </a:pPr>
            <a:r>
              <a:rPr lang="en-GB" dirty="0">
                <a:solidFill>
                  <a:schemeClr val="tx1"/>
                </a:solidFill>
              </a:rPr>
              <a:t>Effacement of the </a:t>
            </a:r>
            <a:r>
              <a:rPr lang="en-GB" dirty="0">
                <a:solidFill>
                  <a:schemeClr val="tx1"/>
                </a:solidFill>
              </a:rPr>
              <a:t>cervix</a:t>
            </a:r>
            <a:endParaRPr lang="en-GB" dirty="0">
              <a:solidFill>
                <a:schemeClr val="tx1"/>
              </a:solidFill>
            </a:endParaRPr>
          </a:p>
          <a:p>
            <a:pPr marL="342900" indent="-342900">
              <a:buFont typeface="+mj-lt"/>
              <a:buAutoNum type="alphaUcPeriod"/>
            </a:pPr>
            <a:r>
              <a:rPr lang="en-GB" dirty="0">
                <a:solidFill>
                  <a:schemeClr val="tx1"/>
                </a:solidFill>
              </a:rPr>
              <a:t>The woman is sociable and excited about </a:t>
            </a:r>
            <a:r>
              <a:rPr lang="en-GB" dirty="0" err="1">
                <a:solidFill>
                  <a:schemeClr val="tx1"/>
                </a:solidFill>
              </a:rPr>
              <a:t>labor</a:t>
            </a:r>
            <a:endParaRPr lang="en-GB" dirty="0">
              <a:solidFill>
                <a:schemeClr val="tx1"/>
              </a:solidFill>
            </a:endParaRPr>
          </a:p>
        </p:txBody>
      </p:sp>
      <p:sp>
        <p:nvSpPr>
          <p:cNvPr id="18" name="Rectangle 17"/>
          <p:cNvSpPr/>
          <p:nvPr/>
        </p:nvSpPr>
        <p:spPr>
          <a:xfrm>
            <a:off x="2032995" y="4604829"/>
            <a:ext cx="8303596"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Transition phase==&gt; the cervix dilates 8 to 10 cm then the </a:t>
            </a:r>
            <a:r>
              <a:rPr lang="en-GB" dirty="0" err="1">
                <a:solidFill>
                  <a:schemeClr val="tx1"/>
                </a:solidFill>
              </a:rPr>
              <a:t>fetus</a:t>
            </a:r>
            <a:r>
              <a:rPr lang="en-GB" dirty="0">
                <a:solidFill>
                  <a:schemeClr val="tx1"/>
                </a:solidFill>
              </a:rPr>
              <a:t> descends in the pelvis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8443080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5"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Q.19</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client who has undergone </a:t>
            </a:r>
            <a:r>
              <a:rPr lang="en-GB" dirty="0" err="1">
                <a:solidFill>
                  <a:schemeClr val="tx1"/>
                </a:solidFill>
              </a:rPr>
              <a:t>amniotomy</a:t>
            </a:r>
            <a:r>
              <a:rPr lang="en-GB" dirty="0">
                <a:solidFill>
                  <a:schemeClr val="tx1"/>
                </a:solidFill>
              </a:rPr>
              <a:t> and is monitoring the amniotic fluid.  The nurse notes that the meconium stained fluid is present and suspects which complication?</a:t>
            </a:r>
          </a:p>
          <a:p>
            <a:endParaRPr lang="en-GB" dirty="0">
              <a:solidFill>
                <a:schemeClr val="tx1"/>
              </a:solidFill>
            </a:endParaRPr>
          </a:p>
          <a:p>
            <a:pPr marL="342900" indent="-342900">
              <a:buFont typeface="+mj-lt"/>
              <a:buAutoNum type="alphaUcPeriod"/>
            </a:pPr>
            <a:r>
              <a:rPr lang="en-GB" dirty="0" err="1">
                <a:solidFill>
                  <a:schemeClr val="tx1"/>
                </a:solidFill>
              </a:rPr>
              <a:t>Fetal</a:t>
            </a:r>
            <a:r>
              <a:rPr lang="en-GB" dirty="0">
                <a:solidFill>
                  <a:schemeClr val="tx1"/>
                </a:solidFill>
              </a:rPr>
              <a:t> </a:t>
            </a:r>
            <a:r>
              <a:rPr lang="en-GB" dirty="0">
                <a:solidFill>
                  <a:schemeClr val="tx1"/>
                </a:solidFill>
              </a:rPr>
              <a:t>Distress</a:t>
            </a:r>
            <a:endParaRPr lang="en-GB" dirty="0">
              <a:solidFill>
                <a:schemeClr val="tx1"/>
              </a:solidFill>
            </a:endParaRPr>
          </a:p>
          <a:p>
            <a:pPr marL="342900" indent="-342900">
              <a:buFont typeface="+mj-lt"/>
              <a:buAutoNum type="alphaUcPeriod"/>
            </a:pPr>
            <a:r>
              <a:rPr lang="en-GB" dirty="0">
                <a:solidFill>
                  <a:schemeClr val="tx1"/>
                </a:solidFill>
              </a:rPr>
              <a:t>Infection</a:t>
            </a:r>
            <a:endParaRPr lang="en-GB" dirty="0">
              <a:solidFill>
                <a:schemeClr val="tx1"/>
              </a:solidFill>
            </a:endParaRPr>
          </a:p>
          <a:p>
            <a:pPr marL="342900" indent="-342900">
              <a:buFont typeface="+mj-lt"/>
              <a:buAutoNum type="alphaUcPeriod"/>
            </a:pPr>
            <a:r>
              <a:rPr lang="en-GB" dirty="0" err="1">
                <a:solidFill>
                  <a:schemeClr val="tx1"/>
                </a:solidFill>
              </a:rPr>
              <a:t>Fetal</a:t>
            </a:r>
            <a:r>
              <a:rPr lang="en-GB" dirty="0">
                <a:solidFill>
                  <a:schemeClr val="tx1"/>
                </a:solidFill>
              </a:rPr>
              <a:t> </a:t>
            </a:r>
            <a:r>
              <a:rPr lang="en-GB" dirty="0">
                <a:solidFill>
                  <a:schemeClr val="tx1"/>
                </a:solidFill>
              </a:rPr>
              <a:t>trauma</a:t>
            </a:r>
            <a:endParaRPr lang="en-GB" dirty="0">
              <a:solidFill>
                <a:schemeClr val="tx1"/>
              </a:solidFill>
            </a:endParaRPr>
          </a:p>
          <a:p>
            <a:pPr marL="342900" indent="-342900">
              <a:buFont typeface="+mj-lt"/>
              <a:buAutoNum type="alphaUcPeriod"/>
            </a:pPr>
            <a:r>
              <a:rPr lang="en-GB" dirty="0" err="1">
                <a:solidFill>
                  <a:schemeClr val="tx1"/>
                </a:solidFill>
              </a:rPr>
              <a:t>Abruptio</a:t>
            </a:r>
            <a:r>
              <a:rPr lang="en-GB" dirty="0">
                <a:solidFill>
                  <a:schemeClr val="tx1"/>
                </a:solidFill>
              </a:rPr>
              <a:t> placentae</a:t>
            </a:r>
          </a:p>
        </p:txBody>
      </p:sp>
      <p:sp>
        <p:nvSpPr>
          <p:cNvPr id="18" name="Rectangle 17"/>
          <p:cNvSpPr/>
          <p:nvPr/>
        </p:nvSpPr>
        <p:spPr>
          <a:xfrm>
            <a:off x="2950574" y="4837776"/>
            <a:ext cx="5492594"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Meconium stained amniotic fluid indicates </a:t>
            </a:r>
            <a:r>
              <a:rPr lang="en-GB" dirty="0" err="1">
                <a:solidFill>
                  <a:schemeClr val="tx1"/>
                </a:solidFill>
              </a:rPr>
              <a:t>Fetal</a:t>
            </a:r>
            <a:r>
              <a:rPr lang="en-GB" dirty="0">
                <a:solidFill>
                  <a:schemeClr val="tx1"/>
                </a:solidFill>
              </a:rPr>
              <a:t> distress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67393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Q.20</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arrives at the binding </a:t>
            </a:r>
            <a:r>
              <a:rPr lang="en-GB" dirty="0" err="1">
                <a:solidFill>
                  <a:schemeClr val="tx1"/>
                </a:solidFill>
              </a:rPr>
              <a:t>center</a:t>
            </a:r>
            <a:r>
              <a:rPr lang="en-GB" dirty="0">
                <a:solidFill>
                  <a:schemeClr val="tx1"/>
                </a:solidFill>
              </a:rPr>
              <a:t> in active </a:t>
            </a:r>
            <a:r>
              <a:rPr lang="en-GB" dirty="0" err="1">
                <a:solidFill>
                  <a:schemeClr val="tx1"/>
                </a:solidFill>
              </a:rPr>
              <a:t>labor</a:t>
            </a:r>
            <a:r>
              <a:rPr lang="en-GB" dirty="0">
                <a:solidFill>
                  <a:schemeClr val="tx1"/>
                </a:solidFill>
              </a:rPr>
              <a:t>.  Her membranes are still intact and the nurse midwife prepares to perform the </a:t>
            </a:r>
            <a:r>
              <a:rPr lang="en-GB" dirty="0" err="1">
                <a:solidFill>
                  <a:schemeClr val="tx1"/>
                </a:solidFill>
              </a:rPr>
              <a:t>amniotomy</a:t>
            </a:r>
            <a:r>
              <a:rPr lang="en-GB" dirty="0">
                <a:solidFill>
                  <a:schemeClr val="tx1"/>
                </a:solidFill>
              </a:rPr>
              <a:t>.  The nurse who is assisting the nurse midwife understands that the </a:t>
            </a:r>
            <a:r>
              <a:rPr lang="en-GB" dirty="0" err="1">
                <a:solidFill>
                  <a:schemeClr val="tx1"/>
                </a:solidFill>
              </a:rPr>
              <a:t>fetus</a:t>
            </a:r>
            <a:r>
              <a:rPr lang="en-GB" dirty="0">
                <a:solidFill>
                  <a:schemeClr val="tx1"/>
                </a:solidFill>
              </a:rPr>
              <a:t> would be at which position for this procedure to be performed?</a:t>
            </a:r>
          </a:p>
          <a:p>
            <a:endParaRPr lang="en-GB" dirty="0">
              <a:solidFill>
                <a:schemeClr val="tx1"/>
              </a:solidFill>
            </a:endParaRPr>
          </a:p>
          <a:p>
            <a:pPr marL="342900" indent="-342900">
              <a:buFont typeface="+mj-lt"/>
              <a:buAutoNum type="alphaUcPeriod"/>
            </a:pPr>
            <a:r>
              <a:rPr lang="en-GB" dirty="0">
                <a:solidFill>
                  <a:schemeClr val="tx1"/>
                </a:solidFill>
              </a:rPr>
              <a:t>0 </a:t>
            </a:r>
            <a:r>
              <a:rPr lang="en-GB" dirty="0">
                <a:solidFill>
                  <a:schemeClr val="tx1"/>
                </a:solidFill>
              </a:rPr>
              <a:t>Station</a:t>
            </a:r>
            <a:endParaRPr lang="en-GB" dirty="0">
              <a:solidFill>
                <a:schemeClr val="tx1"/>
              </a:solidFill>
            </a:endParaRPr>
          </a:p>
          <a:p>
            <a:pPr marL="342900" indent="-342900">
              <a:buFont typeface="+mj-lt"/>
              <a:buAutoNum type="alphaUcPeriod"/>
            </a:pPr>
            <a:r>
              <a:rPr lang="en-GB" dirty="0">
                <a:solidFill>
                  <a:schemeClr val="tx1"/>
                </a:solidFill>
              </a:rPr>
              <a:t>-1 </a:t>
            </a:r>
            <a:r>
              <a:rPr lang="en-GB" dirty="0">
                <a:solidFill>
                  <a:schemeClr val="tx1"/>
                </a:solidFill>
              </a:rPr>
              <a:t>station</a:t>
            </a:r>
            <a:endParaRPr lang="en-GB" dirty="0">
              <a:solidFill>
                <a:schemeClr val="tx1"/>
              </a:solidFill>
            </a:endParaRPr>
          </a:p>
          <a:p>
            <a:pPr marL="342900" indent="-342900">
              <a:buFont typeface="+mj-lt"/>
              <a:buAutoNum type="alphaUcPeriod"/>
            </a:pPr>
            <a:r>
              <a:rPr lang="en-GB" dirty="0">
                <a:solidFill>
                  <a:schemeClr val="tx1"/>
                </a:solidFill>
              </a:rPr>
              <a:t>-2 </a:t>
            </a:r>
            <a:r>
              <a:rPr lang="en-GB" dirty="0">
                <a:solidFill>
                  <a:schemeClr val="tx1"/>
                </a:solidFill>
              </a:rPr>
              <a:t>station</a:t>
            </a:r>
            <a:endParaRPr lang="en-GB" dirty="0">
              <a:solidFill>
                <a:schemeClr val="tx1"/>
              </a:solidFill>
            </a:endParaRPr>
          </a:p>
          <a:p>
            <a:pPr marL="342900" indent="-342900">
              <a:buFont typeface="+mj-lt"/>
              <a:buAutoNum type="alphaUcPeriod"/>
            </a:pPr>
            <a:r>
              <a:rPr lang="en-GB" dirty="0">
                <a:solidFill>
                  <a:schemeClr val="tx1"/>
                </a:solidFill>
              </a:rPr>
              <a:t>-3 station</a:t>
            </a:r>
          </a:p>
        </p:txBody>
      </p:sp>
      <p:sp>
        <p:nvSpPr>
          <p:cNvPr id="18" name="Rectangle 17"/>
          <p:cNvSpPr/>
          <p:nvPr/>
        </p:nvSpPr>
        <p:spPr>
          <a:xfrm>
            <a:off x="1574651" y="4976276"/>
            <a:ext cx="7911461"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For an </a:t>
            </a:r>
            <a:r>
              <a:rPr lang="en-GB" dirty="0" err="1">
                <a:solidFill>
                  <a:schemeClr val="tx1"/>
                </a:solidFill>
              </a:rPr>
              <a:t>amniotomy</a:t>
            </a:r>
            <a:r>
              <a:rPr lang="en-GB" dirty="0">
                <a:solidFill>
                  <a:schemeClr val="tx1"/>
                </a:solidFill>
              </a:rPr>
              <a:t> to be performed; the </a:t>
            </a:r>
            <a:r>
              <a:rPr lang="en-GB" dirty="0" err="1">
                <a:solidFill>
                  <a:schemeClr val="tx1"/>
                </a:solidFill>
              </a:rPr>
              <a:t>fetus</a:t>
            </a:r>
            <a:r>
              <a:rPr lang="en-GB" dirty="0">
                <a:solidFill>
                  <a:schemeClr val="tx1"/>
                </a:solidFill>
              </a:rPr>
              <a:t> needs to be at a zero or plus station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958182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311306"/>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Q.21</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providing instruction about external version to a pregnant client whose </a:t>
            </a:r>
            <a:r>
              <a:rPr lang="en-GB" dirty="0" err="1">
                <a:solidFill>
                  <a:schemeClr val="tx1"/>
                </a:solidFill>
              </a:rPr>
              <a:t>fetus</a:t>
            </a:r>
            <a:r>
              <a:rPr lang="en-GB" dirty="0">
                <a:solidFill>
                  <a:schemeClr val="tx1"/>
                </a:solidFill>
              </a:rPr>
              <a:t> is in breech position.  The nurse most appropriately explains to the client that this can be done at what time of gestation?</a:t>
            </a:r>
          </a:p>
          <a:p>
            <a:endParaRPr lang="en-GB" dirty="0">
              <a:solidFill>
                <a:schemeClr val="tx1"/>
              </a:solidFill>
            </a:endParaRPr>
          </a:p>
          <a:p>
            <a:pPr marL="342900" indent="-342900">
              <a:buFont typeface="+mj-lt"/>
              <a:buAutoNum type="alphaUcPeriod"/>
            </a:pPr>
            <a:r>
              <a:rPr lang="en-GB" dirty="0">
                <a:solidFill>
                  <a:schemeClr val="tx1"/>
                </a:solidFill>
              </a:rPr>
              <a:t>Week </a:t>
            </a:r>
            <a:r>
              <a:rPr lang="en-GB" dirty="0">
                <a:solidFill>
                  <a:schemeClr val="tx1"/>
                </a:solidFill>
              </a:rPr>
              <a:t>34</a:t>
            </a:r>
            <a:endParaRPr lang="en-GB" dirty="0">
              <a:solidFill>
                <a:schemeClr val="tx1"/>
              </a:solidFill>
            </a:endParaRPr>
          </a:p>
          <a:p>
            <a:pPr marL="342900" indent="-342900">
              <a:buFont typeface="+mj-lt"/>
              <a:buAutoNum type="alphaUcPeriod"/>
            </a:pPr>
            <a:r>
              <a:rPr lang="en-GB" dirty="0">
                <a:solidFill>
                  <a:schemeClr val="tx1"/>
                </a:solidFill>
              </a:rPr>
              <a:t>Week </a:t>
            </a:r>
            <a:r>
              <a:rPr lang="en-GB" dirty="0">
                <a:solidFill>
                  <a:schemeClr val="tx1"/>
                </a:solidFill>
              </a:rPr>
              <a:t>16</a:t>
            </a:r>
            <a:endParaRPr lang="en-GB" dirty="0">
              <a:solidFill>
                <a:schemeClr val="tx1"/>
              </a:solidFill>
            </a:endParaRPr>
          </a:p>
          <a:p>
            <a:pPr marL="342900" indent="-342900">
              <a:buFont typeface="+mj-lt"/>
              <a:buAutoNum type="alphaUcPeriod"/>
            </a:pPr>
            <a:r>
              <a:rPr lang="en-GB" dirty="0">
                <a:solidFill>
                  <a:schemeClr val="tx1"/>
                </a:solidFill>
              </a:rPr>
              <a:t>Week </a:t>
            </a:r>
            <a:r>
              <a:rPr lang="en-GB" dirty="0">
                <a:solidFill>
                  <a:schemeClr val="tx1"/>
                </a:solidFill>
              </a:rPr>
              <a:t>24</a:t>
            </a:r>
            <a:endParaRPr lang="en-GB" dirty="0">
              <a:solidFill>
                <a:schemeClr val="tx1"/>
              </a:solidFill>
            </a:endParaRPr>
          </a:p>
          <a:p>
            <a:pPr marL="342900" indent="-342900">
              <a:buFont typeface="+mj-lt"/>
              <a:buAutoNum type="alphaUcPeriod"/>
            </a:pPr>
            <a:r>
              <a:rPr lang="en-GB" dirty="0">
                <a:solidFill>
                  <a:schemeClr val="tx1"/>
                </a:solidFill>
              </a:rPr>
              <a:t>Week 30</a:t>
            </a:r>
          </a:p>
        </p:txBody>
      </p:sp>
      <p:sp>
        <p:nvSpPr>
          <p:cNvPr id="18" name="Rectangle 17"/>
          <p:cNvSpPr/>
          <p:nvPr/>
        </p:nvSpPr>
        <p:spPr>
          <a:xfrm>
            <a:off x="879779" y="4453746"/>
            <a:ext cx="996163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External version refers to the manipulation of the </a:t>
            </a:r>
            <a:r>
              <a:rPr lang="en-GB" dirty="0" err="1">
                <a:solidFill>
                  <a:schemeClr val="tx1"/>
                </a:solidFill>
              </a:rPr>
              <a:t>fetus</a:t>
            </a:r>
            <a:r>
              <a:rPr lang="en-GB" dirty="0">
                <a:solidFill>
                  <a:schemeClr val="tx1"/>
                </a:solidFill>
              </a:rPr>
              <a:t> from an abnormal (</a:t>
            </a:r>
            <a:r>
              <a:rPr lang="en-GB" dirty="0" err="1">
                <a:solidFill>
                  <a:schemeClr val="tx1"/>
                </a:solidFill>
              </a:rPr>
              <a:t>i.e</a:t>
            </a:r>
            <a:r>
              <a:rPr lang="en-GB" dirty="0">
                <a:solidFill>
                  <a:schemeClr val="tx1"/>
                </a:solidFill>
              </a:rPr>
              <a:t> breech position) to a normal presentation at the 34th week of gestation.</a:t>
            </a:r>
          </a:p>
          <a:p>
            <a:r>
              <a:rPr lang="en-GB" dirty="0">
                <a:solidFill>
                  <a:schemeClr val="tx1"/>
                </a:solidFill>
              </a:rPr>
              <a:t>External version can not be performed before the 34th week of gestation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975147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Q.22</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interventions are appropriate for a with placenta </a:t>
            </a:r>
            <a:r>
              <a:rPr lang="en-GB" dirty="0" err="1">
                <a:solidFill>
                  <a:schemeClr val="tx1"/>
                </a:solidFill>
              </a:rPr>
              <a:t>previa</a:t>
            </a:r>
            <a:r>
              <a:rPr lang="en-GB" dirty="0">
                <a:solidFill>
                  <a:schemeClr val="tx1"/>
                </a:solidFill>
              </a:rPr>
              <a:t> experiencing vaginal bleeding.  Select all that apply.</a:t>
            </a:r>
          </a:p>
          <a:p>
            <a:endParaRPr lang="en-GB" dirty="0">
              <a:solidFill>
                <a:schemeClr val="tx1"/>
              </a:solidFill>
            </a:endParaRPr>
          </a:p>
          <a:p>
            <a:pPr marL="342900" indent="-342900">
              <a:buFont typeface="+mj-lt"/>
              <a:buAutoNum type="alphaUcPeriod"/>
            </a:pPr>
            <a:r>
              <a:rPr lang="en-GB" dirty="0">
                <a:solidFill>
                  <a:schemeClr val="tx1"/>
                </a:solidFill>
              </a:rPr>
              <a:t>Prepare the client for an ultrasound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Obtain equipment for a manual pelvic examination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Prepare to draw a </a:t>
            </a:r>
            <a:r>
              <a:rPr lang="en-GB" dirty="0" err="1">
                <a:solidFill>
                  <a:schemeClr val="tx1"/>
                </a:solidFill>
              </a:rPr>
              <a:t>hemoglobin</a:t>
            </a:r>
            <a:r>
              <a:rPr lang="en-GB" dirty="0">
                <a:solidFill>
                  <a:schemeClr val="tx1"/>
                </a:solidFill>
              </a:rPr>
              <a:t> and </a:t>
            </a:r>
            <a:r>
              <a:rPr lang="en-GB" dirty="0" err="1">
                <a:solidFill>
                  <a:schemeClr val="tx1"/>
                </a:solidFill>
              </a:rPr>
              <a:t>hematocrit</a:t>
            </a:r>
            <a:r>
              <a:rPr lang="en-GB" dirty="0">
                <a:solidFill>
                  <a:schemeClr val="tx1"/>
                </a:solidFill>
              </a:rPr>
              <a:t> blood sample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Maintain the client on bed rest in the side lying position as prescribed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Obtain </a:t>
            </a:r>
            <a:r>
              <a:rPr lang="en-GB" dirty="0" err="1">
                <a:solidFill>
                  <a:schemeClr val="tx1"/>
                </a:solidFill>
              </a:rPr>
              <a:t>equipement</a:t>
            </a:r>
            <a:r>
              <a:rPr lang="en-GB" dirty="0">
                <a:solidFill>
                  <a:schemeClr val="tx1"/>
                </a:solidFill>
              </a:rPr>
              <a:t> for external electronic </a:t>
            </a:r>
            <a:r>
              <a:rPr lang="en-GB" dirty="0" err="1">
                <a:solidFill>
                  <a:schemeClr val="tx1"/>
                </a:solidFill>
              </a:rPr>
              <a:t>fetal</a:t>
            </a:r>
            <a:r>
              <a:rPr lang="en-GB" dirty="0">
                <a:solidFill>
                  <a:schemeClr val="tx1"/>
                </a:solidFill>
              </a:rPr>
              <a:t> heart rate </a:t>
            </a:r>
            <a:r>
              <a:rPr lang="en-GB" dirty="0">
                <a:solidFill>
                  <a:schemeClr val="tx1"/>
                </a:solidFill>
              </a:rPr>
              <a:t>monitoring.</a:t>
            </a:r>
            <a:endParaRPr lang="en-GB" dirty="0">
              <a:solidFill>
                <a:schemeClr val="tx1"/>
              </a:solidFill>
            </a:endParaRPr>
          </a:p>
        </p:txBody>
      </p:sp>
      <p:sp>
        <p:nvSpPr>
          <p:cNvPr id="18" name="Rectangle 17"/>
          <p:cNvSpPr/>
          <p:nvPr/>
        </p:nvSpPr>
        <p:spPr>
          <a:xfrm>
            <a:off x="5902598" y="5493556"/>
            <a:ext cx="219502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D and E</a:t>
            </a:r>
            <a:endParaRPr lang="en-GB" b="1" dirty="0">
              <a:solidFill>
                <a:schemeClr val="tx1"/>
              </a:solidFill>
            </a:endParaRPr>
          </a:p>
        </p:txBody>
      </p:sp>
    </p:spTree>
    <p:extLst>
      <p:ext uri="{BB962C8B-B14F-4D97-AF65-F5344CB8AC3E}">
        <p14:creationId xmlns:p14="http://schemas.microsoft.com/office/powerpoint/2010/main" val="4238645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311307"/>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Q.23</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assessment findings would alert of </a:t>
            </a:r>
            <a:r>
              <a:rPr lang="en-GB" dirty="0" err="1">
                <a:solidFill>
                  <a:schemeClr val="tx1"/>
                </a:solidFill>
              </a:rPr>
              <a:t>fetal</a:t>
            </a:r>
            <a:r>
              <a:rPr lang="en-GB" dirty="0">
                <a:solidFill>
                  <a:schemeClr val="tx1"/>
                </a:solidFill>
              </a:rPr>
              <a:t> or maternal compromise? Select all that apply.</a:t>
            </a:r>
          </a:p>
          <a:p>
            <a:endParaRPr lang="en-GB" dirty="0">
              <a:solidFill>
                <a:schemeClr val="tx1"/>
              </a:solidFill>
            </a:endParaRPr>
          </a:p>
          <a:p>
            <a:pPr marL="342900" indent="-342900">
              <a:buFont typeface="+mj-lt"/>
              <a:buAutoNum type="alphaUcPeriod"/>
            </a:pPr>
            <a:r>
              <a:rPr lang="en-GB" dirty="0">
                <a:solidFill>
                  <a:schemeClr val="tx1"/>
                </a:solidFill>
              </a:rPr>
              <a:t>Persistent non reassuring </a:t>
            </a:r>
            <a:r>
              <a:rPr lang="en-GB" dirty="0" err="1">
                <a:solidFill>
                  <a:schemeClr val="tx1"/>
                </a:solidFill>
              </a:rPr>
              <a:t>fetal</a:t>
            </a:r>
            <a:r>
              <a:rPr lang="en-GB" dirty="0">
                <a:solidFill>
                  <a:schemeClr val="tx1"/>
                </a:solidFill>
              </a:rPr>
              <a:t> heart </a:t>
            </a:r>
            <a:r>
              <a:rPr lang="en-GB" dirty="0">
                <a:solidFill>
                  <a:schemeClr val="tx1"/>
                </a:solidFill>
              </a:rPr>
              <a:t>rate</a:t>
            </a:r>
            <a:endParaRPr lang="en-GB" dirty="0">
              <a:solidFill>
                <a:schemeClr val="tx1"/>
              </a:solidFill>
            </a:endParaRPr>
          </a:p>
          <a:p>
            <a:pPr marL="342900" indent="-342900">
              <a:buFont typeface="+mj-lt"/>
              <a:buAutoNum type="alphaUcPeriod"/>
            </a:pPr>
            <a:r>
              <a:rPr lang="en-GB" dirty="0" err="1">
                <a:solidFill>
                  <a:schemeClr val="tx1"/>
                </a:solidFill>
              </a:rPr>
              <a:t>Fetal</a:t>
            </a:r>
            <a:r>
              <a:rPr lang="en-GB" dirty="0">
                <a:solidFill>
                  <a:schemeClr val="tx1"/>
                </a:solidFill>
              </a:rPr>
              <a:t> </a:t>
            </a:r>
            <a:r>
              <a:rPr lang="en-GB" dirty="0">
                <a:solidFill>
                  <a:schemeClr val="tx1"/>
                </a:solidFill>
              </a:rPr>
              <a:t>acidosis</a:t>
            </a:r>
            <a:endParaRPr lang="en-GB" dirty="0">
              <a:solidFill>
                <a:schemeClr val="tx1"/>
              </a:solidFill>
            </a:endParaRPr>
          </a:p>
          <a:p>
            <a:pPr marL="342900" indent="-342900">
              <a:buFont typeface="+mj-lt"/>
              <a:buAutoNum type="alphaUcPeriod"/>
            </a:pPr>
            <a:r>
              <a:rPr lang="en-GB" dirty="0">
                <a:solidFill>
                  <a:schemeClr val="tx1"/>
                </a:solidFill>
              </a:rPr>
              <a:t>Maternal </a:t>
            </a:r>
            <a:r>
              <a:rPr lang="en-GB" dirty="0">
                <a:solidFill>
                  <a:schemeClr val="tx1"/>
                </a:solidFill>
              </a:rPr>
              <a:t>fatigue</a:t>
            </a:r>
            <a:endParaRPr lang="en-GB" dirty="0">
              <a:solidFill>
                <a:schemeClr val="tx1"/>
              </a:solidFill>
            </a:endParaRPr>
          </a:p>
          <a:p>
            <a:pPr marL="342900" indent="-342900">
              <a:buFont typeface="+mj-lt"/>
              <a:buAutoNum type="alphaUcPeriod"/>
            </a:pPr>
            <a:r>
              <a:rPr lang="en-GB" dirty="0" err="1">
                <a:solidFill>
                  <a:schemeClr val="tx1"/>
                </a:solidFill>
              </a:rPr>
              <a:t>Fetal</a:t>
            </a:r>
            <a:r>
              <a:rPr lang="en-GB" dirty="0">
                <a:solidFill>
                  <a:schemeClr val="tx1"/>
                </a:solidFill>
              </a:rPr>
              <a:t> </a:t>
            </a:r>
            <a:r>
              <a:rPr lang="en-GB" dirty="0">
                <a:solidFill>
                  <a:schemeClr val="tx1"/>
                </a:solidFill>
              </a:rPr>
              <a:t>Acidosis</a:t>
            </a:r>
            <a:endParaRPr lang="en-GB" dirty="0">
              <a:solidFill>
                <a:schemeClr val="tx1"/>
              </a:solidFill>
            </a:endParaRPr>
          </a:p>
          <a:p>
            <a:pPr marL="342900" indent="-342900">
              <a:buFont typeface="+mj-lt"/>
              <a:buAutoNum type="alphaUcPeriod"/>
            </a:pPr>
            <a:r>
              <a:rPr lang="en-GB" dirty="0">
                <a:solidFill>
                  <a:schemeClr val="tx1"/>
                </a:solidFill>
              </a:rPr>
              <a:t>The passage of meconium</a:t>
            </a:r>
          </a:p>
        </p:txBody>
      </p:sp>
      <p:sp>
        <p:nvSpPr>
          <p:cNvPr id="18" name="Rectangle 17"/>
          <p:cNvSpPr/>
          <p:nvPr/>
        </p:nvSpPr>
        <p:spPr>
          <a:xfrm>
            <a:off x="4543720" y="5493556"/>
            <a:ext cx="2733229"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and D, E</a:t>
            </a:r>
            <a:endParaRPr lang="en-GB" b="1" dirty="0">
              <a:solidFill>
                <a:schemeClr val="tx1"/>
              </a:solidFill>
            </a:endParaRPr>
          </a:p>
        </p:txBody>
      </p:sp>
    </p:spTree>
    <p:extLst>
      <p:ext uri="{BB962C8B-B14F-4D97-AF65-F5344CB8AC3E}">
        <p14:creationId xmlns:p14="http://schemas.microsoft.com/office/powerpoint/2010/main" val="27500660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diagnosed with severe preeclampsia is receiving a magnesium </a:t>
            </a:r>
            <a:r>
              <a:rPr lang="en-GB" dirty="0" err="1">
                <a:solidFill>
                  <a:schemeClr val="tx1"/>
                </a:solidFill>
              </a:rPr>
              <a:t>sulfate</a:t>
            </a:r>
            <a:r>
              <a:rPr lang="en-GB" dirty="0">
                <a:solidFill>
                  <a:schemeClr val="tx1"/>
                </a:solidFill>
              </a:rPr>
              <a:t> continuous intravenous infusion.  Which assessment finding indicates that the medication needs to be discontinued?</a:t>
            </a:r>
          </a:p>
          <a:p>
            <a:endParaRPr lang="en-GB" dirty="0">
              <a:solidFill>
                <a:schemeClr val="tx1"/>
              </a:solidFill>
            </a:endParaRPr>
          </a:p>
          <a:p>
            <a:pPr marL="342900" indent="-342900">
              <a:buFont typeface="+mj-lt"/>
              <a:buAutoNum type="alphaUcPeriod"/>
            </a:pPr>
            <a:r>
              <a:rPr lang="en-GB" dirty="0">
                <a:solidFill>
                  <a:schemeClr val="tx1"/>
                </a:solidFill>
              </a:rPr>
              <a:t>Depressed deep tendon </a:t>
            </a:r>
            <a:r>
              <a:rPr lang="en-GB" dirty="0">
                <a:solidFill>
                  <a:schemeClr val="tx1"/>
                </a:solidFill>
              </a:rPr>
              <a:t>reflexes</a:t>
            </a:r>
            <a:endParaRPr lang="en-GB" dirty="0">
              <a:solidFill>
                <a:schemeClr val="tx1"/>
              </a:solidFill>
            </a:endParaRPr>
          </a:p>
          <a:p>
            <a:pPr marL="342900" indent="-342900">
              <a:buFont typeface="+mj-lt"/>
              <a:buAutoNum type="alphaUcPeriod"/>
            </a:pPr>
            <a:r>
              <a:rPr lang="en-GB" dirty="0">
                <a:solidFill>
                  <a:schemeClr val="tx1"/>
                </a:solidFill>
              </a:rPr>
              <a:t>Respiratory rate of 16 breaths per </a:t>
            </a:r>
            <a:r>
              <a:rPr lang="en-GB" dirty="0">
                <a:solidFill>
                  <a:schemeClr val="tx1"/>
                </a:solidFill>
              </a:rPr>
              <a:t>minute</a:t>
            </a:r>
            <a:endParaRPr lang="en-GB" dirty="0">
              <a:solidFill>
                <a:schemeClr val="tx1"/>
              </a:solidFill>
            </a:endParaRPr>
          </a:p>
          <a:p>
            <a:pPr marL="342900" indent="-342900">
              <a:buFont typeface="+mj-lt"/>
              <a:buAutoNum type="alphaUcPeriod"/>
            </a:pPr>
            <a:r>
              <a:rPr lang="en-GB" dirty="0">
                <a:solidFill>
                  <a:schemeClr val="tx1"/>
                </a:solidFill>
              </a:rPr>
              <a:t>Urinary output of 45 ml during the past hour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Decrease in blood pressure from 180/100 to 150/90 mmHg.</a:t>
            </a:r>
          </a:p>
        </p:txBody>
      </p:sp>
      <p:sp>
        <p:nvSpPr>
          <p:cNvPr id="18" name="Rectangle 17"/>
          <p:cNvSpPr/>
          <p:nvPr/>
        </p:nvSpPr>
        <p:spPr>
          <a:xfrm>
            <a:off x="2135181" y="4801058"/>
            <a:ext cx="610218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Depressed deep tendon reflexes are related to CNS depression.</a:t>
            </a:r>
          </a:p>
          <a:p>
            <a:r>
              <a:rPr lang="en-GB" dirty="0">
                <a:solidFill>
                  <a:schemeClr val="tx1"/>
                </a:solidFill>
              </a:rPr>
              <a:t>Therefore, the Magnesium </a:t>
            </a:r>
            <a:r>
              <a:rPr lang="en-GB" dirty="0" err="1">
                <a:solidFill>
                  <a:schemeClr val="tx1"/>
                </a:solidFill>
              </a:rPr>
              <a:t>sulfate</a:t>
            </a:r>
            <a:r>
              <a:rPr lang="en-GB" dirty="0">
                <a:solidFill>
                  <a:schemeClr val="tx1"/>
                </a:solidFill>
              </a:rPr>
              <a:t> infusion needs to be DC</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565572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Q.25</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client with gestational diabetes.  The nurse explains to the client that she is at risk for which complications as the </a:t>
            </a:r>
            <a:r>
              <a:rPr lang="en-GB" dirty="0" err="1">
                <a:solidFill>
                  <a:schemeClr val="tx1"/>
                </a:solidFill>
              </a:rPr>
              <a:t>fetus</a:t>
            </a:r>
            <a:r>
              <a:rPr lang="en-GB" dirty="0">
                <a:solidFill>
                  <a:schemeClr val="tx1"/>
                </a:solidFill>
              </a:rPr>
              <a:t> continues to develop?</a:t>
            </a:r>
          </a:p>
          <a:p>
            <a:endParaRPr lang="en-GB" dirty="0">
              <a:solidFill>
                <a:schemeClr val="tx1"/>
              </a:solidFill>
            </a:endParaRPr>
          </a:p>
          <a:p>
            <a:pPr marL="342900" indent="-342900">
              <a:buFont typeface="+mj-lt"/>
              <a:buAutoNum type="alphaUcPeriod"/>
            </a:pPr>
            <a:r>
              <a:rPr lang="en-GB" dirty="0" err="1">
                <a:solidFill>
                  <a:schemeClr val="tx1"/>
                </a:solidFill>
              </a:rPr>
              <a:t>Hypoglycemia</a:t>
            </a:r>
            <a:endParaRPr lang="en-GB" dirty="0">
              <a:solidFill>
                <a:schemeClr val="tx1"/>
              </a:solidFill>
            </a:endParaRPr>
          </a:p>
          <a:p>
            <a:pPr marL="342900" indent="-342900">
              <a:buFont typeface="+mj-lt"/>
              <a:buAutoNum type="alphaUcPeriod"/>
            </a:pPr>
            <a:r>
              <a:rPr lang="en-GB" dirty="0" err="1">
                <a:solidFill>
                  <a:schemeClr val="tx1"/>
                </a:solidFill>
              </a:rPr>
              <a:t>Hyperglycemia</a:t>
            </a:r>
            <a:endParaRPr lang="en-GB" dirty="0">
              <a:solidFill>
                <a:schemeClr val="tx1"/>
              </a:solidFill>
            </a:endParaRPr>
          </a:p>
          <a:p>
            <a:pPr marL="342900" indent="-342900">
              <a:buFont typeface="+mj-lt"/>
              <a:buAutoNum type="alphaUcPeriod"/>
            </a:pPr>
            <a:r>
              <a:rPr lang="en-GB" dirty="0">
                <a:solidFill>
                  <a:schemeClr val="tx1"/>
                </a:solidFill>
              </a:rPr>
              <a:t>Diabetic Ketoacidosis (DKA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Hyperosmolar </a:t>
            </a:r>
            <a:r>
              <a:rPr lang="en-GB" dirty="0" err="1">
                <a:solidFill>
                  <a:schemeClr val="tx1"/>
                </a:solidFill>
              </a:rPr>
              <a:t>hyperglycemic</a:t>
            </a:r>
            <a:r>
              <a:rPr lang="en-GB" dirty="0">
                <a:solidFill>
                  <a:schemeClr val="tx1"/>
                </a:solidFill>
              </a:rPr>
              <a:t> </a:t>
            </a:r>
            <a:r>
              <a:rPr lang="en-GB" dirty="0" err="1">
                <a:solidFill>
                  <a:schemeClr val="tx1"/>
                </a:solidFill>
              </a:rPr>
              <a:t>nonketonic</a:t>
            </a:r>
            <a:r>
              <a:rPr lang="en-GB" dirty="0">
                <a:solidFill>
                  <a:schemeClr val="tx1"/>
                </a:solidFill>
              </a:rPr>
              <a:t> syndrome (HHNS)</a:t>
            </a:r>
          </a:p>
        </p:txBody>
      </p:sp>
      <p:sp>
        <p:nvSpPr>
          <p:cNvPr id="18" name="Rectangle 17"/>
          <p:cNvSpPr/>
          <p:nvPr/>
        </p:nvSpPr>
        <p:spPr>
          <a:xfrm>
            <a:off x="1423549" y="4325182"/>
            <a:ext cx="8876145"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The client with gestational diabetes is at risk for </a:t>
            </a:r>
            <a:r>
              <a:rPr lang="en-GB" dirty="0" err="1">
                <a:solidFill>
                  <a:schemeClr val="tx1"/>
                </a:solidFill>
              </a:rPr>
              <a:t>Hypoglycemia</a:t>
            </a:r>
            <a:endParaRPr lang="en-GB" dirty="0">
              <a:solidFill>
                <a:schemeClr val="tx1"/>
              </a:solidFill>
            </a:endParaRPr>
          </a:p>
          <a:p>
            <a:r>
              <a:rPr lang="en-GB" dirty="0">
                <a:solidFill>
                  <a:schemeClr val="tx1"/>
                </a:solidFill>
              </a:rPr>
              <a:t>...As the pregnancy progresses the </a:t>
            </a:r>
            <a:r>
              <a:rPr lang="en-GB" dirty="0" err="1">
                <a:solidFill>
                  <a:schemeClr val="tx1"/>
                </a:solidFill>
              </a:rPr>
              <a:t>fetus</a:t>
            </a:r>
            <a:r>
              <a:rPr lang="en-GB" dirty="0">
                <a:solidFill>
                  <a:schemeClr val="tx1"/>
                </a:solidFill>
              </a:rPr>
              <a:t> produces its own insulin and pulls glucose from the mother</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0681927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Q.26</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working in a </a:t>
            </a:r>
            <a:r>
              <a:rPr lang="en-GB" dirty="0" err="1">
                <a:solidFill>
                  <a:schemeClr val="tx1"/>
                </a:solidFill>
              </a:rPr>
              <a:t>labor</a:t>
            </a:r>
            <a:r>
              <a:rPr lang="en-GB" dirty="0">
                <a:solidFill>
                  <a:schemeClr val="tx1"/>
                </a:solidFill>
              </a:rPr>
              <a:t> room has collected the following data on a client in the </a:t>
            </a:r>
            <a:r>
              <a:rPr lang="en-GB" dirty="0" err="1">
                <a:solidFill>
                  <a:schemeClr val="tx1"/>
                </a:solidFill>
              </a:rPr>
              <a:t>labor</a:t>
            </a:r>
            <a:r>
              <a:rPr lang="en-GB" dirty="0">
                <a:solidFill>
                  <a:schemeClr val="tx1"/>
                </a:solidFill>
              </a:rPr>
              <a:t>: FHR is 154 bpm and regular, and contractions have moderate intensity and occur every 5 minutes with 5 minutes and duration of 35 seconds.  Using the information  above, the nurse would do what action</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Continue to monitor the </a:t>
            </a:r>
            <a:r>
              <a:rPr lang="en-GB" dirty="0">
                <a:solidFill>
                  <a:schemeClr val="tx1"/>
                </a:solidFill>
              </a:rPr>
              <a:t>client</a:t>
            </a:r>
            <a:endParaRPr lang="en-GB" dirty="0">
              <a:solidFill>
                <a:schemeClr val="tx1"/>
              </a:solidFill>
            </a:endParaRPr>
          </a:p>
          <a:p>
            <a:pPr marL="342900" indent="-342900">
              <a:buFont typeface="+mj-lt"/>
              <a:buAutoNum type="alphaUcPeriod"/>
            </a:pPr>
            <a:r>
              <a:rPr lang="en-GB" dirty="0">
                <a:solidFill>
                  <a:schemeClr val="tx1"/>
                </a:solidFill>
              </a:rPr>
              <a:t>Prepare for imminent </a:t>
            </a:r>
            <a:r>
              <a:rPr lang="en-GB" dirty="0">
                <a:solidFill>
                  <a:schemeClr val="tx1"/>
                </a:solidFill>
              </a:rPr>
              <a:t>delivery</a:t>
            </a:r>
            <a:endParaRPr lang="en-GB" dirty="0">
              <a:solidFill>
                <a:schemeClr val="tx1"/>
              </a:solidFill>
            </a:endParaRPr>
          </a:p>
          <a:p>
            <a:pPr marL="342900" indent="-342900">
              <a:buFont typeface="+mj-lt"/>
              <a:buAutoNum type="alphaUcPeriod"/>
            </a:pPr>
            <a:r>
              <a:rPr lang="en-GB" dirty="0">
                <a:solidFill>
                  <a:schemeClr val="tx1"/>
                </a:solidFill>
              </a:rPr>
              <a:t>Report the findings to the </a:t>
            </a:r>
            <a:r>
              <a:rPr lang="en-GB" dirty="0">
                <a:solidFill>
                  <a:schemeClr val="tx1"/>
                </a:solidFill>
              </a:rPr>
              <a:t>obstetrician</a:t>
            </a:r>
            <a:endParaRPr lang="en-GB" dirty="0">
              <a:solidFill>
                <a:schemeClr val="tx1"/>
              </a:solidFill>
            </a:endParaRPr>
          </a:p>
          <a:p>
            <a:pPr marL="342900" indent="-342900">
              <a:buFont typeface="+mj-lt"/>
              <a:buAutoNum type="alphaUcPeriod"/>
            </a:pPr>
            <a:r>
              <a:rPr lang="en-GB" dirty="0">
                <a:solidFill>
                  <a:schemeClr val="tx1"/>
                </a:solidFill>
              </a:rPr>
              <a:t>Report the FHR to the </a:t>
            </a:r>
            <a:r>
              <a:rPr lang="en-GB" dirty="0" err="1">
                <a:solidFill>
                  <a:schemeClr val="tx1"/>
                </a:solidFill>
              </a:rPr>
              <a:t>anesthesiologist</a:t>
            </a:r>
            <a:endParaRPr lang="en-GB" dirty="0">
              <a:solidFill>
                <a:schemeClr val="tx1"/>
              </a:solidFill>
            </a:endParaRPr>
          </a:p>
        </p:txBody>
      </p:sp>
      <p:sp>
        <p:nvSpPr>
          <p:cNvPr id="18" name="Rectangle 17"/>
          <p:cNvSpPr/>
          <p:nvPr/>
        </p:nvSpPr>
        <p:spPr>
          <a:xfrm>
            <a:off x="5517786" y="3120163"/>
            <a:ext cx="5901675" cy="289310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US" b="1" dirty="0">
                <a:solidFill>
                  <a:schemeClr val="tx1"/>
                </a:solidFill>
              </a:rPr>
              <a:t>Rationale:</a:t>
            </a:r>
          </a:p>
          <a:p>
            <a:r>
              <a:rPr lang="en-US" dirty="0">
                <a:solidFill>
                  <a:schemeClr val="tx1"/>
                </a:solidFill>
              </a:rPr>
              <a:t> </a:t>
            </a:r>
            <a:r>
              <a:rPr lang="en-US" sz="1600" dirty="0">
                <a:solidFill>
                  <a:schemeClr val="tx1"/>
                </a:solidFill>
              </a:rPr>
              <a:t>FHR (120-160) bpm (normal)</a:t>
            </a:r>
          </a:p>
          <a:p>
            <a:r>
              <a:rPr lang="en-US" sz="1600" dirty="0">
                <a:solidFill>
                  <a:schemeClr val="tx1"/>
                </a:solidFill>
              </a:rPr>
              <a:t>non consistent contraction &lt; 90 seconds (normal)</a:t>
            </a:r>
          </a:p>
          <a:p>
            <a:r>
              <a:rPr lang="en-US" sz="1600" dirty="0">
                <a:solidFill>
                  <a:schemeClr val="tx1"/>
                </a:solidFill>
              </a:rPr>
              <a:t>non consistent Duration &gt; 2 minutes. (normal)</a:t>
            </a:r>
          </a:p>
          <a:p>
            <a:r>
              <a:rPr lang="en-US" sz="1600" dirty="0">
                <a:solidFill>
                  <a:schemeClr val="tx1"/>
                </a:solidFill>
              </a:rPr>
              <a:t>The data collected reported normal limits findings: FHR 154; contraction of 5 minutes; Duration of 35 "</a:t>
            </a:r>
          </a:p>
          <a:p>
            <a:r>
              <a:rPr lang="en-US" sz="1600" dirty="0">
                <a:solidFill>
                  <a:schemeClr val="tx1"/>
                </a:solidFill>
              </a:rPr>
              <a:t>Abnormal findings during Labor:</a:t>
            </a:r>
          </a:p>
          <a:p>
            <a:r>
              <a:rPr lang="en-US" sz="1600" dirty="0">
                <a:solidFill>
                  <a:schemeClr val="tx1"/>
                </a:solidFill>
              </a:rPr>
              <a:t>Abnormal FHR</a:t>
            </a:r>
          </a:p>
          <a:p>
            <a:r>
              <a:rPr lang="en-US" sz="1600" dirty="0">
                <a:solidFill>
                  <a:schemeClr val="tx1"/>
                </a:solidFill>
              </a:rPr>
              <a:t>contraction consistently lasting &gt; 90  seconds or longer.</a:t>
            </a:r>
          </a:p>
          <a:p>
            <a:r>
              <a:rPr lang="en-US" sz="1600" dirty="0">
                <a:solidFill>
                  <a:schemeClr val="tx1"/>
                </a:solidFill>
              </a:rPr>
              <a:t>Duration consistently every 2 minutes or less</a:t>
            </a:r>
            <a:r>
              <a:rPr lang="en-US" sz="1600" dirty="0">
                <a:solidFill>
                  <a:schemeClr val="tx1"/>
                </a:solidFill>
              </a:rPr>
              <a:t>.</a:t>
            </a:r>
            <a:endParaRPr lang="en-US" sz="1600" dirty="0">
              <a:solidFill>
                <a:schemeClr val="tx1"/>
              </a:solidFill>
            </a:endParaRPr>
          </a:p>
        </p:txBody>
      </p:sp>
    </p:spTree>
    <p:extLst>
      <p:ext uri="{BB962C8B-B14F-4D97-AF65-F5344CB8AC3E}">
        <p14:creationId xmlns:p14="http://schemas.microsoft.com/office/powerpoint/2010/main" val="13857562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understands that an amniocentesis is indicated for which purpose? Select all that apply.</a:t>
            </a:r>
          </a:p>
          <a:p>
            <a:endParaRPr lang="en-GB" dirty="0">
              <a:solidFill>
                <a:schemeClr val="tx1"/>
              </a:solidFill>
            </a:endParaRPr>
          </a:p>
          <a:p>
            <a:pPr marL="342900" indent="-342900">
              <a:buFont typeface="+mj-lt"/>
              <a:buAutoNum type="alphaUcPeriod"/>
            </a:pPr>
            <a:r>
              <a:rPr lang="en-GB" dirty="0">
                <a:solidFill>
                  <a:schemeClr val="tx1"/>
                </a:solidFill>
              </a:rPr>
              <a:t>Diagnosis of genetic </a:t>
            </a:r>
            <a:r>
              <a:rPr lang="en-GB" dirty="0">
                <a:solidFill>
                  <a:schemeClr val="tx1"/>
                </a:solidFill>
              </a:rPr>
              <a:t>disorders</a:t>
            </a:r>
            <a:endParaRPr lang="en-GB" dirty="0">
              <a:solidFill>
                <a:schemeClr val="tx1"/>
              </a:solidFill>
            </a:endParaRPr>
          </a:p>
          <a:p>
            <a:pPr marL="342900" indent="-342900">
              <a:buFont typeface="+mj-lt"/>
              <a:buAutoNum type="alphaUcPeriod"/>
            </a:pPr>
            <a:r>
              <a:rPr lang="en-GB" dirty="0">
                <a:solidFill>
                  <a:schemeClr val="tx1"/>
                </a:solidFill>
              </a:rPr>
              <a:t>Determination of gestational age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Assessment of pulmonary </a:t>
            </a:r>
            <a:r>
              <a:rPr lang="en-GB" dirty="0">
                <a:solidFill>
                  <a:schemeClr val="tx1"/>
                </a:solidFill>
              </a:rPr>
              <a:t>maturity</a:t>
            </a:r>
            <a:endParaRPr lang="en-GB" dirty="0">
              <a:solidFill>
                <a:schemeClr val="tx1"/>
              </a:solidFill>
            </a:endParaRPr>
          </a:p>
          <a:p>
            <a:pPr marL="342900" indent="-342900">
              <a:buFont typeface="+mj-lt"/>
              <a:buAutoNum type="alphaUcPeriod"/>
            </a:pPr>
            <a:r>
              <a:rPr lang="en-GB" dirty="0">
                <a:solidFill>
                  <a:schemeClr val="tx1"/>
                </a:solidFill>
              </a:rPr>
              <a:t>Assessment of placental </a:t>
            </a:r>
            <a:r>
              <a:rPr lang="en-GB" dirty="0">
                <a:solidFill>
                  <a:schemeClr val="tx1"/>
                </a:solidFill>
              </a:rPr>
              <a:t>placement.</a:t>
            </a:r>
            <a:endParaRPr lang="en-GB" dirty="0">
              <a:solidFill>
                <a:schemeClr val="tx1"/>
              </a:solidFill>
            </a:endParaRPr>
          </a:p>
          <a:p>
            <a:pPr marL="342900" indent="-342900">
              <a:buFont typeface="+mj-lt"/>
              <a:buAutoNum type="alphaUcPeriod"/>
            </a:pPr>
            <a:r>
              <a:rPr lang="en-GB" dirty="0">
                <a:solidFill>
                  <a:schemeClr val="tx1"/>
                </a:solidFill>
              </a:rPr>
              <a:t>Diagnosis of </a:t>
            </a:r>
            <a:r>
              <a:rPr lang="en-GB" dirty="0" err="1">
                <a:solidFill>
                  <a:schemeClr val="tx1"/>
                </a:solidFill>
              </a:rPr>
              <a:t>fetal</a:t>
            </a:r>
            <a:r>
              <a:rPr lang="en-GB" dirty="0">
                <a:solidFill>
                  <a:schemeClr val="tx1"/>
                </a:solidFill>
              </a:rPr>
              <a:t> </a:t>
            </a:r>
            <a:r>
              <a:rPr lang="en-GB" dirty="0" err="1">
                <a:solidFill>
                  <a:schemeClr val="tx1"/>
                </a:solidFill>
              </a:rPr>
              <a:t>hemolytic</a:t>
            </a:r>
            <a:r>
              <a:rPr lang="en-GB" dirty="0">
                <a:solidFill>
                  <a:schemeClr val="tx1"/>
                </a:solidFill>
              </a:rPr>
              <a:t> </a:t>
            </a:r>
            <a:r>
              <a:rPr lang="en-GB" dirty="0">
                <a:solidFill>
                  <a:schemeClr val="tx1"/>
                </a:solidFill>
              </a:rPr>
              <a:t>disease.</a:t>
            </a:r>
            <a:endParaRPr lang="en-GB" dirty="0">
              <a:solidFill>
                <a:schemeClr val="tx1"/>
              </a:solidFill>
            </a:endParaRPr>
          </a:p>
        </p:txBody>
      </p:sp>
      <p:sp>
        <p:nvSpPr>
          <p:cNvPr id="18" name="Rectangle 17"/>
          <p:cNvSpPr/>
          <p:nvPr/>
        </p:nvSpPr>
        <p:spPr>
          <a:xfrm>
            <a:off x="5902598" y="5493556"/>
            <a:ext cx="1125693"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C and E</a:t>
            </a:r>
            <a:endParaRPr lang="en-GB" b="1" dirty="0">
              <a:solidFill>
                <a:schemeClr val="tx1"/>
              </a:solidFill>
            </a:endParaRPr>
          </a:p>
        </p:txBody>
      </p:sp>
    </p:spTree>
    <p:extLst>
      <p:ext uri="{BB962C8B-B14F-4D97-AF65-F5344CB8AC3E}">
        <p14:creationId xmlns:p14="http://schemas.microsoft.com/office/powerpoint/2010/main" val="35810193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has provided instructions to a pregnant client who is preparing to take iron supplements.  The nurse determine that the client understands the instructions if the client states that she will take the supplements with which item?</a:t>
            </a:r>
          </a:p>
          <a:p>
            <a:endParaRPr lang="en-GB" dirty="0">
              <a:solidFill>
                <a:schemeClr val="tx1"/>
              </a:solidFill>
            </a:endParaRPr>
          </a:p>
          <a:p>
            <a:pPr marL="342900" indent="-342900">
              <a:buFont typeface="+mj-lt"/>
              <a:buAutoNum type="alphaUcPeriod"/>
            </a:pPr>
            <a:r>
              <a:rPr lang="en-GB" dirty="0">
                <a:solidFill>
                  <a:schemeClr val="tx1"/>
                </a:solidFill>
              </a:rPr>
              <a:t>Orange </a:t>
            </a:r>
            <a:r>
              <a:rPr lang="en-GB" dirty="0">
                <a:solidFill>
                  <a:schemeClr val="tx1"/>
                </a:solidFill>
              </a:rPr>
              <a:t>Juice</a:t>
            </a:r>
            <a:endParaRPr lang="en-GB" dirty="0">
              <a:solidFill>
                <a:schemeClr val="tx1"/>
              </a:solidFill>
            </a:endParaRPr>
          </a:p>
          <a:p>
            <a:pPr marL="342900" indent="-342900">
              <a:buFont typeface="+mj-lt"/>
              <a:buAutoNum type="alphaUcPeriod"/>
            </a:pPr>
            <a:r>
              <a:rPr lang="en-GB" dirty="0">
                <a:solidFill>
                  <a:schemeClr val="tx1"/>
                </a:solidFill>
              </a:rPr>
              <a:t>Tea</a:t>
            </a:r>
            <a:endParaRPr lang="en-GB" dirty="0">
              <a:solidFill>
                <a:schemeClr val="tx1"/>
              </a:solidFill>
            </a:endParaRPr>
          </a:p>
          <a:p>
            <a:pPr marL="342900" indent="-342900">
              <a:buFont typeface="+mj-lt"/>
              <a:buAutoNum type="alphaUcPeriod"/>
            </a:pPr>
            <a:r>
              <a:rPr lang="en-GB" dirty="0">
                <a:solidFill>
                  <a:schemeClr val="tx1"/>
                </a:solidFill>
              </a:rPr>
              <a:t>Milk</a:t>
            </a:r>
            <a:endParaRPr lang="en-GB" dirty="0">
              <a:solidFill>
                <a:schemeClr val="tx1"/>
              </a:solidFill>
            </a:endParaRPr>
          </a:p>
          <a:p>
            <a:pPr marL="342900" indent="-342900">
              <a:buFont typeface="+mj-lt"/>
              <a:buAutoNum type="alphaUcPeriod"/>
            </a:pPr>
            <a:r>
              <a:rPr lang="en-GB" dirty="0">
                <a:solidFill>
                  <a:schemeClr val="tx1"/>
                </a:solidFill>
              </a:rPr>
              <a:t>Coffee</a:t>
            </a:r>
          </a:p>
        </p:txBody>
      </p:sp>
      <p:sp>
        <p:nvSpPr>
          <p:cNvPr id="18" name="Rectangle 17"/>
          <p:cNvSpPr/>
          <p:nvPr/>
        </p:nvSpPr>
        <p:spPr>
          <a:xfrm>
            <a:off x="2188537" y="4699277"/>
            <a:ext cx="7992511"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Foods containing ascorbic acid (</a:t>
            </a:r>
            <a:r>
              <a:rPr lang="en-GB" dirty="0" err="1">
                <a:solidFill>
                  <a:schemeClr val="tx1"/>
                </a:solidFill>
              </a:rPr>
              <a:t>i.e</a:t>
            </a:r>
            <a:r>
              <a:rPr lang="en-GB" dirty="0">
                <a:solidFill>
                  <a:schemeClr val="tx1"/>
                </a:solidFill>
              </a:rPr>
              <a:t> citrus juice) will increase the absorption of iron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425061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monitoring a new mother in the fourth stage of </a:t>
            </a:r>
            <a:r>
              <a:rPr lang="en-GB" dirty="0" err="1">
                <a:solidFill>
                  <a:schemeClr val="tx1"/>
                </a:solidFill>
              </a:rPr>
              <a:t>Labor</a:t>
            </a:r>
            <a:r>
              <a:rPr lang="en-GB" dirty="0">
                <a:solidFill>
                  <a:schemeClr val="tx1"/>
                </a:solidFill>
              </a:rPr>
              <a:t> for signs of </a:t>
            </a:r>
            <a:r>
              <a:rPr lang="en-GB" dirty="0" err="1">
                <a:solidFill>
                  <a:schemeClr val="tx1"/>
                </a:solidFill>
              </a:rPr>
              <a:t>hemorrhage</a:t>
            </a:r>
            <a:r>
              <a:rPr lang="en-GB" dirty="0">
                <a:solidFill>
                  <a:schemeClr val="tx1"/>
                </a:solidFill>
              </a:rPr>
              <a:t>.  Which sign would indicate a late signs of excessive blood loss?</a:t>
            </a:r>
          </a:p>
          <a:p>
            <a:endParaRPr lang="en-GB" dirty="0">
              <a:solidFill>
                <a:schemeClr val="tx1"/>
              </a:solidFill>
            </a:endParaRPr>
          </a:p>
          <a:p>
            <a:pPr marL="342900" indent="-342900">
              <a:buFont typeface="+mj-lt"/>
              <a:buAutoNum type="alphaUcPeriod"/>
            </a:pPr>
            <a:r>
              <a:rPr lang="en-GB" dirty="0">
                <a:solidFill>
                  <a:schemeClr val="tx1"/>
                </a:solidFill>
              </a:rPr>
              <a:t>Blood pressure change from 130/88 to 89/60 </a:t>
            </a:r>
            <a:r>
              <a:rPr lang="en-GB" dirty="0">
                <a:solidFill>
                  <a:schemeClr val="tx1"/>
                </a:solidFill>
              </a:rPr>
              <a:t>mmHg</a:t>
            </a:r>
            <a:endParaRPr lang="en-GB" dirty="0">
              <a:solidFill>
                <a:schemeClr val="tx1"/>
              </a:solidFill>
            </a:endParaRPr>
          </a:p>
          <a:p>
            <a:pPr marL="342900" indent="-342900">
              <a:buFont typeface="+mj-lt"/>
              <a:buAutoNum type="alphaUcPeriod"/>
            </a:pPr>
            <a:r>
              <a:rPr lang="en-GB" dirty="0">
                <a:solidFill>
                  <a:schemeClr val="tx1"/>
                </a:solidFill>
              </a:rPr>
              <a:t>Temperature of 99.6 F (37.5 C</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Increased pulse rate from 78 to 90 </a:t>
            </a:r>
            <a:r>
              <a:rPr lang="en-GB" dirty="0">
                <a:solidFill>
                  <a:schemeClr val="tx1"/>
                </a:solidFill>
              </a:rPr>
              <a:t>bpm</a:t>
            </a:r>
            <a:endParaRPr lang="en-GB" dirty="0">
              <a:solidFill>
                <a:schemeClr val="tx1"/>
              </a:solidFill>
            </a:endParaRPr>
          </a:p>
          <a:p>
            <a:pPr marL="342900" indent="-342900">
              <a:buFont typeface="+mj-lt"/>
              <a:buAutoNum type="alphaUcPeriod"/>
            </a:pPr>
            <a:r>
              <a:rPr lang="en-GB" dirty="0">
                <a:solidFill>
                  <a:schemeClr val="tx1"/>
                </a:solidFill>
              </a:rPr>
              <a:t>Increase in respiratory rate from 16 to 20 bpm.</a:t>
            </a:r>
          </a:p>
        </p:txBody>
      </p:sp>
      <p:sp>
        <p:nvSpPr>
          <p:cNvPr id="18" name="Rectangle 17"/>
          <p:cNvSpPr/>
          <p:nvPr/>
        </p:nvSpPr>
        <p:spPr>
          <a:xfrm>
            <a:off x="880473" y="4283779"/>
            <a:ext cx="9832253"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During the fourth stage of </a:t>
            </a:r>
            <a:r>
              <a:rPr lang="en-GB" dirty="0" err="1">
                <a:solidFill>
                  <a:schemeClr val="tx1"/>
                </a:solidFill>
              </a:rPr>
              <a:t>labor</a:t>
            </a:r>
            <a:r>
              <a:rPr lang="en-GB" dirty="0">
                <a:solidFill>
                  <a:schemeClr val="tx1"/>
                </a:solidFill>
              </a:rPr>
              <a:t>, the maternal blood pressure, pulse, and respiration would be checked every 15 minutes during the first hour. </a:t>
            </a:r>
          </a:p>
          <a:p>
            <a:r>
              <a:rPr lang="en-GB" dirty="0">
                <a:solidFill>
                  <a:schemeClr val="tx1"/>
                </a:solidFill>
              </a:rPr>
              <a:t>A rising pulse is an early sign of excessive blood loss, because the heart pumps faster to compensate for reduced blood volume</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706246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providing instructions to the new mother who is being discharged to home with her </a:t>
            </a:r>
            <a:r>
              <a:rPr lang="en-GB" dirty="0" err="1">
                <a:solidFill>
                  <a:schemeClr val="tx1"/>
                </a:solidFill>
              </a:rPr>
              <a:t>newborn</a:t>
            </a:r>
            <a:r>
              <a:rPr lang="en-GB" dirty="0">
                <a:solidFill>
                  <a:schemeClr val="tx1"/>
                </a:solidFill>
              </a:rPr>
              <a:t>.  The nurse determines that the client understands the instructions regarding diet if the mother indicates increasing the daily calorie allowance during lactation by many calories?</a:t>
            </a:r>
          </a:p>
          <a:p>
            <a:endParaRPr lang="en-GB" dirty="0">
              <a:solidFill>
                <a:schemeClr val="tx1"/>
              </a:solidFill>
            </a:endParaRPr>
          </a:p>
          <a:p>
            <a:pPr marL="342900" indent="-342900">
              <a:buFont typeface="+mj-lt"/>
              <a:buAutoNum type="alphaUcPeriod"/>
            </a:pPr>
            <a:r>
              <a:rPr lang="en-GB" dirty="0">
                <a:solidFill>
                  <a:schemeClr val="tx1"/>
                </a:solidFill>
              </a:rPr>
              <a:t>500</a:t>
            </a:r>
            <a:endParaRPr lang="en-GB" dirty="0">
              <a:solidFill>
                <a:schemeClr val="tx1"/>
              </a:solidFill>
            </a:endParaRPr>
          </a:p>
          <a:p>
            <a:pPr marL="342900" indent="-342900">
              <a:buFont typeface="+mj-lt"/>
              <a:buAutoNum type="alphaUcPeriod"/>
            </a:pPr>
            <a:r>
              <a:rPr lang="en-GB" dirty="0">
                <a:solidFill>
                  <a:schemeClr val="tx1"/>
                </a:solidFill>
              </a:rPr>
              <a:t>100</a:t>
            </a:r>
            <a:endParaRPr lang="en-GB" dirty="0">
              <a:solidFill>
                <a:schemeClr val="tx1"/>
              </a:solidFill>
            </a:endParaRPr>
          </a:p>
          <a:p>
            <a:pPr marL="342900" indent="-342900">
              <a:buFont typeface="+mj-lt"/>
              <a:buAutoNum type="alphaUcPeriod"/>
            </a:pPr>
            <a:r>
              <a:rPr lang="en-GB" dirty="0">
                <a:solidFill>
                  <a:schemeClr val="tx1"/>
                </a:solidFill>
              </a:rPr>
              <a:t>1000</a:t>
            </a:r>
            <a:endParaRPr lang="en-GB" dirty="0">
              <a:solidFill>
                <a:schemeClr val="tx1"/>
              </a:solidFill>
            </a:endParaRPr>
          </a:p>
          <a:p>
            <a:pPr marL="342900" indent="-342900">
              <a:buFont typeface="+mj-lt"/>
              <a:buAutoNum type="alphaUcPeriod"/>
            </a:pPr>
            <a:r>
              <a:rPr lang="en-GB" dirty="0">
                <a:solidFill>
                  <a:schemeClr val="tx1"/>
                </a:solidFill>
              </a:rPr>
              <a:t>1500</a:t>
            </a:r>
          </a:p>
        </p:txBody>
      </p:sp>
      <p:sp>
        <p:nvSpPr>
          <p:cNvPr id="18" name="Rectangle 17"/>
          <p:cNvSpPr/>
          <p:nvPr/>
        </p:nvSpPr>
        <p:spPr>
          <a:xfrm>
            <a:off x="2102039" y="4837776"/>
            <a:ext cx="701467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Mothers who are breast feeding should increase their daily calorie intake</a:t>
            </a:r>
          </a:p>
          <a:p>
            <a:r>
              <a:rPr lang="en-GB" dirty="0">
                <a:solidFill>
                  <a:schemeClr val="tx1"/>
                </a:solidFill>
              </a:rPr>
              <a:t>by 500 calories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7147411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144791" y="2082128"/>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in the last trimester of pregnancy has been admitted to the hospital with a diagnosis of severe preeclampsia.  The nurse monitors for complications associated with the diagnosis and would assess the client for which findings?</a:t>
            </a:r>
          </a:p>
          <a:p>
            <a:endParaRPr lang="en-GB" dirty="0">
              <a:solidFill>
                <a:schemeClr val="tx1"/>
              </a:solidFill>
            </a:endParaRPr>
          </a:p>
          <a:p>
            <a:pPr marL="342900" indent="-342900">
              <a:buFont typeface="+mj-lt"/>
              <a:buAutoNum type="alphaUcPeriod"/>
            </a:pPr>
            <a:r>
              <a:rPr lang="en-GB" dirty="0">
                <a:solidFill>
                  <a:schemeClr val="tx1"/>
                </a:solidFill>
              </a:rPr>
              <a:t>Bleeding in the gums, </a:t>
            </a:r>
            <a:r>
              <a:rPr lang="en-GB" dirty="0" err="1">
                <a:solidFill>
                  <a:schemeClr val="tx1"/>
                </a:solidFill>
              </a:rPr>
              <a:t>petechae</a:t>
            </a:r>
            <a:r>
              <a:rPr lang="en-GB" dirty="0">
                <a:solidFill>
                  <a:schemeClr val="tx1"/>
                </a:solidFill>
              </a:rPr>
              <a:t>, and purpura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Enlargement of the </a:t>
            </a:r>
            <a:r>
              <a:rPr lang="en-GB" dirty="0">
                <a:solidFill>
                  <a:schemeClr val="tx1"/>
                </a:solidFill>
              </a:rPr>
              <a:t>breasts</a:t>
            </a:r>
            <a:endParaRPr lang="en-GB" dirty="0">
              <a:solidFill>
                <a:schemeClr val="tx1"/>
              </a:solidFill>
            </a:endParaRPr>
          </a:p>
          <a:p>
            <a:pPr marL="342900" indent="-342900">
              <a:buFont typeface="+mj-lt"/>
              <a:buAutoNum type="alphaUcPeriod"/>
            </a:pPr>
            <a:r>
              <a:rPr lang="en-GB" dirty="0">
                <a:solidFill>
                  <a:schemeClr val="tx1"/>
                </a:solidFill>
              </a:rPr>
              <a:t>Complaints of feeding hot when the room is cool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Periods of </a:t>
            </a:r>
            <a:r>
              <a:rPr lang="en-GB" dirty="0" err="1">
                <a:solidFill>
                  <a:schemeClr val="tx1"/>
                </a:solidFill>
              </a:rPr>
              <a:t>fetal</a:t>
            </a:r>
            <a:r>
              <a:rPr lang="en-GB" dirty="0">
                <a:solidFill>
                  <a:schemeClr val="tx1"/>
                </a:solidFill>
              </a:rPr>
              <a:t> movement followed by quiet periods.</a:t>
            </a:r>
          </a:p>
        </p:txBody>
      </p:sp>
      <p:sp>
        <p:nvSpPr>
          <p:cNvPr id="18" name="Rectangle 17"/>
          <p:cNvSpPr/>
          <p:nvPr/>
        </p:nvSpPr>
        <p:spPr>
          <a:xfrm>
            <a:off x="1144791" y="4560777"/>
            <a:ext cx="841852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US" b="1" dirty="0">
                <a:solidFill>
                  <a:schemeClr val="tx1"/>
                </a:solidFill>
              </a:rPr>
              <a:t>Rationale</a:t>
            </a:r>
            <a:r>
              <a:rPr lang="en-US" b="1" dirty="0">
                <a:solidFill>
                  <a:schemeClr val="tx1"/>
                </a:solidFill>
              </a:rPr>
              <a:t>:</a:t>
            </a:r>
          </a:p>
          <a:p>
            <a:r>
              <a:rPr lang="en-US" dirty="0">
                <a:solidFill>
                  <a:schemeClr val="tx1"/>
                </a:solidFill>
              </a:rPr>
              <a:t>Severe preeclampsia can cause:</a:t>
            </a:r>
          </a:p>
          <a:p>
            <a:r>
              <a:rPr lang="en-US" dirty="0">
                <a:solidFill>
                  <a:schemeClr val="tx1"/>
                </a:solidFill>
              </a:rPr>
              <a:t>Disseminated intravascular coagulation (DIC); Bleeding sign must be report to Doc ASAP.</a:t>
            </a:r>
          </a:p>
          <a:p>
            <a:r>
              <a:rPr lang="en-US" dirty="0" err="1">
                <a:solidFill>
                  <a:schemeClr val="tx1"/>
                </a:solidFill>
              </a:rPr>
              <a:t>Petichiae</a:t>
            </a:r>
            <a:r>
              <a:rPr lang="en-US" dirty="0">
                <a:solidFill>
                  <a:schemeClr val="tx1"/>
                </a:solidFill>
              </a:rPr>
              <a:t>.</a:t>
            </a:r>
          </a:p>
          <a:p>
            <a:r>
              <a:rPr lang="en-US" dirty="0" err="1">
                <a:solidFill>
                  <a:schemeClr val="tx1"/>
                </a:solidFill>
              </a:rPr>
              <a:t>Purpara</a:t>
            </a:r>
            <a:endParaRPr lang="en-US" dirty="0">
              <a:solidFill>
                <a:schemeClr val="tx1"/>
              </a:solidFill>
            </a:endParaRPr>
          </a:p>
        </p:txBody>
      </p:sp>
    </p:spTree>
    <p:extLst>
      <p:ext uri="{BB962C8B-B14F-4D97-AF65-F5344CB8AC3E}">
        <p14:creationId xmlns:p14="http://schemas.microsoft.com/office/powerpoint/2010/main" val="27778338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assessment findings can the nurse working in the </a:t>
            </a:r>
            <a:r>
              <a:rPr lang="en-GB" dirty="0" err="1">
                <a:solidFill>
                  <a:schemeClr val="tx1"/>
                </a:solidFill>
              </a:rPr>
              <a:t>labor</a:t>
            </a:r>
            <a:r>
              <a:rPr lang="en-GB" dirty="0">
                <a:solidFill>
                  <a:schemeClr val="tx1"/>
                </a:solidFill>
              </a:rPr>
              <a:t> and delivery unit are expected to find in a patient who has experienced Intrauterine </a:t>
            </a:r>
            <a:r>
              <a:rPr lang="en-GB" dirty="0" err="1">
                <a:solidFill>
                  <a:schemeClr val="tx1"/>
                </a:solidFill>
              </a:rPr>
              <a:t>fetal</a:t>
            </a:r>
            <a:r>
              <a:rPr lang="en-GB" dirty="0">
                <a:solidFill>
                  <a:schemeClr val="tx1"/>
                </a:solidFill>
              </a:rPr>
              <a:t> demise (IUFD) ?</a:t>
            </a:r>
          </a:p>
          <a:p>
            <a:endParaRPr lang="en-GB" dirty="0">
              <a:solidFill>
                <a:schemeClr val="tx1"/>
              </a:solidFill>
            </a:endParaRPr>
          </a:p>
          <a:p>
            <a:pPr marL="342900" indent="-342900">
              <a:buFont typeface="+mj-lt"/>
              <a:buAutoNum type="alphaUcPeriod"/>
            </a:pPr>
            <a:r>
              <a:rPr lang="en-GB" dirty="0">
                <a:solidFill>
                  <a:schemeClr val="tx1"/>
                </a:solidFill>
              </a:rPr>
              <a:t>Loss of </a:t>
            </a:r>
            <a:r>
              <a:rPr lang="en-GB" dirty="0" err="1">
                <a:solidFill>
                  <a:schemeClr val="tx1"/>
                </a:solidFill>
              </a:rPr>
              <a:t>fetal</a:t>
            </a:r>
            <a:r>
              <a:rPr lang="en-GB" dirty="0">
                <a:solidFill>
                  <a:schemeClr val="tx1"/>
                </a:solidFill>
              </a:rPr>
              <a:t> movement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Absence of </a:t>
            </a:r>
            <a:r>
              <a:rPr lang="en-GB" dirty="0" err="1">
                <a:solidFill>
                  <a:schemeClr val="tx1"/>
                </a:solidFill>
              </a:rPr>
              <a:t>fetal</a:t>
            </a:r>
            <a:r>
              <a:rPr lang="en-GB" dirty="0">
                <a:solidFill>
                  <a:schemeClr val="tx1"/>
                </a:solidFill>
              </a:rPr>
              <a:t> heart tones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Bleeding from puncture sites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High </a:t>
            </a:r>
            <a:r>
              <a:rPr lang="en-GB" dirty="0" err="1">
                <a:solidFill>
                  <a:schemeClr val="tx1"/>
                </a:solidFill>
              </a:rPr>
              <a:t>hemoglobin</a:t>
            </a:r>
            <a:r>
              <a:rPr lang="en-GB" dirty="0">
                <a:solidFill>
                  <a:schemeClr val="tx1"/>
                </a:solidFill>
              </a:rPr>
              <a:t> and </a:t>
            </a:r>
            <a:r>
              <a:rPr lang="en-GB" dirty="0" err="1">
                <a:solidFill>
                  <a:schemeClr val="tx1"/>
                </a:solidFill>
              </a:rPr>
              <a:t>hematocrit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Prolonged bleeding and clotting times.</a:t>
            </a:r>
          </a:p>
        </p:txBody>
      </p:sp>
      <p:sp>
        <p:nvSpPr>
          <p:cNvPr id="18" name="Rectangle 17"/>
          <p:cNvSpPr/>
          <p:nvPr/>
        </p:nvSpPr>
        <p:spPr>
          <a:xfrm>
            <a:off x="4975702" y="5401223"/>
            <a:ext cx="1358192"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 C and E</a:t>
            </a:r>
            <a:endParaRPr lang="en-GB" b="1" dirty="0">
              <a:solidFill>
                <a:schemeClr val="tx1"/>
              </a:solidFill>
            </a:endParaRPr>
          </a:p>
        </p:txBody>
      </p:sp>
    </p:spTree>
    <p:extLst>
      <p:ext uri="{BB962C8B-B14F-4D97-AF65-F5344CB8AC3E}">
        <p14:creationId xmlns:p14="http://schemas.microsoft.com/office/powerpoint/2010/main" val="1709887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monitors for which associated complications in a client who has just delivered a </a:t>
            </a:r>
            <a:r>
              <a:rPr lang="en-GB" dirty="0" err="1">
                <a:solidFill>
                  <a:schemeClr val="tx1"/>
                </a:solidFill>
              </a:rPr>
              <a:t>newborn</a:t>
            </a:r>
            <a:r>
              <a:rPr lang="en-GB" dirty="0">
                <a:solidFill>
                  <a:schemeClr val="tx1"/>
                </a:solidFill>
              </a:rPr>
              <a:t> following a pregnancy with a placenta </a:t>
            </a:r>
            <a:r>
              <a:rPr lang="en-GB" dirty="0" err="1">
                <a:solidFill>
                  <a:schemeClr val="tx1"/>
                </a:solidFill>
              </a:rPr>
              <a:t>previa</a:t>
            </a:r>
            <a:r>
              <a:rPr lang="en-GB" dirty="0">
                <a:solidFill>
                  <a:schemeClr val="tx1"/>
                </a:solidFill>
              </a:rPr>
              <a:t>? Select all that apply.</a:t>
            </a:r>
          </a:p>
          <a:p>
            <a:endParaRPr lang="en-GB" dirty="0">
              <a:solidFill>
                <a:schemeClr val="tx1"/>
              </a:solidFill>
            </a:endParaRPr>
          </a:p>
          <a:p>
            <a:pPr marL="342900" indent="-342900">
              <a:buFont typeface="+mj-lt"/>
              <a:buAutoNum type="alphaUcPeriod"/>
            </a:pPr>
            <a:r>
              <a:rPr lang="en-GB" dirty="0">
                <a:solidFill>
                  <a:schemeClr val="tx1"/>
                </a:solidFill>
              </a:rPr>
              <a:t>Shock</a:t>
            </a:r>
            <a:endParaRPr lang="en-GB" dirty="0">
              <a:solidFill>
                <a:schemeClr val="tx1"/>
              </a:solidFill>
            </a:endParaRPr>
          </a:p>
          <a:p>
            <a:pPr marL="342900" indent="-342900">
              <a:buFont typeface="+mj-lt"/>
              <a:buAutoNum type="alphaUcPeriod"/>
            </a:pPr>
            <a:r>
              <a:rPr lang="en-GB" dirty="0">
                <a:solidFill>
                  <a:schemeClr val="tx1"/>
                </a:solidFill>
              </a:rPr>
              <a:t>Infection</a:t>
            </a:r>
            <a:endParaRPr lang="en-GB" dirty="0">
              <a:solidFill>
                <a:schemeClr val="tx1"/>
              </a:solidFill>
            </a:endParaRPr>
          </a:p>
          <a:p>
            <a:pPr marL="342900" indent="-342900">
              <a:buFont typeface="+mj-lt"/>
              <a:buAutoNum type="alphaUcPeriod"/>
            </a:pPr>
            <a:r>
              <a:rPr lang="en-GB" dirty="0" err="1">
                <a:solidFill>
                  <a:schemeClr val="tx1"/>
                </a:solidFill>
              </a:rPr>
              <a:t>Hemorrhage</a:t>
            </a:r>
            <a:endParaRPr lang="en-GB" dirty="0">
              <a:solidFill>
                <a:schemeClr val="tx1"/>
              </a:solidFill>
            </a:endParaRPr>
          </a:p>
          <a:p>
            <a:pPr marL="342900" indent="-342900">
              <a:buFont typeface="+mj-lt"/>
              <a:buAutoNum type="alphaUcPeriod"/>
            </a:pPr>
            <a:r>
              <a:rPr lang="en-GB" dirty="0">
                <a:solidFill>
                  <a:schemeClr val="tx1"/>
                </a:solidFill>
              </a:rPr>
              <a:t>Chronic </a:t>
            </a:r>
            <a:r>
              <a:rPr lang="en-GB" dirty="0">
                <a:solidFill>
                  <a:schemeClr val="tx1"/>
                </a:solidFill>
              </a:rPr>
              <a:t>hypertension</a:t>
            </a:r>
            <a:endParaRPr lang="en-GB" dirty="0">
              <a:solidFill>
                <a:schemeClr val="tx1"/>
              </a:solidFill>
            </a:endParaRPr>
          </a:p>
          <a:p>
            <a:pPr marL="342900" indent="-342900">
              <a:buFont typeface="+mj-lt"/>
              <a:buAutoNum type="alphaUcPeriod"/>
            </a:pPr>
            <a:r>
              <a:rPr lang="en-GB" dirty="0">
                <a:solidFill>
                  <a:schemeClr val="tx1"/>
                </a:solidFill>
              </a:rPr>
              <a:t>Disseminated intravascular coagulation. (DIC)</a:t>
            </a:r>
          </a:p>
        </p:txBody>
      </p:sp>
      <p:sp>
        <p:nvSpPr>
          <p:cNvPr id="18" name="Rectangle 17"/>
          <p:cNvSpPr/>
          <p:nvPr/>
        </p:nvSpPr>
        <p:spPr>
          <a:xfrm>
            <a:off x="5339180" y="5297327"/>
            <a:ext cx="203258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and C</a:t>
            </a:r>
            <a:endParaRPr lang="en-GB" b="1" dirty="0">
              <a:solidFill>
                <a:schemeClr val="tx1"/>
              </a:solidFill>
            </a:endParaRPr>
          </a:p>
        </p:txBody>
      </p:sp>
    </p:spTree>
    <p:extLst>
      <p:ext uri="{BB962C8B-B14F-4D97-AF65-F5344CB8AC3E}">
        <p14:creationId xmlns:p14="http://schemas.microsoft.com/office/powerpoint/2010/main" val="1799050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parent brings her 4-month-old infant to a well-baby clinic for immunizations. The child is up to date with the immunization schedule. The nurse should prepare to administer which immunizations to this infant?</a:t>
            </a:r>
          </a:p>
          <a:p>
            <a:endParaRPr lang="en-GB" dirty="0">
              <a:solidFill>
                <a:schemeClr val="tx1"/>
              </a:solidFill>
            </a:endParaRPr>
          </a:p>
          <a:p>
            <a:pPr marL="342900" indent="-342900">
              <a:buFont typeface="+mj-lt"/>
              <a:buAutoNum type="alphaUcPeriod"/>
            </a:pPr>
            <a:r>
              <a:rPr lang="en-GB" dirty="0" err="1">
                <a:solidFill>
                  <a:schemeClr val="tx1"/>
                </a:solidFill>
              </a:rPr>
              <a:t>DTaP</a:t>
            </a:r>
            <a:r>
              <a:rPr lang="en-GB" dirty="0">
                <a:solidFill>
                  <a:schemeClr val="tx1"/>
                </a:solidFill>
              </a:rPr>
              <a:t>, Hib, IPV, pneumococcal vaccine (PCV), rotavirus vaccine (RV</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Varicella, hepatitis B vaccine (</a:t>
            </a:r>
            <a:r>
              <a:rPr lang="en-GB" dirty="0" err="1">
                <a:solidFill>
                  <a:schemeClr val="tx1"/>
                </a:solidFill>
              </a:rPr>
              <a:t>HepB</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Diphtheria, tetanus, acellular pertussis (</a:t>
            </a:r>
            <a:r>
              <a:rPr lang="en-GB" dirty="0" err="1">
                <a:solidFill>
                  <a:schemeClr val="tx1"/>
                </a:solidFill>
              </a:rPr>
              <a:t>DTaP</a:t>
            </a:r>
            <a:r>
              <a:rPr lang="en-GB" dirty="0">
                <a:solidFill>
                  <a:schemeClr val="tx1"/>
                </a:solidFill>
              </a:rPr>
              <a:t>); measles, mumps, rubella (MMR); inactivated poliovirus vaccine (IPV</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MMR, Haemophilus </a:t>
            </a:r>
            <a:r>
              <a:rPr lang="en-GB" dirty="0" err="1">
                <a:solidFill>
                  <a:schemeClr val="tx1"/>
                </a:solidFill>
              </a:rPr>
              <a:t>influenzae</a:t>
            </a:r>
            <a:r>
              <a:rPr lang="en-GB" dirty="0">
                <a:solidFill>
                  <a:schemeClr val="tx1"/>
                </a:solidFill>
              </a:rPr>
              <a:t> type b (Hib), </a:t>
            </a:r>
            <a:r>
              <a:rPr lang="en-GB" dirty="0" err="1">
                <a:solidFill>
                  <a:schemeClr val="tx1"/>
                </a:solidFill>
              </a:rPr>
              <a:t>DTaP</a:t>
            </a:r>
            <a:endParaRPr lang="en-GB" dirty="0">
              <a:solidFill>
                <a:schemeClr val="tx1"/>
              </a:solidFill>
            </a:endParaRPr>
          </a:p>
        </p:txBody>
      </p:sp>
      <p:sp>
        <p:nvSpPr>
          <p:cNvPr id="18" name="Rectangle 17"/>
          <p:cNvSpPr/>
          <p:nvPr/>
        </p:nvSpPr>
        <p:spPr>
          <a:xfrm>
            <a:off x="5912813" y="5253275"/>
            <a:ext cx="543960"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p>
        </p:txBody>
      </p:sp>
    </p:spTree>
    <p:extLst>
      <p:ext uri="{BB962C8B-B14F-4D97-AF65-F5344CB8AC3E}">
        <p14:creationId xmlns:p14="http://schemas.microsoft.com/office/powerpoint/2010/main" val="1121481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err="1">
                <a:solidFill>
                  <a:schemeClr val="tx1"/>
                </a:solidFill>
              </a:rPr>
              <a:t>DTaP</a:t>
            </a:r>
            <a:r>
              <a:rPr lang="en-GB" dirty="0">
                <a:solidFill>
                  <a:schemeClr val="tx1"/>
                </a:solidFill>
              </a:rPr>
              <a:t>, Hib, IPV, PCV, and RV are administered at 4 months of age. </a:t>
            </a:r>
            <a:r>
              <a:rPr lang="en-GB" dirty="0" err="1">
                <a:solidFill>
                  <a:schemeClr val="tx1"/>
                </a:solidFill>
              </a:rPr>
              <a:t>DTaP</a:t>
            </a:r>
            <a:r>
              <a:rPr lang="en-GB" dirty="0">
                <a:solidFill>
                  <a:schemeClr val="tx1"/>
                </a:solidFill>
              </a:rPr>
              <a:t> is administered at 2, 4, and 6 months of age; at 15 to 18 months of age; and at 4 to 6 years of age. Hib is administered at 2, 4, and 6 months of age and at 12 to 15 months of age. IPV is administered at 2, 4, and 6 months of age and at 4 to 6 years of age. PCV is administered at 2, 4, and 6 months of age and at 12 to 15 months of age. The first dose of MMR vaccine is administered at 12 to 15 months of age; the second dose is administered at 4 to 6 years of age (if the second dose was not given by 4 to 6 years of age, it should be given at the next visit). The first dose of </a:t>
            </a:r>
            <a:r>
              <a:rPr lang="en-GB" dirty="0" err="1">
                <a:solidFill>
                  <a:schemeClr val="tx1"/>
                </a:solidFill>
              </a:rPr>
              <a:t>HepB</a:t>
            </a:r>
            <a:r>
              <a:rPr lang="en-GB" dirty="0">
                <a:solidFill>
                  <a:schemeClr val="tx1"/>
                </a:solidFill>
              </a:rPr>
              <a:t> is administered at birth, the second dose is administered at 1 month of age, and the third dose is administered at 6 months of age. Varicella-zoster vaccine is administered at 12 to 15 months of age and again at 4 to 6 years of age.</a:t>
            </a:r>
          </a:p>
        </p:txBody>
      </p:sp>
    </p:spTree>
    <p:extLst>
      <p:ext uri="{BB962C8B-B14F-4D97-AF65-F5344CB8AC3E}">
        <p14:creationId xmlns:p14="http://schemas.microsoft.com/office/powerpoint/2010/main" val="1196152620"/>
      </p:ext>
    </p:extLst>
  </p:cSld>
  <p:clrMapOvr>
    <a:masterClrMapping/>
  </p:clrMapOvr>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clinic nurse is assessing a child who is scheduled to receive a live virus vaccine (immunization). What are the general contraindications associated with receiving a live virus vaccine? Select all that apply.</a:t>
            </a:r>
          </a:p>
          <a:p>
            <a:endParaRPr lang="en-GB" dirty="0">
              <a:solidFill>
                <a:schemeClr val="tx1"/>
              </a:solidFill>
            </a:endParaRPr>
          </a:p>
          <a:p>
            <a:pPr marL="342900" indent="-342900">
              <a:buFont typeface="+mj-lt"/>
              <a:buAutoNum type="alphaUcPeriod"/>
            </a:pPr>
            <a:r>
              <a:rPr lang="en-GB" dirty="0">
                <a:solidFill>
                  <a:schemeClr val="tx1"/>
                </a:solidFill>
              </a:rPr>
              <a:t>The child has symptoms of a cold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had a previous anaphylactic reaction to the vaccine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reports that the child is having intermittent episodes of </a:t>
            </a:r>
            <a:r>
              <a:rPr lang="en-GB" dirty="0" err="1">
                <a:solidFill>
                  <a:schemeClr val="tx1"/>
                </a:solidFill>
              </a:rPr>
              <a:t>diarrhea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reports that the child has not had an appetite and has been fussy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has a disorder that caused a severely deficient immune system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mother reports that the child has recently been exposed to an infectious disease.</a:t>
            </a:r>
          </a:p>
        </p:txBody>
      </p:sp>
      <p:sp>
        <p:nvSpPr>
          <p:cNvPr id="18" name="Rectangle 17"/>
          <p:cNvSpPr/>
          <p:nvPr/>
        </p:nvSpPr>
        <p:spPr>
          <a:xfrm>
            <a:off x="5902598" y="5493556"/>
            <a:ext cx="102624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none" lIns="91440" tIns="45720" rIns="91440" bIns="4572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noProof="0" dirty="0" smtClean="0">
                <a:solidFill>
                  <a:schemeClr val="tx1"/>
                </a:solidFill>
                <a:latin typeface="Century Gothic" panose="020B0502020202020204"/>
              </a:rPr>
              <a:t>B and E</a:t>
            </a:r>
            <a:endParaRPr kumimoji="0" lang="en-GB" sz="1800" b="1"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117434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topical corticosteroid is prescribed by the primary health care provider for a child with contact dermatitis (eczema). Which instruction should the nurse give the parent about applying the cream?</a:t>
            </a:r>
          </a:p>
          <a:p>
            <a:endParaRPr lang="en-GB" dirty="0">
              <a:solidFill>
                <a:schemeClr val="tx1"/>
              </a:solidFill>
            </a:endParaRPr>
          </a:p>
          <a:p>
            <a:pPr marL="342900" indent="-342900">
              <a:buFont typeface="+mj-lt"/>
              <a:buAutoNum type="alphaUcPeriod"/>
            </a:pPr>
            <a:r>
              <a:rPr lang="en-GB" dirty="0">
                <a:solidFill>
                  <a:schemeClr val="tx1"/>
                </a:solidFill>
              </a:rPr>
              <a:t>Apply a thin layer of cream and rub it into the area </a:t>
            </a:r>
            <a:r>
              <a:rPr lang="en-GB" dirty="0">
                <a:solidFill>
                  <a:schemeClr val="tx1"/>
                </a:solidFill>
              </a:rPr>
              <a:t>t</a:t>
            </a:r>
            <a:endParaRPr lang="en-GB" dirty="0">
              <a:solidFill>
                <a:schemeClr val="tx1"/>
              </a:solidFill>
            </a:endParaRPr>
          </a:p>
          <a:p>
            <a:pPr marL="342900" indent="-342900">
              <a:buFont typeface="+mj-lt"/>
              <a:buAutoNum type="alphaUcPeriod"/>
            </a:pPr>
            <a:r>
              <a:rPr lang="en-GB" dirty="0">
                <a:solidFill>
                  <a:schemeClr val="tx1"/>
                </a:solidFill>
              </a:rPr>
              <a:t>Apply the cream over the entire </a:t>
            </a:r>
            <a:r>
              <a:rPr lang="en-GB" dirty="0">
                <a:solidFill>
                  <a:schemeClr val="tx1"/>
                </a:solidFill>
              </a:rPr>
              <a:t>body</a:t>
            </a:r>
            <a:endParaRPr lang="en-GB" dirty="0">
              <a:solidFill>
                <a:schemeClr val="tx1"/>
              </a:solidFill>
            </a:endParaRPr>
          </a:p>
          <a:p>
            <a:pPr marL="342900" indent="-342900">
              <a:buFont typeface="+mj-lt"/>
              <a:buAutoNum type="alphaUcPeriod"/>
            </a:pPr>
            <a:r>
              <a:rPr lang="en-GB" dirty="0">
                <a:solidFill>
                  <a:schemeClr val="tx1"/>
                </a:solidFill>
              </a:rPr>
              <a:t>Apply a thick layer of cream to affected areas only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Avoid cleansing the area before application of the cream.</a:t>
            </a:r>
          </a:p>
        </p:txBody>
      </p:sp>
      <p:sp>
        <p:nvSpPr>
          <p:cNvPr id="18" name="Rectangle 17"/>
          <p:cNvSpPr/>
          <p:nvPr/>
        </p:nvSpPr>
        <p:spPr>
          <a:xfrm>
            <a:off x="808081" y="4499222"/>
            <a:ext cx="10019375"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Contact dermatitis is a superficial inflammatory process involving primarily the epidermis. A topical corticosteroid may be prescribed and should be applied sparingly (thin layer) and rubbed into the area thoroughly. The affected area should be cleaned gently before application. A topical corticosteroid should not be applied over extensive areas. Systemic absorption is more likely to occur with extensive application</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4265935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a:t>
            </a:r>
            <a:r>
              <a:rPr lang="en-GB" dirty="0" err="1">
                <a:solidFill>
                  <a:schemeClr val="tx1"/>
                </a:solidFill>
              </a:rPr>
              <a:t>analyzes</a:t>
            </a:r>
            <a:r>
              <a:rPr lang="en-GB" dirty="0">
                <a:solidFill>
                  <a:schemeClr val="tx1"/>
                </a:solidFill>
              </a:rPr>
              <a:t> the laboratory results of a child with </a:t>
            </a:r>
            <a:r>
              <a:rPr lang="en-GB" dirty="0" err="1">
                <a:solidFill>
                  <a:schemeClr val="tx1"/>
                </a:solidFill>
              </a:rPr>
              <a:t>hemophilia</a:t>
            </a:r>
            <a:r>
              <a:rPr lang="en-GB" dirty="0">
                <a:solidFill>
                  <a:schemeClr val="tx1"/>
                </a:solidFill>
              </a:rPr>
              <a:t>. The nurse understands that which result will most likely be abnormal in this child?</a:t>
            </a:r>
          </a:p>
          <a:p>
            <a:endParaRPr lang="en-GB" dirty="0">
              <a:solidFill>
                <a:schemeClr val="tx1"/>
              </a:solidFill>
            </a:endParaRPr>
          </a:p>
          <a:p>
            <a:pPr marL="342900" indent="-342900">
              <a:buFont typeface="+mj-lt"/>
              <a:buAutoNum type="alphaUcPeriod"/>
            </a:pPr>
            <a:r>
              <a:rPr lang="en-GB" dirty="0">
                <a:solidFill>
                  <a:schemeClr val="tx1"/>
                </a:solidFill>
              </a:rPr>
              <a:t>Partial thromboplastin </a:t>
            </a:r>
            <a:r>
              <a:rPr lang="en-GB" dirty="0">
                <a:solidFill>
                  <a:schemeClr val="tx1"/>
                </a:solidFill>
              </a:rPr>
              <a:t>time</a:t>
            </a:r>
            <a:endParaRPr lang="en-GB" dirty="0">
              <a:solidFill>
                <a:schemeClr val="tx1"/>
              </a:solidFill>
            </a:endParaRPr>
          </a:p>
          <a:p>
            <a:pPr marL="342900" indent="-342900">
              <a:buFont typeface="+mj-lt"/>
              <a:buAutoNum type="alphaUcPeriod"/>
            </a:pPr>
            <a:r>
              <a:rPr lang="en-GB" dirty="0">
                <a:solidFill>
                  <a:schemeClr val="tx1"/>
                </a:solidFill>
              </a:rPr>
              <a:t>Platelet </a:t>
            </a:r>
            <a:r>
              <a:rPr lang="en-GB" dirty="0">
                <a:solidFill>
                  <a:schemeClr val="tx1"/>
                </a:solidFill>
              </a:rPr>
              <a:t>count</a:t>
            </a:r>
            <a:endParaRPr lang="en-GB" dirty="0">
              <a:solidFill>
                <a:schemeClr val="tx1"/>
              </a:solidFill>
            </a:endParaRPr>
          </a:p>
          <a:p>
            <a:pPr marL="342900" indent="-342900">
              <a:buFont typeface="+mj-lt"/>
              <a:buAutoNum type="alphaUcPeriod"/>
            </a:pPr>
            <a:r>
              <a:rPr lang="en-GB" dirty="0" err="1">
                <a:solidFill>
                  <a:schemeClr val="tx1"/>
                </a:solidFill>
              </a:rPr>
              <a:t>Hematocrit</a:t>
            </a:r>
            <a:r>
              <a:rPr lang="en-GB" dirty="0">
                <a:solidFill>
                  <a:schemeClr val="tx1"/>
                </a:solidFill>
              </a:rPr>
              <a:t> </a:t>
            </a:r>
            <a:r>
              <a:rPr lang="en-GB" dirty="0">
                <a:solidFill>
                  <a:schemeClr val="tx1"/>
                </a:solidFill>
              </a:rPr>
              <a:t>level</a:t>
            </a:r>
            <a:endParaRPr lang="en-GB" dirty="0">
              <a:solidFill>
                <a:schemeClr val="tx1"/>
              </a:solidFill>
            </a:endParaRPr>
          </a:p>
          <a:p>
            <a:pPr marL="342900" indent="-342900">
              <a:buFont typeface="+mj-lt"/>
              <a:buAutoNum type="alphaUcPeriod"/>
            </a:pPr>
            <a:r>
              <a:rPr lang="en-GB" dirty="0" err="1">
                <a:solidFill>
                  <a:schemeClr val="tx1"/>
                </a:solidFill>
              </a:rPr>
              <a:t>Hemoglobin</a:t>
            </a:r>
            <a:r>
              <a:rPr lang="en-GB" dirty="0">
                <a:solidFill>
                  <a:schemeClr val="tx1"/>
                </a:solidFill>
              </a:rPr>
              <a:t> level</a:t>
            </a:r>
          </a:p>
        </p:txBody>
      </p:sp>
      <p:sp>
        <p:nvSpPr>
          <p:cNvPr id="18" name="Rectangle 17"/>
          <p:cNvSpPr/>
          <p:nvPr/>
        </p:nvSpPr>
        <p:spPr>
          <a:xfrm>
            <a:off x="862377" y="4232294"/>
            <a:ext cx="9868445"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sz="1600" dirty="0" err="1">
                <a:solidFill>
                  <a:schemeClr val="tx1"/>
                </a:solidFill>
              </a:rPr>
              <a:t>Hemophilia</a:t>
            </a:r>
            <a:r>
              <a:rPr lang="en-GB" sz="1600" dirty="0">
                <a:solidFill>
                  <a:schemeClr val="tx1"/>
                </a:solidFill>
              </a:rPr>
              <a:t> refers to a group of bleeding disorders resulting from a deficiency of specific coagulation proteins. Results of tests that measure platelet function are normal; results of tests that measure clotting factor function may be abnormal. Abnormal laboratory results in </a:t>
            </a:r>
            <a:r>
              <a:rPr lang="en-GB" sz="1600" dirty="0" err="1">
                <a:solidFill>
                  <a:schemeClr val="tx1"/>
                </a:solidFill>
              </a:rPr>
              <a:t>hemophilia</a:t>
            </a:r>
            <a:r>
              <a:rPr lang="en-GB" sz="1600" dirty="0">
                <a:solidFill>
                  <a:schemeClr val="tx1"/>
                </a:solidFill>
              </a:rPr>
              <a:t> indicate a prolonged partial thromboplastin time. The platelet count, </a:t>
            </a:r>
            <a:r>
              <a:rPr lang="en-GB" sz="1600" dirty="0" err="1">
                <a:solidFill>
                  <a:schemeClr val="tx1"/>
                </a:solidFill>
              </a:rPr>
              <a:t>hemoglobin</a:t>
            </a:r>
            <a:r>
              <a:rPr lang="en-GB" sz="1600" dirty="0">
                <a:solidFill>
                  <a:schemeClr val="tx1"/>
                </a:solidFill>
              </a:rPr>
              <a:t> level, and </a:t>
            </a:r>
            <a:r>
              <a:rPr lang="en-GB" sz="1600" dirty="0" err="1">
                <a:solidFill>
                  <a:schemeClr val="tx1"/>
                </a:solidFill>
              </a:rPr>
              <a:t>hematocrit</a:t>
            </a:r>
            <a:r>
              <a:rPr lang="en-GB" sz="1600" dirty="0">
                <a:solidFill>
                  <a:schemeClr val="tx1"/>
                </a:solidFill>
              </a:rPr>
              <a:t> level are normal in </a:t>
            </a:r>
            <a:r>
              <a:rPr lang="en-GB" sz="1600" dirty="0" err="1">
                <a:solidFill>
                  <a:schemeClr val="tx1"/>
                </a:solidFill>
              </a:rPr>
              <a:t>hemophilia</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13305805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nursing student is presenting a clinical conference and discusses the cause of β-thalassemia. The nursing student informs the group that a child at greatest risk of developing this disorder is which of these?</a:t>
            </a:r>
          </a:p>
          <a:p>
            <a:endParaRPr lang="en-GB" dirty="0">
              <a:solidFill>
                <a:schemeClr val="tx1"/>
              </a:solidFill>
            </a:endParaRPr>
          </a:p>
          <a:p>
            <a:pPr marL="342900" indent="-342900">
              <a:buFont typeface="+mj-lt"/>
              <a:buAutoNum type="alphaUcPeriod"/>
            </a:pPr>
            <a:r>
              <a:rPr lang="en-GB" dirty="0">
                <a:solidFill>
                  <a:schemeClr val="tx1"/>
                </a:solidFill>
              </a:rPr>
              <a:t>A child of Mediterranean </a:t>
            </a:r>
            <a:r>
              <a:rPr lang="en-GB" dirty="0">
                <a:solidFill>
                  <a:schemeClr val="tx1"/>
                </a:solidFill>
              </a:rPr>
              <a:t>descent</a:t>
            </a:r>
            <a:endParaRPr lang="en-GB" dirty="0">
              <a:solidFill>
                <a:schemeClr val="tx1"/>
              </a:solidFill>
            </a:endParaRPr>
          </a:p>
          <a:p>
            <a:pPr marL="342900" indent="-342900">
              <a:buFont typeface="+mj-lt"/>
              <a:buAutoNum type="alphaUcPeriod"/>
            </a:pPr>
            <a:r>
              <a:rPr lang="en-GB" dirty="0">
                <a:solidFill>
                  <a:schemeClr val="tx1"/>
                </a:solidFill>
              </a:rPr>
              <a:t>A child of Mexican </a:t>
            </a:r>
            <a:r>
              <a:rPr lang="en-GB" dirty="0">
                <a:solidFill>
                  <a:schemeClr val="tx1"/>
                </a:solidFill>
              </a:rPr>
              <a:t>descent</a:t>
            </a:r>
            <a:endParaRPr lang="en-GB" dirty="0">
              <a:solidFill>
                <a:schemeClr val="tx1"/>
              </a:solidFill>
            </a:endParaRPr>
          </a:p>
          <a:p>
            <a:pPr marL="342900" indent="-342900">
              <a:buFont typeface="+mj-lt"/>
              <a:buAutoNum type="alphaUcPeriod"/>
            </a:pPr>
            <a:r>
              <a:rPr lang="en-GB" dirty="0">
                <a:solidFill>
                  <a:schemeClr val="tx1"/>
                </a:solidFill>
              </a:rPr>
              <a:t>A child whose intake of iron is extremely </a:t>
            </a:r>
            <a:r>
              <a:rPr lang="en-GB" dirty="0">
                <a:solidFill>
                  <a:schemeClr val="tx1"/>
                </a:solidFill>
              </a:rPr>
              <a:t>poor</a:t>
            </a:r>
            <a:endParaRPr lang="en-GB" dirty="0">
              <a:solidFill>
                <a:schemeClr val="tx1"/>
              </a:solidFill>
            </a:endParaRPr>
          </a:p>
          <a:p>
            <a:pPr marL="342900" indent="-342900">
              <a:buFont typeface="+mj-lt"/>
              <a:buAutoNum type="alphaUcPeriod"/>
            </a:pPr>
            <a:r>
              <a:rPr lang="en-GB" dirty="0">
                <a:solidFill>
                  <a:schemeClr val="tx1"/>
                </a:solidFill>
              </a:rPr>
              <a:t>A breast-fed child of a mother with chronic </a:t>
            </a:r>
            <a:r>
              <a:rPr lang="en-GB" dirty="0" err="1">
                <a:solidFill>
                  <a:schemeClr val="tx1"/>
                </a:solidFill>
              </a:rPr>
              <a:t>anemia</a:t>
            </a:r>
            <a:endParaRPr lang="en-GB" dirty="0">
              <a:solidFill>
                <a:schemeClr val="tx1"/>
              </a:solidFill>
            </a:endParaRPr>
          </a:p>
        </p:txBody>
      </p:sp>
      <p:sp>
        <p:nvSpPr>
          <p:cNvPr id="18" name="Rectangle 17"/>
          <p:cNvSpPr/>
          <p:nvPr/>
        </p:nvSpPr>
        <p:spPr>
          <a:xfrm>
            <a:off x="899660" y="4602181"/>
            <a:ext cx="9793879"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-Thalassemia is an autosomal recessive disorder characterized by the reduced production of 1 of the globin chains in the synthesis of </a:t>
            </a:r>
            <a:r>
              <a:rPr lang="en-GB" dirty="0" err="1">
                <a:solidFill>
                  <a:schemeClr val="tx1"/>
                </a:solidFill>
              </a:rPr>
              <a:t>hemoglobin</a:t>
            </a:r>
            <a:r>
              <a:rPr lang="en-GB" dirty="0">
                <a:solidFill>
                  <a:schemeClr val="tx1"/>
                </a:solidFill>
              </a:rPr>
              <a:t> (both parents must be carriers to produce a child with β-thalassemia major). This disorder is found primarily in individuals of Mediterranean descent</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644395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child with β-thalassemia is receiving long-term blood transfusion therapy for the treatment of the disorder. Chelation therapy is prescribed as a result of too much iron from the transfusions. Which medication should the nurse anticipate being prescribed?</a:t>
            </a:r>
          </a:p>
          <a:p>
            <a:endParaRPr lang="en-GB" dirty="0">
              <a:solidFill>
                <a:schemeClr val="tx1"/>
              </a:solidFill>
            </a:endParaRPr>
          </a:p>
          <a:p>
            <a:pPr marL="342900" indent="-342900">
              <a:buFont typeface="+mj-lt"/>
              <a:buAutoNum type="alphaUcPeriod"/>
            </a:pPr>
            <a:r>
              <a:rPr lang="en-GB" dirty="0" err="1">
                <a:solidFill>
                  <a:schemeClr val="tx1"/>
                </a:solidFill>
              </a:rPr>
              <a:t>Deferoxamine</a:t>
            </a:r>
            <a:endParaRPr lang="en-GB" dirty="0">
              <a:solidFill>
                <a:schemeClr val="tx1"/>
              </a:solidFill>
            </a:endParaRPr>
          </a:p>
          <a:p>
            <a:pPr marL="342900" indent="-342900">
              <a:buFont typeface="+mj-lt"/>
              <a:buAutoNum type="alphaUcPeriod"/>
            </a:pPr>
            <a:r>
              <a:rPr lang="en-GB" dirty="0" err="1">
                <a:solidFill>
                  <a:schemeClr val="tx1"/>
                </a:solidFill>
              </a:rPr>
              <a:t>Fragmin</a:t>
            </a:r>
            <a:endParaRPr lang="en-GB" dirty="0">
              <a:solidFill>
                <a:schemeClr val="tx1"/>
              </a:solidFill>
            </a:endParaRPr>
          </a:p>
          <a:p>
            <a:pPr marL="342900" indent="-342900">
              <a:buFont typeface="+mj-lt"/>
              <a:buAutoNum type="alphaUcPeriod"/>
            </a:pPr>
            <a:r>
              <a:rPr lang="en-GB" dirty="0" err="1">
                <a:solidFill>
                  <a:schemeClr val="tx1"/>
                </a:solidFill>
              </a:rPr>
              <a:t>Meropenem</a:t>
            </a:r>
            <a:endParaRPr lang="en-GB" dirty="0">
              <a:solidFill>
                <a:schemeClr val="tx1"/>
              </a:solidFill>
            </a:endParaRPr>
          </a:p>
          <a:p>
            <a:pPr marL="342900" indent="-342900">
              <a:buFont typeface="+mj-lt"/>
              <a:buAutoNum type="alphaUcPeriod"/>
            </a:pPr>
            <a:r>
              <a:rPr lang="en-GB" dirty="0">
                <a:solidFill>
                  <a:schemeClr val="tx1"/>
                </a:solidFill>
              </a:rPr>
              <a:t>Metoprolol</a:t>
            </a:r>
          </a:p>
        </p:txBody>
      </p:sp>
      <p:sp>
        <p:nvSpPr>
          <p:cNvPr id="18" name="Rectangle 17"/>
          <p:cNvSpPr/>
          <p:nvPr/>
        </p:nvSpPr>
        <p:spPr>
          <a:xfrm>
            <a:off x="452584" y="4192409"/>
            <a:ext cx="10880436" cy="184665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β-Thalassemia is an autosomal recessive disorder characterized by the reduced production of 1 of the globin chains in the synthesis of </a:t>
            </a:r>
            <a:r>
              <a:rPr lang="en-GB" sz="1600" dirty="0" err="1">
                <a:solidFill>
                  <a:schemeClr val="tx1"/>
                </a:solidFill>
              </a:rPr>
              <a:t>hemoglobin</a:t>
            </a:r>
            <a:r>
              <a:rPr lang="en-GB" sz="1600" dirty="0">
                <a:solidFill>
                  <a:schemeClr val="tx1"/>
                </a:solidFill>
              </a:rPr>
              <a:t> (both parents must be carriers to produce a child with β-thalassemia major). The major complication of long-term transfusion therapy is </a:t>
            </a:r>
            <a:r>
              <a:rPr lang="en-GB" sz="1600" dirty="0" err="1">
                <a:solidFill>
                  <a:schemeClr val="tx1"/>
                </a:solidFill>
              </a:rPr>
              <a:t>hemosiderosis</a:t>
            </a:r>
            <a:r>
              <a:rPr lang="en-GB" sz="1600" dirty="0">
                <a:solidFill>
                  <a:schemeClr val="tx1"/>
                </a:solidFill>
              </a:rPr>
              <a:t>. To prevent organ damage from too much iron, chelation therapy with either </a:t>
            </a:r>
            <a:r>
              <a:rPr lang="en-GB" sz="1600" dirty="0" err="1">
                <a:solidFill>
                  <a:schemeClr val="tx1"/>
                </a:solidFill>
              </a:rPr>
              <a:t>deferasirox</a:t>
            </a:r>
            <a:r>
              <a:rPr lang="en-GB" sz="1600" dirty="0">
                <a:solidFill>
                  <a:schemeClr val="tx1"/>
                </a:solidFill>
              </a:rPr>
              <a:t> or </a:t>
            </a:r>
            <a:r>
              <a:rPr lang="en-GB" sz="1600" dirty="0" err="1">
                <a:solidFill>
                  <a:schemeClr val="tx1"/>
                </a:solidFill>
              </a:rPr>
              <a:t>deferoxamine</a:t>
            </a:r>
            <a:r>
              <a:rPr lang="en-GB" sz="1600" dirty="0">
                <a:solidFill>
                  <a:schemeClr val="tx1"/>
                </a:solidFill>
              </a:rPr>
              <a:t> may be prescribed. </a:t>
            </a:r>
            <a:r>
              <a:rPr lang="en-GB" sz="1600" dirty="0" err="1">
                <a:solidFill>
                  <a:schemeClr val="tx1"/>
                </a:solidFill>
              </a:rPr>
              <a:t>Deferoxamine</a:t>
            </a:r>
            <a:r>
              <a:rPr lang="en-GB" sz="1600" dirty="0">
                <a:solidFill>
                  <a:schemeClr val="tx1"/>
                </a:solidFill>
              </a:rPr>
              <a:t> is classified as an antidote for acute iron toxicity. </a:t>
            </a:r>
            <a:r>
              <a:rPr lang="en-GB" sz="1600" dirty="0" err="1">
                <a:solidFill>
                  <a:schemeClr val="tx1"/>
                </a:solidFill>
              </a:rPr>
              <a:t>Dalteparin</a:t>
            </a:r>
            <a:r>
              <a:rPr lang="en-GB" sz="1600" dirty="0">
                <a:solidFill>
                  <a:schemeClr val="tx1"/>
                </a:solidFill>
              </a:rPr>
              <a:t> is an anticoagulant used as prophylaxis for postoperative deep vein thrombosis. </a:t>
            </a:r>
            <a:r>
              <a:rPr lang="en-GB" sz="1600" dirty="0" err="1">
                <a:solidFill>
                  <a:schemeClr val="tx1"/>
                </a:solidFill>
              </a:rPr>
              <a:t>Meropenem</a:t>
            </a:r>
            <a:r>
              <a:rPr lang="en-GB" sz="1600" dirty="0">
                <a:solidFill>
                  <a:schemeClr val="tx1"/>
                </a:solidFill>
              </a:rPr>
              <a:t> is an antibiotic. Metoprolol is a beta blocker used to treat hypertension</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157469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060878" y="2002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10-year-old child with </a:t>
            </a:r>
            <a:r>
              <a:rPr lang="en-GB" dirty="0" err="1">
                <a:solidFill>
                  <a:schemeClr val="tx1"/>
                </a:solidFill>
              </a:rPr>
              <a:t>hemophilia</a:t>
            </a:r>
            <a:r>
              <a:rPr lang="en-GB" dirty="0">
                <a:solidFill>
                  <a:schemeClr val="tx1"/>
                </a:solidFill>
              </a:rPr>
              <a:t> A has slipped on the ice and bumped his knee. The nurse should prepare to administer which prescription?</a:t>
            </a:r>
          </a:p>
          <a:p>
            <a:endParaRPr lang="en-GB" dirty="0">
              <a:solidFill>
                <a:schemeClr val="tx1"/>
              </a:solidFill>
            </a:endParaRPr>
          </a:p>
          <a:p>
            <a:pPr marL="342900" indent="-342900">
              <a:buFont typeface="+mj-lt"/>
              <a:buAutoNum type="alphaUcPeriod"/>
            </a:pPr>
            <a:r>
              <a:rPr lang="en-GB" dirty="0">
                <a:solidFill>
                  <a:schemeClr val="tx1"/>
                </a:solidFill>
              </a:rPr>
              <a:t>Intravenous infusion of factor </a:t>
            </a:r>
            <a:r>
              <a:rPr lang="en-GB" dirty="0">
                <a:solidFill>
                  <a:schemeClr val="tx1"/>
                </a:solidFill>
              </a:rPr>
              <a:t>VIII</a:t>
            </a:r>
            <a:endParaRPr lang="en-GB" dirty="0">
              <a:solidFill>
                <a:schemeClr val="tx1"/>
              </a:solidFill>
            </a:endParaRPr>
          </a:p>
          <a:p>
            <a:pPr marL="342900" indent="-342900">
              <a:buFont typeface="+mj-lt"/>
              <a:buAutoNum type="alphaUcPeriod"/>
            </a:pPr>
            <a:r>
              <a:rPr lang="en-GB" dirty="0">
                <a:solidFill>
                  <a:schemeClr val="tx1"/>
                </a:solidFill>
              </a:rPr>
              <a:t>Injection of factor </a:t>
            </a:r>
            <a:r>
              <a:rPr lang="en-GB" dirty="0">
                <a:solidFill>
                  <a:schemeClr val="tx1"/>
                </a:solidFill>
              </a:rPr>
              <a:t>X</a:t>
            </a:r>
            <a:endParaRPr lang="en-GB" dirty="0">
              <a:solidFill>
                <a:schemeClr val="tx1"/>
              </a:solidFill>
            </a:endParaRPr>
          </a:p>
          <a:p>
            <a:pPr marL="342900" indent="-342900">
              <a:buFont typeface="+mj-lt"/>
              <a:buAutoNum type="alphaUcPeriod"/>
            </a:pPr>
            <a:r>
              <a:rPr lang="en-GB" dirty="0">
                <a:solidFill>
                  <a:schemeClr val="tx1"/>
                </a:solidFill>
              </a:rPr>
              <a:t>Intravenous infusion of </a:t>
            </a:r>
            <a:r>
              <a:rPr lang="en-GB" dirty="0">
                <a:solidFill>
                  <a:schemeClr val="tx1"/>
                </a:solidFill>
              </a:rPr>
              <a:t>iron</a:t>
            </a:r>
            <a:endParaRPr lang="en-GB" dirty="0">
              <a:solidFill>
                <a:schemeClr val="tx1"/>
              </a:solidFill>
            </a:endParaRPr>
          </a:p>
          <a:p>
            <a:pPr marL="342900" indent="-342900">
              <a:buFont typeface="+mj-lt"/>
              <a:buAutoNum type="alphaUcPeriod"/>
            </a:pPr>
            <a:r>
              <a:rPr lang="en-GB" dirty="0">
                <a:solidFill>
                  <a:schemeClr val="tx1"/>
                </a:solidFill>
              </a:rPr>
              <a:t>Intramuscular injection of iron using the Z-track method</a:t>
            </a:r>
          </a:p>
        </p:txBody>
      </p:sp>
      <p:sp>
        <p:nvSpPr>
          <p:cNvPr id="18" name="Rectangle 17"/>
          <p:cNvSpPr/>
          <p:nvPr/>
        </p:nvSpPr>
        <p:spPr>
          <a:xfrm>
            <a:off x="1553651" y="4033856"/>
            <a:ext cx="8774935" cy="212365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sz="1600" dirty="0" err="1">
                <a:solidFill>
                  <a:schemeClr val="tx1"/>
                </a:solidFill>
              </a:rPr>
              <a:t>Hemophilia</a:t>
            </a:r>
            <a:r>
              <a:rPr lang="en-GB" sz="1600" dirty="0">
                <a:solidFill>
                  <a:schemeClr val="tx1"/>
                </a:solidFill>
              </a:rPr>
              <a:t> refers to a group of bleeding disorders resulting from a deficiency of specific coagulation proteins. The primary treatment is replacement of the missing clotting factor; additional medications, such as agents to relieve pain, may be prescribed depending on the source of bleeding from the disorder. A child with </a:t>
            </a:r>
            <a:r>
              <a:rPr lang="en-GB" sz="1600" dirty="0" err="1">
                <a:solidFill>
                  <a:schemeClr val="tx1"/>
                </a:solidFill>
              </a:rPr>
              <a:t>hemophilia</a:t>
            </a:r>
            <a:r>
              <a:rPr lang="en-GB" sz="1600" dirty="0">
                <a:solidFill>
                  <a:schemeClr val="tx1"/>
                </a:solidFill>
              </a:rPr>
              <a:t> A is at risk for joint bleeding after a fall. Factor VIII would be prescribed intravenously to replace the missing clotting factor and minimize the bleeding. Factor X and iron are not used to treat children with </a:t>
            </a:r>
            <a:r>
              <a:rPr lang="en-GB" sz="1600" dirty="0" err="1">
                <a:solidFill>
                  <a:schemeClr val="tx1"/>
                </a:solidFill>
              </a:rPr>
              <a:t>hemophilia</a:t>
            </a:r>
            <a:r>
              <a:rPr lang="en-GB" sz="1600" dirty="0">
                <a:solidFill>
                  <a:schemeClr val="tx1"/>
                </a:solidFill>
              </a:rPr>
              <a:t> A</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7105150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96958" y="1953205"/>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instructing the parents of a child with iron deficiency </a:t>
            </a:r>
            <a:r>
              <a:rPr lang="en-GB" dirty="0" err="1">
                <a:solidFill>
                  <a:schemeClr val="tx1"/>
                </a:solidFill>
              </a:rPr>
              <a:t>anemia</a:t>
            </a:r>
            <a:r>
              <a:rPr lang="en-GB" dirty="0">
                <a:solidFill>
                  <a:schemeClr val="tx1"/>
                </a:solidFill>
              </a:rPr>
              <a:t> regarding the administration of a liquid oral iron supplement. Which instruction should the nurse tell the parents?</a:t>
            </a:r>
          </a:p>
          <a:p>
            <a:endParaRPr lang="en-GB" dirty="0">
              <a:solidFill>
                <a:schemeClr val="tx1"/>
              </a:solidFill>
            </a:endParaRPr>
          </a:p>
          <a:p>
            <a:pPr marL="342900" indent="-342900">
              <a:buFont typeface="+mj-lt"/>
              <a:buAutoNum type="alphaUcPeriod"/>
            </a:pPr>
            <a:r>
              <a:rPr lang="en-GB" dirty="0">
                <a:solidFill>
                  <a:schemeClr val="tx1"/>
                </a:solidFill>
              </a:rPr>
              <a:t>Administer the iron through a straw</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Administer the iron at mealtimes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Mix the iron with cereal to administer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Add the iron to formula for easy administration.</a:t>
            </a:r>
          </a:p>
        </p:txBody>
      </p:sp>
      <p:sp>
        <p:nvSpPr>
          <p:cNvPr id="18" name="Rectangle 17"/>
          <p:cNvSpPr/>
          <p:nvPr/>
        </p:nvSpPr>
        <p:spPr>
          <a:xfrm>
            <a:off x="751789" y="4135703"/>
            <a:ext cx="10379960" cy="184665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Rationale</a:t>
            </a:r>
            <a:r>
              <a:rPr lang="en-GB" b="1" dirty="0">
                <a:solidFill>
                  <a:schemeClr val="tx1"/>
                </a:solidFill>
              </a:rPr>
              <a:t>:</a:t>
            </a:r>
          </a:p>
          <a:p>
            <a:r>
              <a:rPr lang="en-GB" sz="1600" dirty="0">
                <a:solidFill>
                  <a:schemeClr val="tx1"/>
                </a:solidFill>
              </a:rPr>
              <a:t>In iron deficiency </a:t>
            </a:r>
            <a:r>
              <a:rPr lang="en-GB" sz="1600" dirty="0" err="1">
                <a:solidFill>
                  <a:schemeClr val="tx1"/>
                </a:solidFill>
              </a:rPr>
              <a:t>anemia</a:t>
            </a:r>
            <a:r>
              <a:rPr lang="en-GB" sz="1600" dirty="0">
                <a:solidFill>
                  <a:schemeClr val="tx1"/>
                </a:solidFill>
              </a:rPr>
              <a:t>, iron stores are depleted, resulting in a decreased supply of iron for the manufacture of </a:t>
            </a:r>
            <a:r>
              <a:rPr lang="en-GB" sz="1600" dirty="0" err="1">
                <a:solidFill>
                  <a:schemeClr val="tx1"/>
                </a:solidFill>
              </a:rPr>
              <a:t>hemoglobin</a:t>
            </a:r>
            <a:r>
              <a:rPr lang="en-GB" sz="1600" dirty="0">
                <a:solidFill>
                  <a:schemeClr val="tx1"/>
                </a:solidFill>
              </a:rPr>
              <a:t> in red blood cells. An oral iron supplement should be administered through a straw or medicine dropper placed at the back of the mouth, because the iron stains the teeth. The parents should be instructed to brush or wipe the child's teeth or have the child brush the teeth after administration. Iron is administered between meals because absorption is decreased if there is food in the stomach. Iron requires an acid environment to facilitate its absorption in the duodenum. Iron is not added to formula or mixed with cereal or other food items</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0743541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mother of a 4-year-old child tells the </a:t>
            </a:r>
            <a:r>
              <a:rPr lang="en-GB" dirty="0" err="1">
                <a:solidFill>
                  <a:schemeClr val="tx1"/>
                </a:solidFill>
              </a:rPr>
              <a:t>pediatric</a:t>
            </a:r>
            <a:r>
              <a:rPr lang="en-GB" dirty="0">
                <a:solidFill>
                  <a:schemeClr val="tx1"/>
                </a:solidFill>
              </a:rPr>
              <a:t> nurse that the child's abdomen seems to be swollen. During further assessment, the mother tells the nurse that the child is eating well and that the activity level of the child is unchanged. The nurse, suspecting the possibility of Wilms' </a:t>
            </a:r>
            <a:r>
              <a:rPr lang="en-GB" dirty="0" err="1">
                <a:solidFill>
                  <a:schemeClr val="tx1"/>
                </a:solidFill>
              </a:rPr>
              <a:t>tumor</a:t>
            </a:r>
            <a:r>
              <a:rPr lang="en-GB" dirty="0">
                <a:solidFill>
                  <a:schemeClr val="tx1"/>
                </a:solidFill>
              </a:rPr>
              <a:t>, should avoid which during the physical assessment?</a:t>
            </a:r>
          </a:p>
          <a:p>
            <a:endParaRPr lang="en-GB" dirty="0">
              <a:solidFill>
                <a:schemeClr val="tx1"/>
              </a:solidFill>
            </a:endParaRPr>
          </a:p>
          <a:p>
            <a:pPr marL="342900" indent="-342900">
              <a:buFont typeface="+mj-lt"/>
              <a:buAutoNum type="alphaUcPeriod"/>
            </a:pPr>
            <a:r>
              <a:rPr lang="en-GB" dirty="0">
                <a:solidFill>
                  <a:schemeClr val="tx1"/>
                </a:solidFill>
              </a:rPr>
              <a:t>Palpating the abdomen for a </a:t>
            </a:r>
            <a:r>
              <a:rPr lang="en-GB" dirty="0">
                <a:solidFill>
                  <a:schemeClr val="tx1"/>
                </a:solidFill>
              </a:rPr>
              <a:t>mass</a:t>
            </a:r>
            <a:endParaRPr lang="en-GB" dirty="0">
              <a:solidFill>
                <a:schemeClr val="tx1"/>
              </a:solidFill>
            </a:endParaRPr>
          </a:p>
          <a:p>
            <a:pPr marL="342900" indent="-342900">
              <a:buFont typeface="+mj-lt"/>
              <a:buAutoNum type="alphaUcPeriod"/>
            </a:pPr>
            <a:r>
              <a:rPr lang="en-GB" dirty="0">
                <a:solidFill>
                  <a:schemeClr val="tx1"/>
                </a:solidFill>
              </a:rPr>
              <a:t>Assessing the urine for the presence of </a:t>
            </a:r>
            <a:r>
              <a:rPr lang="en-GB" dirty="0" err="1">
                <a:solidFill>
                  <a:schemeClr val="tx1"/>
                </a:solidFill>
              </a:rPr>
              <a:t>hematuria</a:t>
            </a:r>
            <a:endParaRPr lang="en-GB" dirty="0">
              <a:solidFill>
                <a:schemeClr val="tx1"/>
              </a:solidFill>
            </a:endParaRPr>
          </a:p>
          <a:p>
            <a:pPr marL="342900" indent="-342900">
              <a:buFont typeface="+mj-lt"/>
              <a:buAutoNum type="alphaUcPeriod"/>
            </a:pPr>
            <a:r>
              <a:rPr lang="en-GB" dirty="0">
                <a:solidFill>
                  <a:schemeClr val="tx1"/>
                </a:solidFill>
              </a:rPr>
              <a:t>Monitoring the temperature for the presence of </a:t>
            </a:r>
            <a:r>
              <a:rPr lang="en-GB" dirty="0">
                <a:solidFill>
                  <a:schemeClr val="tx1"/>
                </a:solidFill>
              </a:rPr>
              <a:t>fever</a:t>
            </a:r>
            <a:endParaRPr lang="en-GB" dirty="0">
              <a:solidFill>
                <a:schemeClr val="tx1"/>
              </a:solidFill>
            </a:endParaRPr>
          </a:p>
          <a:p>
            <a:pPr marL="342900" indent="-342900">
              <a:buFont typeface="+mj-lt"/>
              <a:buAutoNum type="alphaUcPeriod"/>
            </a:pPr>
            <a:r>
              <a:rPr lang="en-GB" dirty="0">
                <a:solidFill>
                  <a:schemeClr val="tx1"/>
                </a:solidFill>
              </a:rPr>
              <a:t>Monitoring the blood pressure for the presence of hypertension</a:t>
            </a:r>
          </a:p>
        </p:txBody>
      </p:sp>
      <p:sp>
        <p:nvSpPr>
          <p:cNvPr id="18" name="Rectangle 17"/>
          <p:cNvSpPr/>
          <p:nvPr/>
        </p:nvSpPr>
        <p:spPr>
          <a:xfrm>
            <a:off x="326916" y="4791610"/>
            <a:ext cx="11323948" cy="138499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sz="1600" dirty="0">
                <a:solidFill>
                  <a:schemeClr val="tx1"/>
                </a:solidFill>
              </a:rPr>
              <a:t>Wilms' </a:t>
            </a:r>
            <a:r>
              <a:rPr lang="en-GB" sz="1600" dirty="0" err="1">
                <a:solidFill>
                  <a:schemeClr val="tx1"/>
                </a:solidFill>
              </a:rPr>
              <a:t>tumor</a:t>
            </a:r>
            <a:r>
              <a:rPr lang="en-GB" sz="1600" dirty="0">
                <a:solidFill>
                  <a:schemeClr val="tx1"/>
                </a:solidFill>
              </a:rPr>
              <a:t> is the most common intra-abdominal and kidney </a:t>
            </a:r>
            <a:r>
              <a:rPr lang="en-GB" sz="1600" dirty="0" err="1">
                <a:solidFill>
                  <a:schemeClr val="tx1"/>
                </a:solidFill>
              </a:rPr>
              <a:t>tumor</a:t>
            </a:r>
            <a:r>
              <a:rPr lang="en-GB" sz="1600" dirty="0">
                <a:solidFill>
                  <a:schemeClr val="tx1"/>
                </a:solidFill>
              </a:rPr>
              <a:t> of childhood. If Wilms' </a:t>
            </a:r>
            <a:r>
              <a:rPr lang="en-GB" sz="1600" dirty="0" err="1">
                <a:solidFill>
                  <a:schemeClr val="tx1"/>
                </a:solidFill>
              </a:rPr>
              <a:t>tumor</a:t>
            </a:r>
            <a:r>
              <a:rPr lang="en-GB" sz="1600" dirty="0">
                <a:solidFill>
                  <a:schemeClr val="tx1"/>
                </a:solidFill>
              </a:rPr>
              <a:t> is suspected, the </a:t>
            </a:r>
            <a:r>
              <a:rPr lang="en-GB" sz="1600" dirty="0" err="1">
                <a:solidFill>
                  <a:schemeClr val="tx1"/>
                </a:solidFill>
              </a:rPr>
              <a:t>tumor</a:t>
            </a:r>
            <a:r>
              <a:rPr lang="en-GB" sz="1600" dirty="0">
                <a:solidFill>
                  <a:schemeClr val="tx1"/>
                </a:solidFill>
              </a:rPr>
              <a:t> mass should not be palpated by the nurse. Excessive manipulation can cause seeding of the </a:t>
            </a:r>
            <a:r>
              <a:rPr lang="en-GB" sz="1600" dirty="0" err="1">
                <a:solidFill>
                  <a:schemeClr val="tx1"/>
                </a:solidFill>
              </a:rPr>
              <a:t>tumor</a:t>
            </a:r>
            <a:r>
              <a:rPr lang="en-GB" sz="1600" dirty="0">
                <a:solidFill>
                  <a:schemeClr val="tx1"/>
                </a:solidFill>
              </a:rPr>
              <a:t> and spread of the cancerous cells. </a:t>
            </a:r>
            <a:r>
              <a:rPr lang="en-GB" sz="1600" dirty="0" err="1">
                <a:solidFill>
                  <a:schemeClr val="tx1"/>
                </a:solidFill>
              </a:rPr>
              <a:t>Hematuria</a:t>
            </a:r>
            <a:r>
              <a:rPr lang="en-GB" sz="1600" dirty="0">
                <a:solidFill>
                  <a:schemeClr val="tx1"/>
                </a:solidFill>
              </a:rPr>
              <a:t>, fever, and hypertension are clinical manifestations associated with Wilms' </a:t>
            </a:r>
            <a:r>
              <a:rPr lang="en-GB" sz="1600" dirty="0" err="1">
                <a:solidFill>
                  <a:schemeClr val="tx1"/>
                </a:solidFill>
              </a:rPr>
              <a:t>tumor</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4613789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monitoring a 3-year-old child for signs and symptoms of increased intracranial pressure (ICP) after a craniotomy. The nurse plans to monitor for which early sign or symptom of increased ICP?</a:t>
            </a:r>
          </a:p>
          <a:p>
            <a:endParaRPr lang="en-GB" dirty="0">
              <a:solidFill>
                <a:schemeClr val="tx1"/>
              </a:solidFill>
            </a:endParaRPr>
          </a:p>
          <a:p>
            <a:pPr marL="342900" indent="-342900">
              <a:buFont typeface="+mj-lt"/>
              <a:buAutoNum type="alphaUcPeriod"/>
            </a:pPr>
            <a:r>
              <a:rPr lang="en-GB" dirty="0">
                <a:solidFill>
                  <a:schemeClr val="tx1"/>
                </a:solidFill>
              </a:rPr>
              <a:t>Vomiting</a:t>
            </a:r>
            <a:endParaRPr lang="en-GB" dirty="0">
              <a:solidFill>
                <a:schemeClr val="tx1"/>
              </a:solidFill>
            </a:endParaRPr>
          </a:p>
          <a:p>
            <a:pPr marL="342900" indent="-342900">
              <a:buFont typeface="+mj-lt"/>
              <a:buAutoNum type="alphaUcPeriod"/>
            </a:pPr>
            <a:r>
              <a:rPr lang="en-GB" dirty="0">
                <a:solidFill>
                  <a:schemeClr val="tx1"/>
                </a:solidFill>
              </a:rPr>
              <a:t>Bulging anterior </a:t>
            </a:r>
            <a:r>
              <a:rPr lang="en-GB" dirty="0">
                <a:solidFill>
                  <a:schemeClr val="tx1"/>
                </a:solidFill>
              </a:rPr>
              <a:t>fontanel</a:t>
            </a:r>
            <a:endParaRPr lang="en-GB" dirty="0">
              <a:solidFill>
                <a:schemeClr val="tx1"/>
              </a:solidFill>
            </a:endParaRPr>
          </a:p>
          <a:p>
            <a:pPr marL="342900" indent="-342900">
              <a:buFont typeface="+mj-lt"/>
              <a:buAutoNum type="alphaUcPeriod"/>
            </a:pPr>
            <a:r>
              <a:rPr lang="en-GB" dirty="0">
                <a:solidFill>
                  <a:schemeClr val="tx1"/>
                </a:solidFill>
              </a:rPr>
              <a:t>Complaints of a frontal </a:t>
            </a:r>
            <a:r>
              <a:rPr lang="en-GB" dirty="0">
                <a:solidFill>
                  <a:schemeClr val="tx1"/>
                </a:solidFill>
              </a:rPr>
              <a:t>headache</a:t>
            </a:r>
            <a:endParaRPr lang="en-GB" dirty="0">
              <a:solidFill>
                <a:schemeClr val="tx1"/>
              </a:solidFill>
            </a:endParaRPr>
          </a:p>
          <a:p>
            <a:pPr marL="342900" indent="-342900">
              <a:buFont typeface="+mj-lt"/>
              <a:buAutoNum type="alphaUcPeriod"/>
            </a:pPr>
            <a:r>
              <a:rPr lang="en-GB" dirty="0">
                <a:solidFill>
                  <a:schemeClr val="tx1"/>
                </a:solidFill>
              </a:rPr>
              <a:t>Increasing head circumference</a:t>
            </a:r>
          </a:p>
        </p:txBody>
      </p:sp>
      <p:sp>
        <p:nvSpPr>
          <p:cNvPr id="18" name="Rectangle 17"/>
          <p:cNvSpPr/>
          <p:nvPr/>
        </p:nvSpPr>
        <p:spPr>
          <a:xfrm>
            <a:off x="5832096" y="5297327"/>
            <a:ext cx="467103"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p>
        </p:txBody>
      </p:sp>
    </p:spTree>
    <p:extLst>
      <p:ext uri="{BB962C8B-B14F-4D97-AF65-F5344CB8AC3E}">
        <p14:creationId xmlns:p14="http://schemas.microsoft.com/office/powerpoint/2010/main" val="833420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967626" y="1838941"/>
            <a:ext cx="10089622" cy="369331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The brain, although well protected by the solid bony cranium, is highly susceptible to pressure that may accumulate within the enclosure. Volume and pressure must remain constant within the brain. A change in the size of the brain, such as occurs with </a:t>
            </a:r>
            <a:r>
              <a:rPr lang="en-GB" dirty="0" err="1">
                <a:solidFill>
                  <a:schemeClr val="tx1"/>
                </a:solidFill>
              </a:rPr>
              <a:t>edema</a:t>
            </a:r>
            <a:r>
              <a:rPr lang="en-GB" dirty="0">
                <a:solidFill>
                  <a:schemeClr val="tx1"/>
                </a:solidFill>
              </a:rPr>
              <a:t> or increased volume of intracranial blood or cerebrospinal fluid without a compensatory change, leads to an increase in ICP, which may be life-threatening. Vomiting, an early sign of increased ICP, can become excessive as pressure builds up and stimulates the medulla in the brainstem, which houses the vomiting </a:t>
            </a:r>
            <a:r>
              <a:rPr lang="en-GB" dirty="0" err="1">
                <a:solidFill>
                  <a:schemeClr val="tx1"/>
                </a:solidFill>
              </a:rPr>
              <a:t>center</a:t>
            </a:r>
            <a:r>
              <a:rPr lang="en-GB" dirty="0">
                <a:solidFill>
                  <a:schemeClr val="tx1"/>
                </a:solidFill>
              </a:rPr>
              <a:t>. Children with open fontanels (posterior fontanel closes at 2 to 3 months; anterior fontanel closes at 12 to 18 months) compensate for ICP changes by skull expansion and subsequent bulging fontanels. When the fontanels have closed, nausea, excessive vomiting, diplopia, and headaches become pronounced, with headaches becoming more prevalent in older children.</a:t>
            </a:r>
          </a:p>
          <a:p>
            <a:endParaRPr lang="en-GB" dirty="0">
              <a:solidFill>
                <a:schemeClr val="tx1"/>
              </a:solidFill>
            </a:endParaRPr>
          </a:p>
        </p:txBody>
      </p:sp>
    </p:spTree>
    <p:extLst>
      <p:ext uri="{BB962C8B-B14F-4D97-AF65-F5344CB8AC3E}">
        <p14:creationId xmlns:p14="http://schemas.microsoft.com/office/powerpoint/2010/main" val="1796086638"/>
      </p:ext>
    </p:extLst>
  </p:cSld>
  <p:clrMapOvr>
    <a:masterClrMapping/>
  </p:clrMapOvr>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school-age child with type 1 diabetes mellitus has soccer practice and the school nurse provides instructions regarding how to prevent </a:t>
            </a:r>
            <a:r>
              <a:rPr lang="en-GB" dirty="0" err="1">
                <a:solidFill>
                  <a:schemeClr val="tx1"/>
                </a:solidFill>
              </a:rPr>
              <a:t>hypoglycemia</a:t>
            </a:r>
            <a:r>
              <a:rPr lang="en-GB" dirty="0">
                <a:solidFill>
                  <a:schemeClr val="tx1"/>
                </a:solidFill>
              </a:rPr>
              <a:t> during practice. Which should the school nurse tell the child to do?</a:t>
            </a:r>
          </a:p>
          <a:p>
            <a:endParaRPr lang="en-GB" dirty="0">
              <a:solidFill>
                <a:schemeClr val="tx1"/>
              </a:solidFill>
            </a:endParaRPr>
          </a:p>
          <a:p>
            <a:pPr marL="342900" indent="-342900">
              <a:buFont typeface="+mj-lt"/>
              <a:buAutoNum type="alphaUcPeriod"/>
            </a:pPr>
            <a:r>
              <a:rPr lang="en-GB" dirty="0">
                <a:solidFill>
                  <a:schemeClr val="tx1"/>
                </a:solidFill>
              </a:rPr>
              <a:t>Eat a small box of raisins or drink a cup of orange juice before soccer practice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Eat twice the amount normally eaten at lunchtime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Take half the amount of prescribed insulin on practice days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Take the prescribed insulin at noontime rather than in the morning.</a:t>
            </a:r>
          </a:p>
        </p:txBody>
      </p:sp>
      <p:sp>
        <p:nvSpPr>
          <p:cNvPr id="18" name="Rectangle 17"/>
          <p:cNvSpPr/>
          <p:nvPr/>
        </p:nvSpPr>
        <p:spPr>
          <a:xfrm>
            <a:off x="751789" y="4576166"/>
            <a:ext cx="10076666"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err="1">
                <a:solidFill>
                  <a:schemeClr val="tx1"/>
                </a:solidFill>
              </a:rPr>
              <a:t>Hypoglycemia</a:t>
            </a:r>
            <a:r>
              <a:rPr lang="en-GB" sz="1600" dirty="0">
                <a:solidFill>
                  <a:schemeClr val="tx1"/>
                </a:solidFill>
              </a:rPr>
              <a:t> is a blood glucose level less than 70 mg/</a:t>
            </a:r>
            <a:r>
              <a:rPr lang="en-GB" sz="1600" dirty="0" err="1">
                <a:solidFill>
                  <a:schemeClr val="tx1"/>
                </a:solidFill>
              </a:rPr>
              <a:t>dL</a:t>
            </a:r>
            <a:r>
              <a:rPr lang="en-GB" sz="1600" dirty="0">
                <a:solidFill>
                  <a:schemeClr val="tx1"/>
                </a:solidFill>
              </a:rPr>
              <a:t> (4 </a:t>
            </a:r>
            <a:r>
              <a:rPr lang="en-GB" sz="1600" dirty="0" err="1">
                <a:solidFill>
                  <a:schemeClr val="tx1"/>
                </a:solidFill>
              </a:rPr>
              <a:t>mmol</a:t>
            </a:r>
            <a:r>
              <a:rPr lang="en-GB" sz="1600" dirty="0">
                <a:solidFill>
                  <a:schemeClr val="tx1"/>
                </a:solidFill>
              </a:rPr>
              <a:t>/L) and results from too much insulin, not enough food, or excessive activity. An extra snack of 15 to 30 g of carbohydrates eaten before activities such as soccer practice would prevent </a:t>
            </a:r>
            <a:r>
              <a:rPr lang="en-GB" sz="1600" dirty="0" err="1">
                <a:solidFill>
                  <a:schemeClr val="tx1"/>
                </a:solidFill>
              </a:rPr>
              <a:t>hypoglycemia</a:t>
            </a:r>
            <a:r>
              <a:rPr lang="en-GB" sz="1600" dirty="0">
                <a:solidFill>
                  <a:schemeClr val="tx1"/>
                </a:solidFill>
              </a:rPr>
              <a:t>. A small box of raisins or a cup of orange juice provides 15 to 30 g of carbohydrates. The child or parents should not be instructed to adjust the amount or time of insulin administration. Meal amounts should not be doubled</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35318851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mother of a 6-year-old child who has type 1 diabetes mellitus calls a clinic nurse and tells the nurse that the child has been sick. The mother reports that she checked the child's urine and it was positive for ketones. The nurse should instruct the mother to take which action?</a:t>
            </a:r>
          </a:p>
          <a:p>
            <a:endParaRPr lang="en-GB" dirty="0">
              <a:solidFill>
                <a:schemeClr val="tx1"/>
              </a:solidFill>
            </a:endParaRPr>
          </a:p>
          <a:p>
            <a:pPr marL="342900" indent="-342900">
              <a:buFont typeface="+mj-lt"/>
              <a:buAutoNum type="alphaUcPeriod"/>
            </a:pPr>
            <a:r>
              <a:rPr lang="en-GB" dirty="0">
                <a:solidFill>
                  <a:schemeClr val="tx1"/>
                </a:solidFill>
              </a:rPr>
              <a:t>Encourage the child to drink liquids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Hold the next dose of insulin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Come to the clinic immediately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Administer an additional dose of regular insulin.</a:t>
            </a:r>
          </a:p>
        </p:txBody>
      </p:sp>
      <p:sp>
        <p:nvSpPr>
          <p:cNvPr id="18" name="Rectangle 17"/>
          <p:cNvSpPr/>
          <p:nvPr/>
        </p:nvSpPr>
        <p:spPr>
          <a:xfrm>
            <a:off x="639718" y="4506308"/>
            <a:ext cx="10201693"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When the child is sick, the mother should test for urinary ketones with each voiding. If ketones are present, liquids are essential to aid in clearing the ketones. The child should be encouraged to drink liquids. Bringing the child to the clinic immediately is unnecessary. Insulin doses should not be adjusted or changed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871216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school nurse has provided an instructional session about impetigo to parents of the children attending the school. Which statement, if made by a parent, indicates a need for further instruction?</a:t>
            </a:r>
          </a:p>
          <a:p>
            <a:endParaRPr lang="en-GB" dirty="0">
              <a:solidFill>
                <a:schemeClr val="tx1"/>
              </a:solidFill>
            </a:endParaRPr>
          </a:p>
          <a:p>
            <a:pPr marL="342900" indent="-342900">
              <a:buFont typeface="+mj-lt"/>
              <a:buAutoNum type="alphaUcPeriod"/>
            </a:pPr>
            <a:r>
              <a:rPr lang="en-GB" dirty="0">
                <a:solidFill>
                  <a:schemeClr val="tx1"/>
                </a:solidFill>
              </a:rPr>
              <a:t>"Lesions most often are located on the arms and chest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"It is extremely contagious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"It is most common in humid weather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"It might show up in an area of broken skin, such as an insect bite."</a:t>
            </a:r>
          </a:p>
        </p:txBody>
      </p:sp>
      <p:sp>
        <p:nvSpPr>
          <p:cNvPr id="18" name="Rectangle 17"/>
          <p:cNvSpPr/>
          <p:nvPr/>
        </p:nvSpPr>
        <p:spPr>
          <a:xfrm>
            <a:off x="1057879" y="4283779"/>
            <a:ext cx="947744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Impetigo is a contagious bacterial infection of the skin caused by β-</a:t>
            </a:r>
            <a:r>
              <a:rPr lang="en-GB" dirty="0" err="1">
                <a:solidFill>
                  <a:schemeClr val="tx1"/>
                </a:solidFill>
              </a:rPr>
              <a:t>hemolytic</a:t>
            </a:r>
            <a:r>
              <a:rPr lang="en-GB" dirty="0">
                <a:solidFill>
                  <a:schemeClr val="tx1"/>
                </a:solidFill>
              </a:rPr>
              <a:t> streptococci or staphylococci, or both. Impetigo is most common during hot, humid summer months. Impetigo may begin in an area of broken skin, such as an insect bite or atopic dermatitis. Impetigo is extremely contagious. Lesions usually are located around the mouth and nose but may be present on the hands and extremities</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996446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981581" y="20996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school nurse is performing </a:t>
            </a:r>
            <a:r>
              <a:rPr lang="en-GB" dirty="0" err="1">
                <a:solidFill>
                  <a:schemeClr val="tx1"/>
                </a:solidFill>
              </a:rPr>
              <a:t>pediculosis</a:t>
            </a:r>
            <a:r>
              <a:rPr lang="en-GB" dirty="0">
                <a:solidFill>
                  <a:schemeClr val="tx1"/>
                </a:solidFill>
              </a:rPr>
              <a:t> </a:t>
            </a:r>
            <a:r>
              <a:rPr lang="en-GB" dirty="0" err="1">
                <a:solidFill>
                  <a:schemeClr val="tx1"/>
                </a:solidFill>
              </a:rPr>
              <a:t>capitis</a:t>
            </a:r>
            <a:r>
              <a:rPr lang="en-GB" dirty="0">
                <a:solidFill>
                  <a:schemeClr val="tx1"/>
                </a:solidFill>
              </a:rPr>
              <a:t> (head lice) assessments. Which assessment finding indicates that a child has a "positive" head check for lice?</a:t>
            </a:r>
          </a:p>
          <a:p>
            <a:endParaRPr lang="en-GB" dirty="0">
              <a:solidFill>
                <a:schemeClr val="tx1"/>
              </a:solidFill>
            </a:endParaRPr>
          </a:p>
          <a:p>
            <a:pPr marL="342900" indent="-342900">
              <a:buFont typeface="+mj-lt"/>
              <a:buAutoNum type="alphaUcPeriod"/>
            </a:pPr>
            <a:r>
              <a:rPr lang="en-GB" dirty="0">
                <a:solidFill>
                  <a:schemeClr val="tx1"/>
                </a:solidFill>
              </a:rPr>
              <a:t>White sacs attached to the hair shafts in the occipital </a:t>
            </a:r>
            <a:r>
              <a:rPr lang="en-GB" dirty="0">
                <a:solidFill>
                  <a:schemeClr val="tx1"/>
                </a:solidFill>
              </a:rPr>
              <a:t>area</a:t>
            </a:r>
            <a:endParaRPr lang="en-GB" dirty="0">
              <a:solidFill>
                <a:schemeClr val="tx1"/>
              </a:solidFill>
            </a:endParaRPr>
          </a:p>
          <a:p>
            <a:pPr marL="342900" indent="-342900">
              <a:buFont typeface="+mj-lt"/>
              <a:buAutoNum type="alphaUcPeriod"/>
            </a:pPr>
            <a:r>
              <a:rPr lang="en-GB" dirty="0">
                <a:solidFill>
                  <a:schemeClr val="tx1"/>
                </a:solidFill>
              </a:rPr>
              <a:t>Maculopapular lesions behind the </a:t>
            </a:r>
            <a:r>
              <a:rPr lang="en-GB" dirty="0">
                <a:solidFill>
                  <a:schemeClr val="tx1"/>
                </a:solidFill>
              </a:rPr>
              <a:t>ears</a:t>
            </a:r>
            <a:endParaRPr lang="en-GB" dirty="0">
              <a:solidFill>
                <a:schemeClr val="tx1"/>
              </a:solidFill>
            </a:endParaRPr>
          </a:p>
          <a:p>
            <a:pPr marL="342900" indent="-342900">
              <a:buFont typeface="+mj-lt"/>
              <a:buAutoNum type="alphaUcPeriod"/>
            </a:pPr>
            <a:r>
              <a:rPr lang="en-GB" dirty="0">
                <a:solidFill>
                  <a:schemeClr val="tx1"/>
                </a:solidFill>
              </a:rPr>
              <a:t>Lesions in the scalp that extend to the hairline or </a:t>
            </a:r>
            <a:r>
              <a:rPr lang="en-GB" dirty="0">
                <a:solidFill>
                  <a:schemeClr val="tx1"/>
                </a:solidFill>
              </a:rPr>
              <a:t>neck</a:t>
            </a:r>
            <a:endParaRPr lang="en-GB" dirty="0">
              <a:solidFill>
                <a:schemeClr val="tx1"/>
              </a:solidFill>
            </a:endParaRPr>
          </a:p>
          <a:p>
            <a:pPr marL="342900" indent="-342900">
              <a:buFont typeface="+mj-lt"/>
              <a:buAutoNum type="alphaUcPeriod"/>
            </a:pPr>
            <a:r>
              <a:rPr lang="en-GB" dirty="0">
                <a:solidFill>
                  <a:schemeClr val="tx1"/>
                </a:solidFill>
              </a:rPr>
              <a:t>White flaky particles throughout the entire scalp region</a:t>
            </a:r>
          </a:p>
        </p:txBody>
      </p:sp>
      <p:sp>
        <p:nvSpPr>
          <p:cNvPr id="18" name="Rectangle 17"/>
          <p:cNvSpPr/>
          <p:nvPr/>
        </p:nvSpPr>
        <p:spPr>
          <a:xfrm>
            <a:off x="751789" y="4389386"/>
            <a:ext cx="1058543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err="1">
                <a:solidFill>
                  <a:schemeClr val="tx1"/>
                </a:solidFill>
              </a:rPr>
              <a:t>Pediculosis</a:t>
            </a:r>
            <a:r>
              <a:rPr lang="en-GB" dirty="0">
                <a:solidFill>
                  <a:schemeClr val="tx1"/>
                </a:solidFill>
              </a:rPr>
              <a:t> </a:t>
            </a:r>
            <a:r>
              <a:rPr lang="en-GB" dirty="0" err="1">
                <a:solidFill>
                  <a:schemeClr val="tx1"/>
                </a:solidFill>
              </a:rPr>
              <a:t>capitis</a:t>
            </a:r>
            <a:r>
              <a:rPr lang="en-GB" dirty="0">
                <a:solidFill>
                  <a:schemeClr val="tx1"/>
                </a:solidFill>
              </a:rPr>
              <a:t> is an infestation of the hair and scalp with lice. The nits are visible and attached firmly to the hair shaft near the scalp. The occiput is an area in which nits can be seen. Maculopapular lesions behind the ears or lesions that extend to the hairline or neck are indicative of an infectious process, not </a:t>
            </a:r>
            <a:r>
              <a:rPr lang="en-GB" dirty="0" err="1">
                <a:solidFill>
                  <a:schemeClr val="tx1"/>
                </a:solidFill>
              </a:rPr>
              <a:t>pediculosis</a:t>
            </a:r>
            <a:r>
              <a:rPr lang="en-GB" dirty="0">
                <a:solidFill>
                  <a:schemeClr val="tx1"/>
                </a:solidFill>
              </a:rPr>
              <a:t>. White flaky particles are indicative of dandruff</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7187066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1997843"/>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a:t>
            </a:r>
            <a:r>
              <a:rPr lang="en-GB" dirty="0" err="1">
                <a:solidFill>
                  <a:schemeClr val="tx1"/>
                </a:solidFill>
              </a:rPr>
              <a:t>pediatrician</a:t>
            </a:r>
            <a:r>
              <a:rPr lang="en-GB" dirty="0">
                <a:solidFill>
                  <a:schemeClr val="tx1"/>
                </a:solidFill>
              </a:rPr>
              <a:t> prescribes an intravenous (IV) solution of 5% dextrose and half-normal saline (0.45%) with 40 </a:t>
            </a:r>
            <a:r>
              <a:rPr lang="en-GB" dirty="0" err="1">
                <a:solidFill>
                  <a:schemeClr val="tx1"/>
                </a:solidFill>
              </a:rPr>
              <a:t>mEq</a:t>
            </a:r>
            <a:r>
              <a:rPr lang="en-GB" dirty="0">
                <a:solidFill>
                  <a:schemeClr val="tx1"/>
                </a:solidFill>
              </a:rPr>
              <a:t> of potassium chloride for a child with hypotonic dehydration. The nurse performs which priority assessment before administering this IV prescription?</a:t>
            </a:r>
          </a:p>
          <a:p>
            <a:endParaRPr lang="en-GB" dirty="0">
              <a:solidFill>
                <a:schemeClr val="tx1"/>
              </a:solidFill>
            </a:endParaRPr>
          </a:p>
          <a:p>
            <a:pPr marL="342900" indent="-342900">
              <a:buFont typeface="+mj-lt"/>
              <a:buAutoNum type="alphaUcPeriod"/>
            </a:pPr>
            <a:r>
              <a:rPr lang="en-GB" dirty="0">
                <a:solidFill>
                  <a:schemeClr val="tx1"/>
                </a:solidFill>
              </a:rPr>
              <a:t>Checks the amount of urine </a:t>
            </a:r>
            <a:r>
              <a:rPr lang="en-GB" dirty="0">
                <a:solidFill>
                  <a:schemeClr val="tx1"/>
                </a:solidFill>
              </a:rPr>
              <a:t>output</a:t>
            </a:r>
            <a:endParaRPr lang="en-GB" dirty="0">
              <a:solidFill>
                <a:schemeClr val="tx1"/>
              </a:solidFill>
            </a:endParaRPr>
          </a:p>
          <a:p>
            <a:pPr marL="342900" indent="-342900">
              <a:buFont typeface="+mj-lt"/>
              <a:buAutoNum type="alphaUcPeriod"/>
            </a:pPr>
            <a:r>
              <a:rPr lang="en-GB" dirty="0">
                <a:solidFill>
                  <a:schemeClr val="tx1"/>
                </a:solidFill>
              </a:rPr>
              <a:t>Obtains a </a:t>
            </a:r>
            <a:r>
              <a:rPr lang="en-GB" dirty="0">
                <a:solidFill>
                  <a:schemeClr val="tx1"/>
                </a:solidFill>
              </a:rPr>
              <a:t>weight</a:t>
            </a:r>
            <a:endParaRPr lang="en-GB" dirty="0">
              <a:solidFill>
                <a:schemeClr val="tx1"/>
              </a:solidFill>
            </a:endParaRPr>
          </a:p>
          <a:p>
            <a:pPr marL="342900" indent="-342900">
              <a:buFont typeface="+mj-lt"/>
              <a:buAutoNum type="alphaUcPeriod"/>
            </a:pPr>
            <a:r>
              <a:rPr lang="en-GB" dirty="0">
                <a:solidFill>
                  <a:schemeClr val="tx1"/>
                </a:solidFill>
              </a:rPr>
              <a:t>Takes the </a:t>
            </a:r>
            <a:r>
              <a:rPr lang="en-GB" dirty="0">
                <a:solidFill>
                  <a:schemeClr val="tx1"/>
                </a:solidFill>
              </a:rPr>
              <a:t>temperature</a:t>
            </a:r>
            <a:endParaRPr lang="en-GB" dirty="0">
              <a:solidFill>
                <a:schemeClr val="tx1"/>
              </a:solidFill>
            </a:endParaRPr>
          </a:p>
          <a:p>
            <a:pPr marL="342900" indent="-342900">
              <a:buFont typeface="+mj-lt"/>
              <a:buAutoNum type="alphaUcPeriod"/>
            </a:pPr>
            <a:r>
              <a:rPr lang="en-GB" dirty="0">
                <a:solidFill>
                  <a:schemeClr val="tx1"/>
                </a:solidFill>
              </a:rPr>
              <a:t>Takes the blood pressure</a:t>
            </a:r>
          </a:p>
        </p:txBody>
      </p:sp>
      <p:sp>
        <p:nvSpPr>
          <p:cNvPr id="18" name="Rectangle 17"/>
          <p:cNvSpPr/>
          <p:nvPr/>
        </p:nvSpPr>
        <p:spPr>
          <a:xfrm>
            <a:off x="1415881" y="4350805"/>
            <a:ext cx="9238266" cy="184665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In hypotonic dehydration, electrolyte loss exceeds water loss. The priority assessment before administering potassium chloride intravenously would be to assess the status of the urine output. Potassium chloride should never be administered in the presence of oliguria or anuria. If the urine output is less than 1 to 2 mL/kg/hr, potassium chloride should not be administered. Although options 1, 2, and 3 are appropriate assessments for a child with dehydration, these assessments are not related specifically to the IV administration of potassium chloride</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17922433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8"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An adolescent client with type 1 diabetes mellitus is admitted to the emergency department for treatment of diabetic ketoacidosis. Which assessment findings should the nurse expect to note?</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Fruity breath </a:t>
            </a:r>
            <a:r>
              <a:rPr lang="en-GB" dirty="0" err="1">
                <a:solidFill>
                  <a:schemeClr val="tx1"/>
                </a:solidFill>
              </a:rPr>
              <a:t>odor</a:t>
            </a:r>
            <a:r>
              <a:rPr lang="en-GB" dirty="0">
                <a:solidFill>
                  <a:schemeClr val="tx1"/>
                </a:solidFill>
              </a:rPr>
              <a:t> and decreasing level of </a:t>
            </a:r>
            <a:r>
              <a:rPr lang="en-GB" dirty="0">
                <a:solidFill>
                  <a:schemeClr val="tx1"/>
                </a:solidFill>
              </a:rPr>
              <a:t>consciousness</a:t>
            </a:r>
            <a:endParaRPr lang="en-GB" dirty="0">
              <a:solidFill>
                <a:schemeClr val="tx1"/>
              </a:solidFill>
            </a:endParaRPr>
          </a:p>
          <a:p>
            <a:pPr marL="342900" indent="-342900">
              <a:buFont typeface="+mj-lt"/>
              <a:buAutoNum type="alphaUcPeriod"/>
            </a:pPr>
            <a:r>
              <a:rPr lang="en-GB" dirty="0">
                <a:solidFill>
                  <a:schemeClr val="tx1"/>
                </a:solidFill>
              </a:rPr>
              <a:t>Sweating and </a:t>
            </a:r>
            <a:r>
              <a:rPr lang="en-GB" dirty="0">
                <a:solidFill>
                  <a:schemeClr val="tx1"/>
                </a:solidFill>
              </a:rPr>
              <a:t>tremors</a:t>
            </a:r>
            <a:endParaRPr lang="en-GB" dirty="0">
              <a:solidFill>
                <a:schemeClr val="tx1"/>
              </a:solidFill>
            </a:endParaRPr>
          </a:p>
          <a:p>
            <a:pPr marL="342900" indent="-342900">
              <a:buFont typeface="+mj-lt"/>
              <a:buAutoNum type="alphaUcPeriod"/>
            </a:pPr>
            <a:r>
              <a:rPr lang="en-GB" dirty="0">
                <a:solidFill>
                  <a:schemeClr val="tx1"/>
                </a:solidFill>
              </a:rPr>
              <a:t>Hunger and </a:t>
            </a:r>
            <a:r>
              <a:rPr lang="en-GB" dirty="0">
                <a:solidFill>
                  <a:schemeClr val="tx1"/>
                </a:solidFill>
              </a:rPr>
              <a:t>hypertension</a:t>
            </a:r>
            <a:endParaRPr lang="en-GB" dirty="0">
              <a:solidFill>
                <a:schemeClr val="tx1"/>
              </a:solidFill>
            </a:endParaRPr>
          </a:p>
          <a:p>
            <a:pPr marL="342900" indent="-342900">
              <a:buFont typeface="+mj-lt"/>
              <a:buAutoNum type="alphaUcPeriod"/>
            </a:pPr>
            <a:r>
              <a:rPr lang="en-GB" dirty="0">
                <a:solidFill>
                  <a:schemeClr val="tx1"/>
                </a:solidFill>
              </a:rPr>
              <a:t>Cold, clammy skin and irritability</a:t>
            </a:r>
          </a:p>
        </p:txBody>
      </p:sp>
      <p:sp>
        <p:nvSpPr>
          <p:cNvPr id="18" name="Rectangle 17"/>
          <p:cNvSpPr/>
          <p:nvPr/>
        </p:nvSpPr>
        <p:spPr>
          <a:xfrm>
            <a:off x="293314" y="4246228"/>
            <a:ext cx="11377320"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US" b="1" dirty="0">
                <a:solidFill>
                  <a:schemeClr val="tx1"/>
                </a:solidFill>
              </a:rPr>
              <a:t>Rationale</a:t>
            </a:r>
            <a:r>
              <a:rPr lang="en-US" b="1" dirty="0">
                <a:solidFill>
                  <a:schemeClr val="tx1"/>
                </a:solidFill>
              </a:rPr>
              <a:t>:</a:t>
            </a:r>
          </a:p>
          <a:p>
            <a:r>
              <a:rPr lang="en-US" sz="1600" dirty="0">
                <a:solidFill>
                  <a:schemeClr val="tx1"/>
                </a:solidFill>
              </a:rPr>
              <a:t>Diabetic ketoacidosis is a complication of diabetes mellitus that develops when a severe insulin deficiency occurs. Hyperglycemia occurs with diabetic ketoacidosis. Signs of hyperglycemia include fruity breath odor and a decreasing level of consciousness. Hunger can be a sign of hypoglycemia or hyperglycemia, but hypertension is not a sign of diabetic ketoacidosis. Hypotension occurs because of a decrease in blood volume related to the dehydrated state that occurs during diabetic ketoacidosis. Cold clammy skin, irritability, sweating, and tremors all are signs of hypoglycemia</a:t>
            </a:r>
            <a:r>
              <a:rPr lang="en-US" sz="1600" dirty="0">
                <a:solidFill>
                  <a:schemeClr val="tx1"/>
                </a:solidFill>
              </a:rPr>
              <a:t>.</a:t>
            </a:r>
            <a:endParaRPr lang="en-US" sz="1600" dirty="0">
              <a:solidFill>
                <a:schemeClr val="tx1"/>
              </a:solidFill>
            </a:endParaRPr>
          </a:p>
        </p:txBody>
      </p:sp>
    </p:spTree>
    <p:extLst>
      <p:ext uri="{BB962C8B-B14F-4D97-AF65-F5344CB8AC3E}">
        <p14:creationId xmlns:p14="http://schemas.microsoft.com/office/powerpoint/2010/main" val="3269491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child with type 1 diabetes mellitus is brought to the emergency department by the mother, who states that the child has been complaining of abdominal pain and has been lethargic. Diabetic ketoacidosis is diagnosed. Anticipating the plan of care, the nurse prepares to administer which type of intravenous (IV) infusion?</a:t>
            </a:r>
          </a:p>
          <a:p>
            <a:endParaRPr lang="en-GB" dirty="0">
              <a:solidFill>
                <a:schemeClr val="tx1"/>
              </a:solidFill>
            </a:endParaRPr>
          </a:p>
          <a:p>
            <a:pPr marL="342900" indent="-342900">
              <a:buFont typeface="+mj-lt"/>
              <a:buAutoNum type="alphaUcPeriod"/>
            </a:pPr>
            <a:r>
              <a:rPr lang="en-GB" dirty="0">
                <a:solidFill>
                  <a:schemeClr val="tx1"/>
                </a:solidFill>
              </a:rPr>
              <a:t>Normal saline </a:t>
            </a:r>
            <a:r>
              <a:rPr lang="en-GB" dirty="0">
                <a:solidFill>
                  <a:schemeClr val="tx1"/>
                </a:solidFill>
              </a:rPr>
              <a:t>infusion</a:t>
            </a:r>
            <a:endParaRPr lang="en-GB" dirty="0">
              <a:solidFill>
                <a:schemeClr val="tx1"/>
              </a:solidFill>
            </a:endParaRPr>
          </a:p>
          <a:p>
            <a:pPr marL="342900" indent="-342900">
              <a:buFont typeface="+mj-lt"/>
              <a:buAutoNum type="alphaUcPeriod"/>
            </a:pPr>
            <a:r>
              <a:rPr lang="en-GB" dirty="0">
                <a:solidFill>
                  <a:schemeClr val="tx1"/>
                </a:solidFill>
              </a:rPr>
              <a:t>Potassium </a:t>
            </a:r>
            <a:r>
              <a:rPr lang="en-GB" dirty="0">
                <a:solidFill>
                  <a:schemeClr val="tx1"/>
                </a:solidFill>
              </a:rPr>
              <a:t>infusion</a:t>
            </a:r>
            <a:endParaRPr lang="en-GB" dirty="0">
              <a:solidFill>
                <a:schemeClr val="tx1"/>
              </a:solidFill>
            </a:endParaRPr>
          </a:p>
          <a:p>
            <a:pPr marL="342900" indent="-342900">
              <a:buFont typeface="+mj-lt"/>
              <a:buAutoNum type="alphaUcPeriod"/>
            </a:pPr>
            <a:r>
              <a:rPr lang="en-GB" dirty="0">
                <a:solidFill>
                  <a:schemeClr val="tx1"/>
                </a:solidFill>
              </a:rPr>
              <a:t>NPH insulin </a:t>
            </a:r>
            <a:r>
              <a:rPr lang="en-GB" dirty="0">
                <a:solidFill>
                  <a:schemeClr val="tx1"/>
                </a:solidFill>
              </a:rPr>
              <a:t>infusion</a:t>
            </a:r>
            <a:endParaRPr lang="en-GB" dirty="0">
              <a:solidFill>
                <a:schemeClr val="tx1"/>
              </a:solidFill>
            </a:endParaRPr>
          </a:p>
          <a:p>
            <a:pPr marL="342900" indent="-342900">
              <a:buFont typeface="+mj-lt"/>
              <a:buAutoNum type="alphaUcPeriod"/>
            </a:pPr>
            <a:r>
              <a:rPr lang="en-GB" dirty="0">
                <a:solidFill>
                  <a:schemeClr val="tx1"/>
                </a:solidFill>
              </a:rPr>
              <a:t>5% dextrose infusion</a:t>
            </a:r>
          </a:p>
        </p:txBody>
      </p:sp>
      <p:sp>
        <p:nvSpPr>
          <p:cNvPr id="18" name="Rectangle 17"/>
          <p:cNvSpPr/>
          <p:nvPr/>
        </p:nvSpPr>
        <p:spPr>
          <a:xfrm>
            <a:off x="611422" y="4492038"/>
            <a:ext cx="10370356"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Diabetic ketoacidosis is a complication of diabetes mellitus that develops when a severe insulin deficiency occurs. </a:t>
            </a:r>
            <a:r>
              <a:rPr lang="en-GB" sz="1600" dirty="0" err="1">
                <a:solidFill>
                  <a:schemeClr val="tx1"/>
                </a:solidFill>
              </a:rPr>
              <a:t>Hyperglycemia</a:t>
            </a:r>
            <a:r>
              <a:rPr lang="en-GB" sz="1600" dirty="0">
                <a:solidFill>
                  <a:schemeClr val="tx1"/>
                </a:solidFill>
              </a:rPr>
              <a:t> occurs with diabetic ketoacidosis. Rehydration is the initial step in resolving diabetic ketoacidosis. Normal saline is the initial IV rehydration fluid. NPH insulin is never administered by the IV route. Dextrose solutions are added to the treatment when the blood glucose level decreases to an acceptable level. Intravenously administered potassium may be required, depending on the potassium level, but would not be part of the initial treatment</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5438504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213974" y="191690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has just administered ibuprofen to a child with a temperature of 102° F (38.8° C). The nurse should also take which action?</a:t>
            </a:r>
          </a:p>
          <a:p>
            <a:endParaRPr lang="en-GB" dirty="0">
              <a:solidFill>
                <a:schemeClr val="tx1"/>
              </a:solidFill>
            </a:endParaRPr>
          </a:p>
          <a:p>
            <a:pPr marL="342900" indent="-342900">
              <a:buFont typeface="+mj-lt"/>
              <a:buAutoNum type="alphaUcPeriod"/>
            </a:pPr>
            <a:r>
              <a:rPr lang="en-GB" dirty="0">
                <a:solidFill>
                  <a:schemeClr val="tx1"/>
                </a:solidFill>
              </a:rPr>
              <a:t>Remove excess clothing and blankets from the child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Withhold oral fluids for 8 hours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Sponge the child with cold water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Plan to administer salicylate in 4 hours.</a:t>
            </a:r>
          </a:p>
        </p:txBody>
      </p:sp>
      <p:sp>
        <p:nvSpPr>
          <p:cNvPr id="18" name="Rectangle 17"/>
          <p:cNvSpPr/>
          <p:nvPr/>
        </p:nvSpPr>
        <p:spPr>
          <a:xfrm>
            <a:off x="1069770" y="4257408"/>
            <a:ext cx="10378031"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After administering ibuprofen, excess clothing and blankets should be removed. The child can be sponged with tepid water but not cold water, because the cold water can cause shivering, which increases metabolic requirements above those already caused by the fever. Aspirin (a salicylate) is not administered to a child with fever because of the risk of Reye's syndrome. Fluids should be encouraged to prevent dehydration, so oral fluids should not be withheld</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3010497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should implement which interventions for a child older than 2 years with type 1 diabetes mellitus who has a blood glucose level of 60 mg/</a:t>
            </a:r>
            <a:r>
              <a:rPr lang="en-GB" dirty="0" err="1">
                <a:solidFill>
                  <a:schemeClr val="tx1"/>
                </a:solidFill>
              </a:rPr>
              <a:t>dL</a:t>
            </a:r>
            <a:r>
              <a:rPr lang="en-GB" dirty="0">
                <a:solidFill>
                  <a:schemeClr val="tx1"/>
                </a:solidFill>
              </a:rPr>
              <a:t> (3.4 </a:t>
            </a:r>
            <a:r>
              <a:rPr lang="en-GB" dirty="0" err="1">
                <a:solidFill>
                  <a:schemeClr val="tx1"/>
                </a:solidFill>
              </a:rPr>
              <a:t>mmol</a:t>
            </a:r>
            <a:r>
              <a:rPr lang="en-GB" dirty="0">
                <a:solidFill>
                  <a:schemeClr val="tx1"/>
                </a:solidFill>
              </a:rPr>
              <a:t>/L)? Select all that apply.</a:t>
            </a:r>
          </a:p>
          <a:p>
            <a:endParaRPr lang="en-GB" dirty="0">
              <a:solidFill>
                <a:schemeClr val="tx1"/>
              </a:solidFill>
            </a:endParaRPr>
          </a:p>
          <a:p>
            <a:pPr marL="342900" indent="-342900">
              <a:buFont typeface="+mj-lt"/>
              <a:buAutoNum type="alphaUcPeriod"/>
            </a:pPr>
            <a:r>
              <a:rPr lang="en-GB" dirty="0">
                <a:solidFill>
                  <a:schemeClr val="tx1"/>
                </a:solidFill>
              </a:rPr>
              <a:t>Administer regular insulin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the child to ambulate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Give the child a teaspoon of honey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Provide electrolyte replacement therapy intravenously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Wait 30 minutes and confirm the blood glucose reading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Prepare to administer glucagon subcutaneously if unconsciousness occurs.</a:t>
            </a:r>
          </a:p>
        </p:txBody>
      </p:sp>
      <p:sp>
        <p:nvSpPr>
          <p:cNvPr id="18" name="Rectangle 17"/>
          <p:cNvSpPr/>
          <p:nvPr/>
        </p:nvSpPr>
        <p:spPr>
          <a:xfrm>
            <a:off x="5902598" y="5493556"/>
            <a:ext cx="87395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C and F</a:t>
            </a:r>
            <a:endParaRPr lang="en-GB" b="1" dirty="0">
              <a:solidFill>
                <a:schemeClr val="tx1"/>
              </a:solidFill>
            </a:endParaRPr>
          </a:p>
        </p:txBody>
      </p:sp>
    </p:spTree>
    <p:extLst>
      <p:ext uri="{BB962C8B-B14F-4D97-AF65-F5344CB8AC3E}">
        <p14:creationId xmlns:p14="http://schemas.microsoft.com/office/powerpoint/2010/main" val="18290352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38" y="2104319"/>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child is hospitalized because of persistent vomiting. The nurse should monitor the child closely for which problem?</a:t>
            </a:r>
          </a:p>
          <a:p>
            <a:endParaRPr lang="en-GB" dirty="0">
              <a:solidFill>
                <a:schemeClr val="tx1"/>
              </a:solidFill>
            </a:endParaRPr>
          </a:p>
          <a:p>
            <a:pPr marL="342900" indent="-342900">
              <a:buFont typeface="+mj-lt"/>
              <a:buAutoNum type="alphaUcPeriod"/>
            </a:pPr>
            <a:r>
              <a:rPr lang="en-GB" dirty="0">
                <a:solidFill>
                  <a:schemeClr val="tx1"/>
                </a:solidFill>
              </a:rPr>
              <a:t>Metabolic </a:t>
            </a:r>
            <a:r>
              <a:rPr lang="en-GB" dirty="0">
                <a:solidFill>
                  <a:schemeClr val="tx1"/>
                </a:solidFill>
              </a:rPr>
              <a:t>alkalosis</a:t>
            </a:r>
            <a:endParaRPr lang="en-GB" dirty="0">
              <a:solidFill>
                <a:schemeClr val="tx1"/>
              </a:solidFill>
            </a:endParaRPr>
          </a:p>
          <a:p>
            <a:pPr marL="342900" indent="-342900">
              <a:buFont typeface="+mj-lt"/>
              <a:buAutoNum type="alphaUcPeriod"/>
            </a:pPr>
            <a:r>
              <a:rPr lang="en-GB" dirty="0" err="1">
                <a:solidFill>
                  <a:schemeClr val="tx1"/>
                </a:solidFill>
              </a:rPr>
              <a:t>Diarrhea</a:t>
            </a:r>
            <a:endParaRPr lang="en-GB" dirty="0">
              <a:solidFill>
                <a:schemeClr val="tx1"/>
              </a:solidFill>
            </a:endParaRPr>
          </a:p>
          <a:p>
            <a:pPr marL="342900" indent="-342900">
              <a:buFont typeface="+mj-lt"/>
              <a:buAutoNum type="alphaUcPeriod"/>
            </a:pPr>
            <a:r>
              <a:rPr lang="en-GB" dirty="0">
                <a:solidFill>
                  <a:schemeClr val="tx1"/>
                </a:solidFill>
              </a:rPr>
              <a:t>Metabolic </a:t>
            </a:r>
            <a:r>
              <a:rPr lang="en-GB" dirty="0">
                <a:solidFill>
                  <a:schemeClr val="tx1"/>
                </a:solidFill>
              </a:rPr>
              <a:t>acidosis</a:t>
            </a:r>
            <a:endParaRPr lang="en-GB" dirty="0">
              <a:solidFill>
                <a:schemeClr val="tx1"/>
              </a:solidFill>
            </a:endParaRPr>
          </a:p>
          <a:p>
            <a:pPr marL="342900" indent="-342900">
              <a:buFont typeface="+mj-lt"/>
              <a:buAutoNum type="alphaUcPeriod"/>
            </a:pPr>
            <a:r>
              <a:rPr lang="en-GB" dirty="0">
                <a:solidFill>
                  <a:schemeClr val="tx1"/>
                </a:solidFill>
              </a:rPr>
              <a:t>Hyperactive bowel sounds</a:t>
            </a:r>
          </a:p>
        </p:txBody>
      </p:sp>
      <p:sp>
        <p:nvSpPr>
          <p:cNvPr id="18" name="Rectangle 17"/>
          <p:cNvSpPr/>
          <p:nvPr/>
        </p:nvSpPr>
        <p:spPr>
          <a:xfrm>
            <a:off x="751788" y="4393302"/>
            <a:ext cx="10334521"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Vomiting causes the loss of hydrochloric acid and subsequent metabolic alkalosis. Metabolic acidosis would occur in a child experiencing </a:t>
            </a:r>
            <a:r>
              <a:rPr lang="en-GB" dirty="0" err="1">
                <a:solidFill>
                  <a:schemeClr val="tx1"/>
                </a:solidFill>
              </a:rPr>
              <a:t>diarrhea</a:t>
            </a:r>
            <a:r>
              <a:rPr lang="en-GB" dirty="0">
                <a:solidFill>
                  <a:schemeClr val="tx1"/>
                </a:solidFill>
              </a:rPr>
              <a:t> because of the loss of bicarbonate. </a:t>
            </a:r>
            <a:r>
              <a:rPr lang="en-GB" dirty="0" err="1">
                <a:solidFill>
                  <a:schemeClr val="tx1"/>
                </a:solidFill>
              </a:rPr>
              <a:t>Diarrhea</a:t>
            </a:r>
            <a:r>
              <a:rPr lang="en-GB" dirty="0">
                <a:solidFill>
                  <a:schemeClr val="tx1"/>
                </a:solidFill>
              </a:rPr>
              <a:t> might or might not accompany vomiting. Hyperactive bowel sounds are not associated with vomiting</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1105659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213975" y="2005540"/>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a:t>
            </a:r>
            <a:r>
              <a:rPr lang="en-GB" dirty="0" err="1">
                <a:solidFill>
                  <a:schemeClr val="tx1"/>
                </a:solidFill>
              </a:rPr>
              <a:t>newborn</a:t>
            </a:r>
            <a:r>
              <a:rPr lang="en-GB" dirty="0">
                <a:solidFill>
                  <a:schemeClr val="tx1"/>
                </a:solidFill>
              </a:rPr>
              <a:t> with a suspected diagnosis of imperforate anus. The nurse monitors the infant, knowing that which is a clinical manifestation associated with this disorder?</a:t>
            </a:r>
          </a:p>
          <a:p>
            <a:endParaRPr lang="en-GB" dirty="0">
              <a:solidFill>
                <a:schemeClr val="tx1"/>
              </a:solidFill>
            </a:endParaRPr>
          </a:p>
          <a:p>
            <a:pPr marL="342900" indent="-342900">
              <a:buFont typeface="+mj-lt"/>
              <a:buAutoNum type="alphaUcPeriod"/>
            </a:pPr>
            <a:r>
              <a:rPr lang="en-GB" dirty="0">
                <a:solidFill>
                  <a:schemeClr val="tx1"/>
                </a:solidFill>
              </a:rPr>
              <a:t>Failure to pass meconium stool in the first 24 hours after </a:t>
            </a:r>
            <a:r>
              <a:rPr lang="en-GB" dirty="0">
                <a:solidFill>
                  <a:schemeClr val="tx1"/>
                </a:solidFill>
              </a:rPr>
              <a:t>birth</a:t>
            </a:r>
            <a:endParaRPr lang="en-GB" dirty="0">
              <a:solidFill>
                <a:schemeClr val="tx1"/>
              </a:solidFill>
            </a:endParaRPr>
          </a:p>
          <a:p>
            <a:pPr marL="342900" indent="-342900">
              <a:buFont typeface="+mj-lt"/>
              <a:buAutoNum type="alphaUcPeriod"/>
            </a:pPr>
            <a:r>
              <a:rPr lang="en-GB" dirty="0">
                <a:solidFill>
                  <a:schemeClr val="tx1"/>
                </a:solidFill>
              </a:rPr>
              <a:t>Bile-stained </a:t>
            </a:r>
            <a:r>
              <a:rPr lang="en-GB" dirty="0" err="1">
                <a:solidFill>
                  <a:schemeClr val="tx1"/>
                </a:solidFill>
              </a:rPr>
              <a:t>fecal</a:t>
            </a:r>
            <a:r>
              <a:rPr lang="en-GB" dirty="0">
                <a:solidFill>
                  <a:schemeClr val="tx1"/>
                </a:solidFill>
              </a:rPr>
              <a:t> </a:t>
            </a:r>
            <a:r>
              <a:rPr lang="en-GB" dirty="0">
                <a:solidFill>
                  <a:schemeClr val="tx1"/>
                </a:solidFill>
              </a:rPr>
              <a:t>emesis</a:t>
            </a:r>
            <a:endParaRPr lang="en-GB" dirty="0">
              <a:solidFill>
                <a:schemeClr val="tx1"/>
              </a:solidFill>
            </a:endParaRPr>
          </a:p>
          <a:p>
            <a:pPr marL="342900" indent="-342900">
              <a:buFont typeface="+mj-lt"/>
              <a:buAutoNum type="alphaUcPeriod"/>
            </a:pPr>
            <a:r>
              <a:rPr lang="en-GB" dirty="0">
                <a:solidFill>
                  <a:schemeClr val="tx1"/>
                </a:solidFill>
              </a:rPr>
              <a:t>The passage of currant jelly–like </a:t>
            </a:r>
            <a:r>
              <a:rPr lang="en-GB" dirty="0">
                <a:solidFill>
                  <a:schemeClr val="tx1"/>
                </a:solidFill>
              </a:rPr>
              <a:t>stools</a:t>
            </a:r>
            <a:endParaRPr lang="en-GB" dirty="0">
              <a:solidFill>
                <a:schemeClr val="tx1"/>
              </a:solidFill>
            </a:endParaRPr>
          </a:p>
          <a:p>
            <a:pPr marL="342900" indent="-342900">
              <a:buFont typeface="+mj-lt"/>
              <a:buAutoNum type="alphaUcPeriod"/>
            </a:pPr>
            <a:r>
              <a:rPr lang="en-GB" dirty="0">
                <a:solidFill>
                  <a:schemeClr val="tx1"/>
                </a:solidFill>
              </a:rPr>
              <a:t>Sausage-shaped mass palpated in the upper right abdominal quadrant</a:t>
            </a:r>
          </a:p>
        </p:txBody>
      </p:sp>
      <p:sp>
        <p:nvSpPr>
          <p:cNvPr id="18" name="Rectangle 17"/>
          <p:cNvSpPr/>
          <p:nvPr/>
        </p:nvSpPr>
        <p:spPr>
          <a:xfrm>
            <a:off x="554141" y="4401668"/>
            <a:ext cx="1140929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dirty="0">
                <a:solidFill>
                  <a:schemeClr val="tx1"/>
                </a:solidFill>
              </a:rPr>
              <a:t>Imperforate anus is the incomplete development or absence of the anus in its normal position in the perineum. During the </a:t>
            </a:r>
            <a:r>
              <a:rPr lang="en-GB" dirty="0" err="1">
                <a:solidFill>
                  <a:schemeClr val="tx1"/>
                </a:solidFill>
              </a:rPr>
              <a:t>newborn</a:t>
            </a:r>
            <a:r>
              <a:rPr lang="en-GB" dirty="0">
                <a:solidFill>
                  <a:schemeClr val="tx1"/>
                </a:solidFill>
              </a:rPr>
              <a:t> assessment, this defect should be identified easily on sight. However, a rectal thermometer or tube may be necessary to determine patency if meconium is not passed in the first 24 hours after birth. Other assessment findings include absence or stenosis of the anal rectal canal, presence of an anal membrane, and an external fistula to the perineum. Options 1, 2, and 4 are findings noted in intussusception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190228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provides home care instructions to the parents of a child with celiac disease. The nurse should teach the parents to include which food item in the child's diet?</a:t>
            </a:r>
          </a:p>
          <a:p>
            <a:endParaRPr lang="en-GB" dirty="0">
              <a:solidFill>
                <a:schemeClr val="tx1"/>
              </a:solidFill>
            </a:endParaRPr>
          </a:p>
          <a:p>
            <a:pPr marL="342900" indent="-342900">
              <a:buFont typeface="+mj-lt"/>
              <a:buAutoNum type="alphaUcPeriod"/>
            </a:pPr>
            <a:r>
              <a:rPr lang="en-GB" dirty="0">
                <a:solidFill>
                  <a:schemeClr val="tx1"/>
                </a:solidFill>
              </a:rPr>
              <a:t>Rice</a:t>
            </a:r>
            <a:endParaRPr lang="en-GB" dirty="0">
              <a:solidFill>
                <a:schemeClr val="tx1"/>
              </a:solidFill>
            </a:endParaRPr>
          </a:p>
          <a:p>
            <a:pPr marL="342900" indent="-342900">
              <a:buFont typeface="+mj-lt"/>
              <a:buAutoNum type="alphaUcPeriod"/>
            </a:pPr>
            <a:r>
              <a:rPr lang="en-GB" dirty="0">
                <a:solidFill>
                  <a:schemeClr val="tx1"/>
                </a:solidFill>
              </a:rPr>
              <a:t>Oatmeal</a:t>
            </a:r>
            <a:endParaRPr lang="en-GB" dirty="0">
              <a:solidFill>
                <a:schemeClr val="tx1"/>
              </a:solidFill>
            </a:endParaRPr>
          </a:p>
          <a:p>
            <a:pPr marL="342900" indent="-342900">
              <a:buFont typeface="+mj-lt"/>
              <a:buAutoNum type="alphaUcPeriod"/>
            </a:pPr>
            <a:r>
              <a:rPr lang="en-GB" dirty="0">
                <a:solidFill>
                  <a:schemeClr val="tx1"/>
                </a:solidFill>
              </a:rPr>
              <a:t>Rye </a:t>
            </a:r>
            <a:r>
              <a:rPr lang="en-GB" dirty="0">
                <a:solidFill>
                  <a:schemeClr val="tx1"/>
                </a:solidFill>
              </a:rPr>
              <a:t>toast</a:t>
            </a:r>
            <a:endParaRPr lang="en-GB" dirty="0">
              <a:solidFill>
                <a:schemeClr val="tx1"/>
              </a:solidFill>
            </a:endParaRPr>
          </a:p>
          <a:p>
            <a:pPr marL="342900" indent="-342900">
              <a:buFont typeface="+mj-lt"/>
              <a:buAutoNum type="alphaUcPeriod"/>
            </a:pPr>
            <a:r>
              <a:rPr lang="en-GB" dirty="0">
                <a:solidFill>
                  <a:schemeClr val="tx1"/>
                </a:solidFill>
              </a:rPr>
              <a:t>Wheat bread</a:t>
            </a:r>
          </a:p>
        </p:txBody>
      </p:sp>
      <p:sp>
        <p:nvSpPr>
          <p:cNvPr id="18" name="Rectangle 17"/>
          <p:cNvSpPr/>
          <p:nvPr/>
        </p:nvSpPr>
        <p:spPr>
          <a:xfrm>
            <a:off x="612374" y="4450941"/>
            <a:ext cx="11144838"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 Celiac disease==&gt; No "BROW "[ Barley, Rye, Oat, Wheat]</a:t>
            </a:r>
          </a:p>
          <a:p>
            <a:r>
              <a:rPr lang="en-GB" sz="1600" dirty="0">
                <a:solidFill>
                  <a:schemeClr val="tx1"/>
                </a:solidFill>
              </a:rPr>
              <a:t>Celiac disease also is known as gluten enteropathy or celiac sprue and refers to intolerance to gluten, the protein component of wheat, barley, rye, and oats. The important factor to remember is that all wheat, rye, barley, and oats should be eliminated from the diet and replaced with corn, rice, or millet. Vitamin supplements—especially the fat-soluble vitamins, iron, and folic acid—may be needed to correct deficiencies. Dietary restrictions are likely to be lifelong</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4751028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981581" y="2111598"/>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child after a tonsillectomy. The nurse monitors the child, knowing that which finding indicates the child is bleeding?</a:t>
            </a:r>
          </a:p>
          <a:p>
            <a:endParaRPr lang="en-GB" dirty="0">
              <a:solidFill>
                <a:schemeClr val="tx1"/>
              </a:solidFill>
            </a:endParaRPr>
          </a:p>
          <a:p>
            <a:pPr marL="342900" indent="-342900">
              <a:buFont typeface="+mj-lt"/>
              <a:buAutoNum type="alphaUcPeriod"/>
            </a:pPr>
            <a:r>
              <a:rPr lang="en-GB" dirty="0">
                <a:solidFill>
                  <a:schemeClr val="tx1"/>
                </a:solidFill>
              </a:rPr>
              <a:t>Frequent </a:t>
            </a:r>
            <a:r>
              <a:rPr lang="en-GB" dirty="0">
                <a:solidFill>
                  <a:schemeClr val="tx1"/>
                </a:solidFill>
              </a:rPr>
              <a:t>swallowing</a:t>
            </a:r>
            <a:endParaRPr lang="en-GB" dirty="0">
              <a:solidFill>
                <a:schemeClr val="tx1"/>
              </a:solidFill>
            </a:endParaRPr>
          </a:p>
          <a:p>
            <a:pPr marL="342900" indent="-342900">
              <a:buFont typeface="+mj-lt"/>
              <a:buAutoNum type="alphaUcPeriod"/>
            </a:pPr>
            <a:r>
              <a:rPr lang="en-GB" dirty="0">
                <a:solidFill>
                  <a:schemeClr val="tx1"/>
                </a:solidFill>
              </a:rPr>
              <a:t>A Complaints of discomfort pulse </a:t>
            </a:r>
            <a:r>
              <a:rPr lang="en-GB" dirty="0">
                <a:solidFill>
                  <a:schemeClr val="tx1"/>
                </a:solidFill>
              </a:rPr>
              <a:t>rate</a:t>
            </a:r>
            <a:endParaRPr lang="en-GB" dirty="0">
              <a:solidFill>
                <a:schemeClr val="tx1"/>
              </a:solidFill>
            </a:endParaRPr>
          </a:p>
          <a:p>
            <a:pPr marL="342900" indent="-342900">
              <a:buFont typeface="+mj-lt"/>
              <a:buAutoNum type="alphaUcPeriod"/>
            </a:pPr>
            <a:r>
              <a:rPr lang="en-GB" dirty="0">
                <a:solidFill>
                  <a:schemeClr val="tx1"/>
                </a:solidFill>
              </a:rPr>
              <a:t>An elevation in blood </a:t>
            </a:r>
            <a:r>
              <a:rPr lang="en-GB" dirty="0">
                <a:solidFill>
                  <a:schemeClr val="tx1"/>
                </a:solidFill>
              </a:rPr>
              <a:t>pressure</a:t>
            </a:r>
            <a:endParaRPr lang="en-GB" dirty="0">
              <a:solidFill>
                <a:schemeClr val="tx1"/>
              </a:solidFill>
            </a:endParaRPr>
          </a:p>
          <a:p>
            <a:pPr marL="342900" indent="-342900">
              <a:buFont typeface="+mj-lt"/>
              <a:buAutoNum type="alphaUcPeriod"/>
            </a:pPr>
            <a:r>
              <a:rPr lang="en-GB" dirty="0">
                <a:solidFill>
                  <a:schemeClr val="tx1"/>
                </a:solidFill>
              </a:rPr>
              <a:t>A decreased pulse rate</a:t>
            </a:r>
          </a:p>
        </p:txBody>
      </p:sp>
      <p:sp>
        <p:nvSpPr>
          <p:cNvPr id="18" name="Rectangle 17"/>
          <p:cNvSpPr/>
          <p:nvPr/>
        </p:nvSpPr>
        <p:spPr>
          <a:xfrm>
            <a:off x="548590" y="4325182"/>
            <a:ext cx="1081490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a:solidFill>
                  <a:schemeClr val="tx1"/>
                </a:solidFill>
              </a:rPr>
              <a:t>A tonsillectomy is the surgical removal of the tonsils. Frequent swallowing, restlessness, a fast and </a:t>
            </a:r>
            <a:r>
              <a:rPr lang="en-GB" dirty="0" err="1">
                <a:solidFill>
                  <a:schemeClr val="tx1"/>
                </a:solidFill>
              </a:rPr>
              <a:t>thready</a:t>
            </a:r>
            <a:r>
              <a:rPr lang="en-GB" dirty="0">
                <a:solidFill>
                  <a:schemeClr val="tx1"/>
                </a:solidFill>
              </a:rPr>
              <a:t> pulse, and vomiting bright red blood are signs of bleeding. An elevated blood pressure and complaints of discomfort are not indications of bleeding</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24077813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139982" y="1969642"/>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day care nurse is observing a 2-year-old child and suspects that the child may have strabismus. Which observation made by the nurse indicates the presence of this condition</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The child consistently tilts the head to see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has difficulty hearing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does not respond when spoken to</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consistently turns the head to hear.</a:t>
            </a:r>
          </a:p>
        </p:txBody>
      </p:sp>
      <p:sp>
        <p:nvSpPr>
          <p:cNvPr id="18" name="Rectangle 17"/>
          <p:cNvSpPr/>
          <p:nvPr/>
        </p:nvSpPr>
        <p:spPr>
          <a:xfrm>
            <a:off x="402830" y="4020053"/>
            <a:ext cx="11563926"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dirty="0" err="1">
                <a:solidFill>
                  <a:schemeClr val="tx1"/>
                </a:solidFill>
              </a:rPr>
              <a:t>trabismus</a:t>
            </a:r>
            <a:r>
              <a:rPr lang="en-GB" dirty="0">
                <a:solidFill>
                  <a:schemeClr val="tx1"/>
                </a:solidFill>
              </a:rPr>
              <a:t> is a condition in which the eyes are not aligned because of lack of coordination of the extraocular muscles. The nurse may suspect strabismus in a child when the child complains of frequent headaches, squints, or tilts the head to see. Other manifestations include crossed eyes, closing one eye to see, diplopia, photophobia, loss of binocular vision, or impairment of depth perception. Options 1, 3, and 4 are not indicative of this condition</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4016269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187679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new parent expresses concern to the nurse regarding sudden infant death syndrome (SIDS). She asks the nurse how to position her new infant for sleep. In which position should the nurse tell the parent to place the infant?</a:t>
            </a:r>
          </a:p>
          <a:p>
            <a:endParaRPr lang="en-GB" dirty="0">
              <a:solidFill>
                <a:schemeClr val="tx1"/>
              </a:solidFill>
            </a:endParaRPr>
          </a:p>
          <a:p>
            <a:pPr marL="342900" indent="-342900">
              <a:buFont typeface="+mj-lt"/>
              <a:buAutoNum type="alphaUcPeriod"/>
            </a:pPr>
            <a:r>
              <a:rPr lang="en-GB" dirty="0">
                <a:solidFill>
                  <a:schemeClr val="tx1"/>
                </a:solidFill>
              </a:rPr>
              <a:t>Back rather than on the </a:t>
            </a:r>
            <a:r>
              <a:rPr lang="en-GB" dirty="0">
                <a:solidFill>
                  <a:schemeClr val="tx1"/>
                </a:solidFill>
              </a:rPr>
              <a:t>stomach</a:t>
            </a:r>
            <a:endParaRPr lang="en-GB" dirty="0">
              <a:solidFill>
                <a:schemeClr val="tx1"/>
              </a:solidFill>
            </a:endParaRPr>
          </a:p>
          <a:p>
            <a:pPr marL="342900" indent="-342900">
              <a:buFont typeface="+mj-lt"/>
              <a:buAutoNum type="alphaUcPeriod"/>
            </a:pPr>
            <a:r>
              <a:rPr lang="en-GB" dirty="0">
                <a:solidFill>
                  <a:schemeClr val="tx1"/>
                </a:solidFill>
              </a:rPr>
              <a:t>Side or </a:t>
            </a:r>
            <a:r>
              <a:rPr lang="en-GB" dirty="0">
                <a:solidFill>
                  <a:schemeClr val="tx1"/>
                </a:solidFill>
              </a:rPr>
              <a:t>prone</a:t>
            </a:r>
            <a:endParaRPr lang="en-GB" dirty="0">
              <a:solidFill>
                <a:schemeClr val="tx1"/>
              </a:solidFill>
            </a:endParaRPr>
          </a:p>
          <a:p>
            <a:pPr marL="342900" indent="-342900">
              <a:buFont typeface="+mj-lt"/>
              <a:buAutoNum type="alphaUcPeriod"/>
            </a:pPr>
            <a:r>
              <a:rPr lang="en-GB" dirty="0">
                <a:solidFill>
                  <a:schemeClr val="tx1"/>
                </a:solidFill>
              </a:rPr>
              <a:t>Stomach with the face </a:t>
            </a:r>
            <a:r>
              <a:rPr lang="en-GB" dirty="0">
                <a:solidFill>
                  <a:schemeClr val="tx1"/>
                </a:solidFill>
              </a:rPr>
              <a:t>turned</a:t>
            </a:r>
            <a:endParaRPr lang="en-GB" dirty="0">
              <a:solidFill>
                <a:schemeClr val="tx1"/>
              </a:solidFill>
            </a:endParaRPr>
          </a:p>
          <a:p>
            <a:pPr marL="342900" indent="-342900">
              <a:buFont typeface="+mj-lt"/>
              <a:buAutoNum type="alphaUcPeriod"/>
            </a:pPr>
            <a:r>
              <a:rPr lang="en-GB" dirty="0">
                <a:solidFill>
                  <a:schemeClr val="tx1"/>
                </a:solidFill>
              </a:rPr>
              <a:t>Back rather than on the stomach</a:t>
            </a:r>
          </a:p>
        </p:txBody>
      </p:sp>
      <p:sp>
        <p:nvSpPr>
          <p:cNvPr id="18" name="Rectangle 17"/>
          <p:cNvSpPr/>
          <p:nvPr/>
        </p:nvSpPr>
        <p:spPr>
          <a:xfrm>
            <a:off x="550877" y="4049794"/>
            <a:ext cx="10491446" cy="187743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endParaRPr lang="en-GB" b="1" dirty="0">
              <a:solidFill>
                <a:schemeClr val="tx1"/>
              </a:solidFill>
            </a:endParaRP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sz="1600" dirty="0">
                <a:solidFill>
                  <a:schemeClr val="tx1"/>
                </a:solidFill>
              </a:rPr>
              <a:t>SIDS is the unexpected death of an apparently healthy infant younger than 1 year for whom an investigation of the death and a thorough autopsy fail to show an adequate cause of death. Several theories are proposed regarding the cause, but the exact cause is unknown. Nurses should encourage parents to place the infant on the back (supine) for sleep. Infants in the prone position (on the stomach) may be unable to move their heads to the side, increasing the risk of suffocation. The infant may have the ability to turn to a prone position from the side-lying position</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252225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89"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he mother of a hospitalized 2-year-old child with viral </a:t>
            </a:r>
            <a:r>
              <a:rPr lang="en-GB" dirty="0" err="1">
                <a:solidFill>
                  <a:schemeClr val="tx1"/>
                </a:solidFill>
              </a:rPr>
              <a:t>laryngotracheobronchitis</a:t>
            </a:r>
            <a:r>
              <a:rPr lang="en-GB" dirty="0">
                <a:solidFill>
                  <a:schemeClr val="tx1"/>
                </a:solidFill>
              </a:rPr>
              <a:t> (croup) asks the nurse why the </a:t>
            </a:r>
            <a:r>
              <a:rPr lang="en-GB" dirty="0" err="1">
                <a:solidFill>
                  <a:schemeClr val="tx1"/>
                </a:solidFill>
              </a:rPr>
              <a:t>pediatrician</a:t>
            </a:r>
            <a:r>
              <a:rPr lang="en-GB" dirty="0">
                <a:solidFill>
                  <a:schemeClr val="tx1"/>
                </a:solidFill>
              </a:rPr>
              <a:t> did not prescribe antibiotics. Which response should the nurse make?</a:t>
            </a:r>
          </a:p>
          <a:p>
            <a:endParaRPr lang="en-GB" dirty="0">
              <a:solidFill>
                <a:schemeClr val="tx1"/>
              </a:solidFill>
            </a:endParaRPr>
          </a:p>
          <a:p>
            <a:pPr marL="342900" indent="-342900">
              <a:buFont typeface="+mj-lt"/>
              <a:buAutoNum type="alphaUcPeriod"/>
            </a:pPr>
            <a:r>
              <a:rPr lang="en-GB" dirty="0">
                <a:solidFill>
                  <a:schemeClr val="tx1"/>
                </a:solidFill>
              </a:rPr>
              <a:t>"Antibiotics are not indicated unless a bacterial infection is present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may be allergic to antibiotics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is too young to receive antibiotics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child still has the maternal antibodies from birth and does not need antibiotics."</a:t>
            </a:r>
          </a:p>
        </p:txBody>
      </p:sp>
      <p:sp>
        <p:nvSpPr>
          <p:cNvPr id="18" name="Rectangle 17"/>
          <p:cNvSpPr/>
          <p:nvPr/>
        </p:nvSpPr>
        <p:spPr>
          <a:xfrm>
            <a:off x="361646" y="4325182"/>
            <a:ext cx="11188669"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endParaRPr lang="en-GB" b="1" dirty="0">
              <a:solidFill>
                <a:schemeClr val="tx1"/>
              </a:solidFill>
            </a:endParaRP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dirty="0" err="1">
                <a:solidFill>
                  <a:schemeClr val="tx1"/>
                </a:solidFill>
              </a:rPr>
              <a:t>Laryngotracheobronchitis</a:t>
            </a:r>
            <a:r>
              <a:rPr lang="en-GB" dirty="0">
                <a:solidFill>
                  <a:schemeClr val="tx1"/>
                </a:solidFill>
              </a:rPr>
              <a:t> (croup) is the inflammation of the larynx, trachea, and bronchi and is the most common type of croup. It can be viral or bacterial. Antibiotics are not indicated in the treatment of croup unless a bacterial infection is present. Options 1, 2, and 4 are incorrect. In addition, no supporting data in the question indicate that the child may be allergic to antibiotics</a:t>
            </a:r>
          </a:p>
        </p:txBody>
      </p:sp>
    </p:spTree>
    <p:extLst>
      <p:ext uri="{BB962C8B-B14F-4D97-AF65-F5344CB8AC3E}">
        <p14:creationId xmlns:p14="http://schemas.microsoft.com/office/powerpoint/2010/main" val="10963487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1067675" y="2023776"/>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an infant with bronchiolitis, and diagnostic tests have confirmed respiratory syncytial virus (RSV). On the basis of this finding, which is the most appropriate nursing action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Move the infant to a private room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Initiate strict enteric precautions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Leave the infant in the present room, because RSV is not contagious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Inform </a:t>
            </a:r>
            <a:r>
              <a:rPr lang="en-GB" dirty="0">
                <a:solidFill>
                  <a:schemeClr val="tx1"/>
                </a:solidFill>
              </a:rPr>
              <a:t>the staff that using standard precautions is all that is necessary when caring for the child.</a:t>
            </a:r>
          </a:p>
        </p:txBody>
      </p:sp>
      <p:sp>
        <p:nvSpPr>
          <p:cNvPr id="18" name="Rectangle 17"/>
          <p:cNvSpPr/>
          <p:nvPr/>
        </p:nvSpPr>
        <p:spPr>
          <a:xfrm>
            <a:off x="550869" y="4095402"/>
            <a:ext cx="10972800"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endParaRPr lang="en-GB" b="1" dirty="0">
              <a:solidFill>
                <a:schemeClr val="tx1"/>
              </a:solidFill>
            </a:endParaRP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dirty="0">
                <a:solidFill>
                  <a:schemeClr val="tx1"/>
                </a:solidFill>
              </a:rPr>
              <a:t>RSV is a highly communicable disorder and is transmitted via droplets and direct contact with respiratory secretions. Use of contact, droplet, and standard precautions during care is necessary. Using good hand-washing technique and wearing gloves, gown, and a mask should be done to prevent transmission. An infant with RSV should be placed in a private room to prevent transmission. Enteric precautions are unnecessary</a:t>
            </a:r>
          </a:p>
        </p:txBody>
      </p:sp>
    </p:spTree>
    <p:extLst>
      <p:ext uri="{BB962C8B-B14F-4D97-AF65-F5344CB8AC3E}">
        <p14:creationId xmlns:p14="http://schemas.microsoft.com/office/powerpoint/2010/main" val="3381461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040406"/>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provides home care instructions to the parents of a child with heart failure regarding the procedure for administration of digoxin. Which statement made by the parent indicates the need for further instruction?</a:t>
            </a:r>
          </a:p>
          <a:p>
            <a:endParaRPr lang="en-GB" dirty="0">
              <a:solidFill>
                <a:schemeClr val="tx1"/>
              </a:solidFill>
            </a:endParaRPr>
          </a:p>
          <a:p>
            <a:pPr marL="342900" indent="-342900">
              <a:buFont typeface="+mj-lt"/>
              <a:buAutoNum type="alphaUcPeriod"/>
            </a:pPr>
            <a:r>
              <a:rPr lang="en-GB" dirty="0">
                <a:solidFill>
                  <a:schemeClr val="tx1"/>
                </a:solidFill>
              </a:rPr>
              <a:t>"If my child vomits after medication administration, I will repeat the dose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will not mix the medication with food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"If more than 1 dose is missed, I will call the </a:t>
            </a:r>
            <a:r>
              <a:rPr lang="en-GB" dirty="0" err="1">
                <a:solidFill>
                  <a:schemeClr val="tx1"/>
                </a:solidFill>
              </a:rPr>
              <a:t>pediatrician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will take my child's pulse before administering the medication."</a:t>
            </a:r>
          </a:p>
        </p:txBody>
      </p:sp>
      <p:sp>
        <p:nvSpPr>
          <p:cNvPr id="18" name="Rectangle 17"/>
          <p:cNvSpPr/>
          <p:nvPr/>
        </p:nvSpPr>
        <p:spPr>
          <a:xfrm>
            <a:off x="751789" y="4469764"/>
            <a:ext cx="10089622"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sz="1600" dirty="0">
                <a:solidFill>
                  <a:schemeClr val="tx1"/>
                </a:solidFill>
              </a:rPr>
              <a:t>Digoxin is a cardiac glycoside. The parents need to be instructed that if the child vomits after digoxin is administered, they are not to repeat the dose. Options 1, 2, and 3 are accurate instructions regarding the administration of this medication. In addition, the parents should be instructed that if a dose is missed and is not identified until 4 hours later, the dose should not be administered.</a:t>
            </a:r>
          </a:p>
        </p:txBody>
      </p:sp>
    </p:spTree>
    <p:extLst>
      <p:ext uri="{BB962C8B-B14F-4D97-AF65-F5344CB8AC3E}">
        <p14:creationId xmlns:p14="http://schemas.microsoft.com/office/powerpoint/2010/main" val="3663949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1890780"/>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closely monitoring the intake and output of an infant with heart failure who is receiving diuretic therapy. The nurse should use which most appropriate method to assess the urine output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Weighing the </a:t>
            </a:r>
            <a:r>
              <a:rPr lang="en-GB" dirty="0">
                <a:solidFill>
                  <a:schemeClr val="tx1"/>
                </a:solidFill>
              </a:rPr>
              <a:t>diapers</a:t>
            </a:r>
            <a:endParaRPr lang="en-GB" dirty="0">
              <a:solidFill>
                <a:schemeClr val="tx1"/>
              </a:solidFill>
            </a:endParaRPr>
          </a:p>
          <a:p>
            <a:pPr marL="342900" indent="-342900">
              <a:buFont typeface="+mj-lt"/>
              <a:buAutoNum type="alphaUcPeriod"/>
            </a:pPr>
            <a:r>
              <a:rPr lang="en-GB" dirty="0">
                <a:solidFill>
                  <a:schemeClr val="tx1"/>
                </a:solidFill>
              </a:rPr>
              <a:t>Inserting a urinary </a:t>
            </a:r>
            <a:r>
              <a:rPr lang="en-GB" dirty="0">
                <a:solidFill>
                  <a:schemeClr val="tx1"/>
                </a:solidFill>
              </a:rPr>
              <a:t>catheter</a:t>
            </a:r>
            <a:endParaRPr lang="en-GB" dirty="0">
              <a:solidFill>
                <a:schemeClr val="tx1"/>
              </a:solidFill>
            </a:endParaRPr>
          </a:p>
          <a:p>
            <a:pPr marL="342900" indent="-342900">
              <a:buFont typeface="+mj-lt"/>
              <a:buAutoNum type="alphaUcPeriod"/>
            </a:pPr>
            <a:r>
              <a:rPr lang="en-GB" dirty="0">
                <a:solidFill>
                  <a:schemeClr val="tx1"/>
                </a:solidFill>
              </a:rPr>
              <a:t>Comparing intake with </a:t>
            </a:r>
            <a:r>
              <a:rPr lang="en-GB" dirty="0">
                <a:solidFill>
                  <a:schemeClr val="tx1"/>
                </a:solidFill>
              </a:rPr>
              <a:t>output</a:t>
            </a:r>
            <a:endParaRPr lang="en-GB" dirty="0">
              <a:solidFill>
                <a:schemeClr val="tx1"/>
              </a:solidFill>
            </a:endParaRPr>
          </a:p>
          <a:p>
            <a:pPr marL="342900" indent="-342900">
              <a:buFont typeface="+mj-lt"/>
              <a:buAutoNum type="alphaUcPeriod"/>
            </a:pPr>
            <a:r>
              <a:rPr lang="en-GB" dirty="0">
                <a:solidFill>
                  <a:schemeClr val="tx1"/>
                </a:solidFill>
              </a:rPr>
              <a:t>Measuring the amount of water added to formula</a:t>
            </a:r>
          </a:p>
        </p:txBody>
      </p:sp>
      <p:sp>
        <p:nvSpPr>
          <p:cNvPr id="18" name="Rectangle 17"/>
          <p:cNvSpPr/>
          <p:nvPr/>
        </p:nvSpPr>
        <p:spPr>
          <a:xfrm>
            <a:off x="573258" y="3979530"/>
            <a:ext cx="10390663" cy="187743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p>
          <a:p>
            <a:r>
              <a:rPr lang="en-GB" sz="1600" dirty="0">
                <a:solidFill>
                  <a:schemeClr val="tx1"/>
                </a:solidFill>
              </a:rPr>
              <a:t>Heart </a:t>
            </a:r>
            <a:r>
              <a:rPr lang="en-GB" sz="1600" dirty="0">
                <a:solidFill>
                  <a:schemeClr val="tx1"/>
                </a:solidFill>
              </a:rPr>
              <a:t>failure is the inability of the heart to pump a sufficient amount of blood to meet the oxygen and metabolic needs of the body. The most appropriate method for assessing urine output in an infant receiving diuretic therapy is to weigh the diapers. Comparing intake with output would not provide an accurate measure of urine output. Measuring the amount of water added to formula is unrelated to the amount of output. Although urinary catheter drainage is most accurate in determining output, it is not the most appropriate method in an infant and places the infant at risk for infection.</a:t>
            </a:r>
          </a:p>
        </p:txBody>
      </p:sp>
    </p:spTree>
    <p:extLst>
      <p:ext uri="{BB962C8B-B14F-4D97-AF65-F5344CB8AC3E}">
        <p14:creationId xmlns:p14="http://schemas.microsoft.com/office/powerpoint/2010/main" val="15109545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01664" y="2023779"/>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child with rheumatic fever will be arriving to the nursing unit for admission. On admission assessment, the nurse should ask the parents which question to elicit assessment information specific to the development of rheumatic </a:t>
            </a:r>
            <a:r>
              <a:rPr lang="en-GB" dirty="0">
                <a:solidFill>
                  <a:schemeClr val="tx1"/>
                </a:solidFill>
              </a:rPr>
              <a:t>fever</a:t>
            </a:r>
            <a:endParaRPr lang="en-GB" dirty="0">
              <a:solidFill>
                <a:schemeClr val="tx1"/>
              </a:solidFill>
            </a:endParaRPr>
          </a:p>
          <a:p>
            <a:pPr marL="342900" indent="-342900">
              <a:buFont typeface="+mj-lt"/>
              <a:buAutoNum type="alphaUcPeriod"/>
            </a:pPr>
            <a:r>
              <a:rPr lang="en-GB" dirty="0">
                <a:solidFill>
                  <a:schemeClr val="tx1"/>
                </a:solidFill>
              </a:rPr>
              <a:t>"Did the child have a sore throat or fever within the last 2 months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"Has the child complained of back pain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"Has the child complained of headaches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"Has the child had any nausea or vomiting?"</a:t>
            </a:r>
          </a:p>
        </p:txBody>
      </p:sp>
      <p:sp>
        <p:nvSpPr>
          <p:cNvPr id="18" name="Rectangle 17"/>
          <p:cNvSpPr/>
          <p:nvPr/>
        </p:nvSpPr>
        <p:spPr>
          <a:xfrm>
            <a:off x="257030" y="4164616"/>
            <a:ext cx="11278639" cy="163121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a:t>
            </a:r>
          </a:p>
          <a:p>
            <a:pPr algn="ctr"/>
            <a:r>
              <a:rPr lang="en-GB" b="1" dirty="0">
                <a:solidFill>
                  <a:schemeClr val="tx1"/>
                </a:solidFill>
              </a:rPr>
              <a:t>Rationale</a:t>
            </a:r>
            <a:r>
              <a:rPr lang="en-GB" b="1" dirty="0">
                <a:solidFill>
                  <a:schemeClr val="tx1"/>
                </a:solidFill>
              </a:rPr>
              <a:t>:</a:t>
            </a:r>
            <a:endParaRPr lang="en-GB" b="1" dirty="0">
              <a:solidFill>
                <a:schemeClr val="tx1"/>
              </a:solidFill>
            </a:endParaRPr>
          </a:p>
          <a:p>
            <a:r>
              <a:rPr lang="en-GB" sz="1600" dirty="0">
                <a:solidFill>
                  <a:schemeClr val="tx1"/>
                </a:solidFill>
              </a:rPr>
              <a:t>Rheumatic fever is an inflammatory autoimmune disease that affects the connective tissues of the heart, joints, skin (subcutaneous tissues), blood vessels, and central nervous system. Rheumatic fever characteristically manifests 2 to 6 weeks after an untreated or partially treated group A beta-</a:t>
            </a:r>
            <a:r>
              <a:rPr lang="en-GB" sz="1600" dirty="0" err="1">
                <a:solidFill>
                  <a:schemeClr val="tx1"/>
                </a:solidFill>
              </a:rPr>
              <a:t>hemolytic</a:t>
            </a:r>
            <a:r>
              <a:rPr lang="en-GB" sz="1600" dirty="0">
                <a:solidFill>
                  <a:schemeClr val="tx1"/>
                </a:solidFill>
              </a:rPr>
              <a:t> streptococcal infection of the upper respiratory tract. Initially, the nurse determines whether the child had a sore throat or an unexplained fever within the past 2 months. Options 1, 2, and 3 are unrelated to rheumatic fever.</a:t>
            </a:r>
          </a:p>
        </p:txBody>
      </p:sp>
    </p:spTree>
    <p:extLst>
      <p:ext uri="{BB962C8B-B14F-4D97-AF65-F5344CB8AC3E}">
        <p14:creationId xmlns:p14="http://schemas.microsoft.com/office/powerpoint/2010/main" val="34779354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1973904"/>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Assessment findings of an infant admitted to the hospital reveal a machinery-like murmur on auscultation of the heart and signs of heart failure. The nurse reviews congenital cardiac anomalies and identifies the infant's condition as which disorder? Refer to figure (the circled area) to determine the condition.</a:t>
            </a:r>
          </a:p>
          <a:p>
            <a:endParaRPr lang="en-GB" dirty="0">
              <a:solidFill>
                <a:schemeClr val="tx1"/>
              </a:solidFill>
            </a:endParaRPr>
          </a:p>
          <a:p>
            <a:pPr marL="342900" indent="-342900">
              <a:buFont typeface="+mj-lt"/>
              <a:buAutoNum type="alphaUcPeriod"/>
            </a:pPr>
            <a:r>
              <a:rPr lang="en-GB" dirty="0">
                <a:solidFill>
                  <a:schemeClr val="tx1"/>
                </a:solidFill>
              </a:rPr>
              <a:t>Patent ductus </a:t>
            </a:r>
            <a:r>
              <a:rPr lang="en-GB" dirty="0">
                <a:solidFill>
                  <a:schemeClr val="tx1"/>
                </a:solidFill>
              </a:rPr>
              <a:t>arteriosus</a:t>
            </a:r>
            <a:endParaRPr lang="en-GB" dirty="0">
              <a:solidFill>
                <a:schemeClr val="tx1"/>
              </a:solidFill>
            </a:endParaRPr>
          </a:p>
          <a:p>
            <a:pPr marL="342900" indent="-342900">
              <a:buFont typeface="+mj-lt"/>
              <a:buAutoNum type="alphaUcPeriod"/>
            </a:pPr>
            <a:r>
              <a:rPr lang="en-GB" dirty="0">
                <a:solidFill>
                  <a:schemeClr val="tx1"/>
                </a:solidFill>
              </a:rPr>
              <a:t>Aortic </a:t>
            </a:r>
            <a:r>
              <a:rPr lang="en-GB" dirty="0">
                <a:solidFill>
                  <a:schemeClr val="tx1"/>
                </a:solidFill>
              </a:rPr>
              <a:t>stenosis</a:t>
            </a:r>
            <a:endParaRPr lang="en-GB" dirty="0">
              <a:solidFill>
                <a:schemeClr val="tx1"/>
              </a:solidFill>
            </a:endParaRPr>
          </a:p>
          <a:p>
            <a:pPr marL="342900" indent="-342900">
              <a:buFont typeface="+mj-lt"/>
              <a:buAutoNum type="alphaUcPeriod"/>
            </a:pPr>
            <a:r>
              <a:rPr lang="en-GB" dirty="0">
                <a:solidFill>
                  <a:schemeClr val="tx1"/>
                </a:solidFill>
              </a:rPr>
              <a:t>Atrial septal </a:t>
            </a:r>
            <a:r>
              <a:rPr lang="en-GB" dirty="0">
                <a:solidFill>
                  <a:schemeClr val="tx1"/>
                </a:solidFill>
              </a:rPr>
              <a:t>defect</a:t>
            </a:r>
            <a:endParaRPr lang="en-GB" dirty="0">
              <a:solidFill>
                <a:schemeClr val="tx1"/>
              </a:solidFill>
            </a:endParaRPr>
          </a:p>
          <a:p>
            <a:pPr marL="342900" indent="-342900">
              <a:buFont typeface="+mj-lt"/>
              <a:buAutoNum type="alphaUcPeriod"/>
            </a:pPr>
            <a:r>
              <a:rPr lang="en-GB" dirty="0">
                <a:solidFill>
                  <a:schemeClr val="tx1"/>
                </a:solidFill>
              </a:rPr>
              <a:t>Ventricular septal defect</a:t>
            </a:r>
          </a:p>
        </p:txBody>
      </p:sp>
      <p:sp>
        <p:nvSpPr>
          <p:cNvPr id="18" name="Rectangle 17"/>
          <p:cNvSpPr/>
          <p:nvPr/>
        </p:nvSpPr>
        <p:spPr>
          <a:xfrm>
            <a:off x="200998" y="4646428"/>
            <a:ext cx="11420198"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A patent ductus arteriosus is failure of the </a:t>
            </a:r>
            <a:r>
              <a:rPr lang="en-GB" sz="1600" dirty="0" err="1">
                <a:solidFill>
                  <a:schemeClr val="tx1"/>
                </a:solidFill>
              </a:rPr>
              <a:t>fetal</a:t>
            </a:r>
            <a:r>
              <a:rPr lang="en-GB" sz="1600" dirty="0">
                <a:solidFill>
                  <a:schemeClr val="tx1"/>
                </a:solidFill>
              </a:rPr>
              <a:t> ductus arteriosus (artery connecting the aorta and the pulmonary artery) to close. A characteristic machinery-like murmur is present, and the infant may show signs of heart failure. Aortic stenosis is a narrowing or stricture of the aortic valve. Atrial septal defect is an abnormal opening between the atria. Ventricular septal defect is an abnormal opening between the right and left ventricles</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5179646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1890776"/>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reviews the record of a child who is suspected to have glomerulonephritis. Which statement by the child's parent should the nurse expect that is associated with this diagnosis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noticed his urine was the </a:t>
            </a:r>
            <a:r>
              <a:rPr lang="en-GB" dirty="0" err="1">
                <a:solidFill>
                  <a:schemeClr val="tx1"/>
                </a:solidFill>
              </a:rPr>
              <a:t>color</a:t>
            </a:r>
            <a:r>
              <a:rPr lang="en-GB" dirty="0">
                <a:solidFill>
                  <a:schemeClr val="tx1"/>
                </a:solidFill>
              </a:rPr>
              <a:t> of cola lately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"His </a:t>
            </a:r>
            <a:r>
              <a:rPr lang="en-GB" dirty="0" err="1">
                <a:solidFill>
                  <a:schemeClr val="tx1"/>
                </a:solidFill>
              </a:rPr>
              <a:t>pediatrician</a:t>
            </a:r>
            <a:r>
              <a:rPr lang="en-GB" dirty="0">
                <a:solidFill>
                  <a:schemeClr val="tx1"/>
                </a:solidFill>
              </a:rPr>
              <a:t> said his kidneys are working well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noticed his urine was the </a:t>
            </a:r>
            <a:r>
              <a:rPr lang="en-GB" dirty="0" err="1">
                <a:solidFill>
                  <a:schemeClr val="tx1"/>
                </a:solidFill>
              </a:rPr>
              <a:t>color</a:t>
            </a:r>
            <a:r>
              <a:rPr lang="en-GB" dirty="0">
                <a:solidFill>
                  <a:schemeClr val="tx1"/>
                </a:solidFill>
              </a:rPr>
              <a:t> of cola lately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"I'm so glad they didn't find any protein in his urine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nurse who admitted my child said his blood pressure was low."</a:t>
            </a:r>
          </a:p>
        </p:txBody>
      </p:sp>
      <p:sp>
        <p:nvSpPr>
          <p:cNvPr id="18" name="Rectangle 17"/>
          <p:cNvSpPr/>
          <p:nvPr/>
        </p:nvSpPr>
        <p:spPr>
          <a:xfrm>
            <a:off x="342239" y="4255337"/>
            <a:ext cx="10913194"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r>
              <a:rPr lang="en-GB" sz="1600" dirty="0">
                <a:solidFill>
                  <a:schemeClr val="tx1"/>
                </a:solidFill>
              </a:rPr>
              <a:t>Glomerulonephritis refers to a group of kidney disorders characterized by inflammatory injury in the glomerulus. Gross </a:t>
            </a:r>
            <a:r>
              <a:rPr lang="en-GB" sz="1600" dirty="0" err="1">
                <a:solidFill>
                  <a:schemeClr val="tx1"/>
                </a:solidFill>
              </a:rPr>
              <a:t>hematuria</a:t>
            </a:r>
            <a:r>
              <a:rPr lang="en-GB" sz="1600" dirty="0">
                <a:solidFill>
                  <a:schemeClr val="tx1"/>
                </a:solidFill>
              </a:rPr>
              <a:t>, resulting in dark, smoky, cola-</a:t>
            </a:r>
            <a:r>
              <a:rPr lang="en-GB" sz="1600" dirty="0" err="1">
                <a:solidFill>
                  <a:schemeClr val="tx1"/>
                </a:solidFill>
              </a:rPr>
              <a:t>colored</a:t>
            </a:r>
            <a:r>
              <a:rPr lang="en-GB" sz="1600" dirty="0">
                <a:solidFill>
                  <a:schemeClr val="tx1"/>
                </a:solidFill>
              </a:rPr>
              <a:t> or brown-</a:t>
            </a:r>
            <a:r>
              <a:rPr lang="en-GB" sz="1600" dirty="0" err="1">
                <a:solidFill>
                  <a:schemeClr val="tx1"/>
                </a:solidFill>
              </a:rPr>
              <a:t>colored</a:t>
            </a:r>
            <a:r>
              <a:rPr lang="en-GB" sz="1600" dirty="0">
                <a:solidFill>
                  <a:schemeClr val="tx1"/>
                </a:solidFill>
              </a:rPr>
              <a:t> urine, is a classic symptom of glomerulonephritis. Blood urea nitrogen levels and serum creatinine levels may be elevated, indicating that kidney function is compromised. A mild to moderate elevation in protein in the urine is associated with glomerulonephritis. Hypertension is also common because of fluid volume overload secondary to the kidneys not working properly</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1415295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performing an admission assessment on a 2-year-old child who has been diagnosed with nephrotic syndrome notes that which most common characteristic is associated with this syndrome</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Generalized </a:t>
            </a:r>
            <a:r>
              <a:rPr lang="en-GB" dirty="0" err="1">
                <a:solidFill>
                  <a:schemeClr val="tx1"/>
                </a:solidFill>
              </a:rPr>
              <a:t>edema</a:t>
            </a:r>
            <a:endParaRPr lang="en-GB" dirty="0">
              <a:solidFill>
                <a:schemeClr val="tx1"/>
              </a:solidFill>
            </a:endParaRPr>
          </a:p>
          <a:p>
            <a:pPr marL="342900" indent="-342900">
              <a:buFont typeface="+mj-lt"/>
              <a:buAutoNum type="alphaUcPeriod"/>
            </a:pPr>
            <a:r>
              <a:rPr lang="en-GB" dirty="0">
                <a:solidFill>
                  <a:schemeClr val="tx1"/>
                </a:solidFill>
              </a:rPr>
              <a:t>Hypertension</a:t>
            </a:r>
            <a:endParaRPr lang="en-GB" dirty="0">
              <a:solidFill>
                <a:schemeClr val="tx1"/>
              </a:solidFill>
            </a:endParaRPr>
          </a:p>
          <a:p>
            <a:pPr marL="342900" indent="-342900">
              <a:buFont typeface="+mj-lt"/>
              <a:buAutoNum type="alphaUcPeriod"/>
            </a:pPr>
            <a:r>
              <a:rPr lang="en-GB" dirty="0">
                <a:solidFill>
                  <a:schemeClr val="tx1"/>
                </a:solidFill>
              </a:rPr>
              <a:t>Increased urinary </a:t>
            </a:r>
            <a:r>
              <a:rPr lang="en-GB" dirty="0">
                <a:solidFill>
                  <a:schemeClr val="tx1"/>
                </a:solidFill>
              </a:rPr>
              <a:t>output</a:t>
            </a:r>
            <a:endParaRPr lang="en-GB" dirty="0">
              <a:solidFill>
                <a:schemeClr val="tx1"/>
              </a:solidFill>
            </a:endParaRPr>
          </a:p>
          <a:p>
            <a:pPr marL="342900" indent="-342900">
              <a:buFont typeface="+mj-lt"/>
              <a:buAutoNum type="alphaUcPeriod"/>
            </a:pPr>
            <a:r>
              <a:rPr lang="en-GB" dirty="0">
                <a:solidFill>
                  <a:schemeClr val="tx1"/>
                </a:solidFill>
              </a:rPr>
              <a:t>Frank, bright red blood in the urine</a:t>
            </a:r>
          </a:p>
        </p:txBody>
      </p:sp>
      <p:sp>
        <p:nvSpPr>
          <p:cNvPr id="18" name="Rectangle 17"/>
          <p:cNvSpPr/>
          <p:nvPr/>
        </p:nvSpPr>
        <p:spPr>
          <a:xfrm>
            <a:off x="183381" y="4630986"/>
            <a:ext cx="1122643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US" b="1" dirty="0">
                <a:solidFill>
                  <a:schemeClr val="tx1"/>
                </a:solidFill>
              </a:rPr>
              <a:t>Rationale:</a:t>
            </a:r>
          </a:p>
          <a:p>
            <a:r>
              <a:rPr lang="en-US" dirty="0">
                <a:solidFill>
                  <a:schemeClr val="tx1"/>
                </a:solidFill>
              </a:rPr>
              <a:t>Nephrotic syndrome is defined as massive proteinuria, hypoalbuminemia, </a:t>
            </a:r>
            <a:r>
              <a:rPr lang="en-US" dirty="0" err="1">
                <a:solidFill>
                  <a:schemeClr val="tx1"/>
                </a:solidFill>
              </a:rPr>
              <a:t>hyperlipemia</a:t>
            </a:r>
            <a:r>
              <a:rPr lang="en-US" dirty="0">
                <a:solidFill>
                  <a:schemeClr val="tx1"/>
                </a:solidFill>
              </a:rPr>
              <a:t>, and edema. Other manifestations include weight gain; periorbital and facial edema that is most prominent in the morning; leg, ankle, labial, or scrotal edema; decreased urine output and urine that is dark and frothy; abdominal swelling; and blood pressure that is normal or slightly decreased</a:t>
            </a:r>
            <a:r>
              <a:rPr lang="en-US"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7204699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planning care for a child with </a:t>
            </a:r>
            <a:r>
              <a:rPr lang="en-GB" dirty="0" err="1">
                <a:solidFill>
                  <a:schemeClr val="tx1"/>
                </a:solidFill>
              </a:rPr>
              <a:t>hemolytic</a:t>
            </a:r>
            <a:r>
              <a:rPr lang="en-GB" dirty="0">
                <a:solidFill>
                  <a:schemeClr val="tx1"/>
                </a:solidFill>
              </a:rPr>
              <a:t>-uremic syndrome who has been </a:t>
            </a:r>
            <a:r>
              <a:rPr lang="en-GB" dirty="0" err="1">
                <a:solidFill>
                  <a:schemeClr val="tx1"/>
                </a:solidFill>
              </a:rPr>
              <a:t>anuric</a:t>
            </a:r>
            <a:r>
              <a:rPr lang="en-GB" dirty="0">
                <a:solidFill>
                  <a:schemeClr val="tx1"/>
                </a:solidFill>
              </a:rPr>
              <a:t> and will be receiving peritoneal dialysis treatment. The nurse should plan to implement which measure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Restrict fluids as prescribed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Care for the arteriovenous fistula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Encourage foods high in potassium</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Administer analgesics as prescribed.</a:t>
            </a:r>
          </a:p>
        </p:txBody>
      </p:sp>
      <p:sp>
        <p:nvSpPr>
          <p:cNvPr id="18" name="Rectangle 17"/>
          <p:cNvSpPr/>
          <p:nvPr/>
        </p:nvSpPr>
        <p:spPr>
          <a:xfrm>
            <a:off x="318887" y="4253418"/>
            <a:ext cx="10886669"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p>
          <a:p>
            <a:r>
              <a:rPr lang="en-GB" sz="1600" dirty="0" err="1">
                <a:solidFill>
                  <a:schemeClr val="tx1"/>
                </a:solidFill>
              </a:rPr>
              <a:t>Hemolytic</a:t>
            </a:r>
            <a:r>
              <a:rPr lang="en-GB" sz="1600" dirty="0">
                <a:solidFill>
                  <a:schemeClr val="tx1"/>
                </a:solidFill>
              </a:rPr>
              <a:t>-uremic syndrome is thought to be associated with bacterial toxins, chemicals, and viruses that result in acute kidney injury in children. Clinical manifestations of the disease include acquired </a:t>
            </a:r>
            <a:r>
              <a:rPr lang="en-GB" sz="1600" dirty="0" err="1">
                <a:solidFill>
                  <a:schemeClr val="tx1"/>
                </a:solidFill>
              </a:rPr>
              <a:t>hemolytic</a:t>
            </a:r>
            <a:r>
              <a:rPr lang="en-GB" sz="1600" dirty="0">
                <a:solidFill>
                  <a:schemeClr val="tx1"/>
                </a:solidFill>
              </a:rPr>
              <a:t> </a:t>
            </a:r>
            <a:r>
              <a:rPr lang="en-GB" sz="1600" dirty="0" err="1">
                <a:solidFill>
                  <a:schemeClr val="tx1"/>
                </a:solidFill>
              </a:rPr>
              <a:t>anemia</a:t>
            </a:r>
            <a:r>
              <a:rPr lang="en-GB" sz="1600" dirty="0">
                <a:solidFill>
                  <a:schemeClr val="tx1"/>
                </a:solidFill>
              </a:rPr>
              <a:t>, thrombocytopenia, renal injury, and central nervous system symptoms. A child with </a:t>
            </a:r>
            <a:r>
              <a:rPr lang="en-GB" sz="1600" dirty="0" err="1">
                <a:solidFill>
                  <a:schemeClr val="tx1"/>
                </a:solidFill>
              </a:rPr>
              <a:t>hemolytic</a:t>
            </a:r>
            <a:r>
              <a:rPr lang="en-GB" sz="1600" dirty="0">
                <a:solidFill>
                  <a:schemeClr val="tx1"/>
                </a:solidFill>
              </a:rPr>
              <a:t>-uremic syndrome undergoing peritoneal dialysis because of anuria would be on fluid restriction. Pain is not associated with </a:t>
            </a:r>
            <a:r>
              <a:rPr lang="en-GB" sz="1600" dirty="0" err="1">
                <a:solidFill>
                  <a:schemeClr val="tx1"/>
                </a:solidFill>
              </a:rPr>
              <a:t>hemolytic</a:t>
            </a:r>
            <a:r>
              <a:rPr lang="en-GB" sz="1600" dirty="0">
                <a:solidFill>
                  <a:schemeClr val="tx1"/>
                </a:solidFill>
              </a:rPr>
              <a:t>-uremic syndrome, and potassium would be restricted, not encouraged, if the child is </a:t>
            </a:r>
            <a:r>
              <a:rPr lang="en-GB" sz="1600" dirty="0" err="1">
                <a:solidFill>
                  <a:schemeClr val="tx1"/>
                </a:solidFill>
              </a:rPr>
              <a:t>anuric</a:t>
            </a:r>
            <a:r>
              <a:rPr lang="en-GB" sz="1600" dirty="0">
                <a:solidFill>
                  <a:schemeClr val="tx1"/>
                </a:solidFill>
              </a:rPr>
              <a:t>. Peritoneal dialysis does not require an arteriovenous fistula (only </a:t>
            </a:r>
            <a:r>
              <a:rPr lang="en-GB" sz="1600" dirty="0" err="1">
                <a:solidFill>
                  <a:schemeClr val="tx1"/>
                </a:solidFill>
              </a:rPr>
              <a:t>hemodialysis</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692011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7-year-old child is seen in a clinic, and the </a:t>
            </a:r>
            <a:r>
              <a:rPr lang="en-GB" dirty="0" err="1">
                <a:solidFill>
                  <a:schemeClr val="tx1"/>
                </a:solidFill>
              </a:rPr>
              <a:t>pediatrician</a:t>
            </a:r>
            <a:r>
              <a:rPr lang="en-GB" dirty="0">
                <a:solidFill>
                  <a:schemeClr val="tx1"/>
                </a:solidFill>
              </a:rPr>
              <a:t> documents a diagnosis of </a:t>
            </a:r>
            <a:r>
              <a:rPr lang="en-GB" dirty="0" err="1">
                <a:solidFill>
                  <a:schemeClr val="tx1"/>
                </a:solidFill>
              </a:rPr>
              <a:t>nighttime</a:t>
            </a:r>
            <a:r>
              <a:rPr lang="en-GB" dirty="0">
                <a:solidFill>
                  <a:schemeClr val="tx1"/>
                </a:solidFill>
              </a:rPr>
              <a:t> (nocturnal) enuresis. The nurse should provide which information to the parents?</a:t>
            </a:r>
          </a:p>
          <a:p>
            <a:endParaRPr lang="en-GB" dirty="0">
              <a:solidFill>
                <a:schemeClr val="tx1"/>
              </a:solidFill>
            </a:endParaRPr>
          </a:p>
          <a:p>
            <a:pPr marL="342900" indent="-342900">
              <a:buFont typeface="+mj-lt"/>
              <a:buAutoNum type="alphaUcPeriod"/>
            </a:pPr>
            <a:r>
              <a:rPr lang="en-GB" dirty="0" err="1">
                <a:solidFill>
                  <a:schemeClr val="tx1"/>
                </a:solidFill>
              </a:rPr>
              <a:t>Nighttime</a:t>
            </a:r>
            <a:r>
              <a:rPr lang="en-GB" dirty="0">
                <a:solidFill>
                  <a:schemeClr val="tx1"/>
                </a:solidFill>
              </a:rPr>
              <a:t> (nocturnal) enuresis is usually outgrown without therapeutic intervention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err="1">
                <a:solidFill>
                  <a:schemeClr val="tx1"/>
                </a:solidFill>
              </a:rPr>
              <a:t>Nighttime</a:t>
            </a:r>
            <a:r>
              <a:rPr lang="en-GB" dirty="0">
                <a:solidFill>
                  <a:schemeClr val="tx1"/>
                </a:solidFill>
              </a:rPr>
              <a:t> (nocturnal) enuresis does not respond to treatment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err="1">
                <a:solidFill>
                  <a:schemeClr val="tx1"/>
                </a:solidFill>
              </a:rPr>
              <a:t>Nighttime</a:t>
            </a:r>
            <a:r>
              <a:rPr lang="en-GB" dirty="0">
                <a:solidFill>
                  <a:schemeClr val="tx1"/>
                </a:solidFill>
              </a:rPr>
              <a:t> (nocturnal) enuresis is caused by a psychiatric problem</a:t>
            </a:r>
            <a:r>
              <a:rPr lang="en-GB" dirty="0">
                <a:solidFill>
                  <a:schemeClr val="tx1"/>
                </a:solidFill>
              </a:rPr>
              <a:t>.</a:t>
            </a:r>
            <a:endParaRPr lang="en-GB" dirty="0">
              <a:solidFill>
                <a:schemeClr val="tx1"/>
              </a:solidFill>
            </a:endParaRPr>
          </a:p>
          <a:p>
            <a:pPr marL="342900" indent="-342900">
              <a:buFont typeface="+mj-lt"/>
              <a:buAutoNum type="alphaUcPeriod"/>
            </a:pPr>
            <a:r>
              <a:rPr lang="en-GB" dirty="0" err="1">
                <a:solidFill>
                  <a:schemeClr val="tx1"/>
                </a:solidFill>
              </a:rPr>
              <a:t>Nighttime</a:t>
            </a:r>
            <a:r>
              <a:rPr lang="en-GB" dirty="0">
                <a:solidFill>
                  <a:schemeClr val="tx1"/>
                </a:solidFill>
              </a:rPr>
              <a:t> (nocturnal) enuresis requires surgical intervention to improve the problem.</a:t>
            </a:r>
          </a:p>
        </p:txBody>
      </p:sp>
      <p:sp>
        <p:nvSpPr>
          <p:cNvPr id="18" name="Rectangle 17"/>
          <p:cNvSpPr/>
          <p:nvPr/>
        </p:nvSpPr>
        <p:spPr>
          <a:xfrm>
            <a:off x="266008" y="4571776"/>
            <a:ext cx="11155680"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endParaRPr lang="en-GB" b="1" dirty="0">
              <a:solidFill>
                <a:schemeClr val="tx1"/>
              </a:solidFill>
            </a:endParaRPr>
          </a:p>
          <a:p>
            <a:r>
              <a:rPr lang="en-GB" dirty="0" err="1">
                <a:solidFill>
                  <a:schemeClr val="tx1"/>
                </a:solidFill>
              </a:rPr>
              <a:t>Nighttime</a:t>
            </a:r>
            <a:r>
              <a:rPr lang="en-GB" dirty="0">
                <a:solidFill>
                  <a:schemeClr val="tx1"/>
                </a:solidFill>
              </a:rPr>
              <a:t> (nocturnal) enuresis occurs in a child who has never been dry at night for extended periods. The condition is common in children, and most children eventually outgrow bedwetting without therapeutic intervention. The child is unable to sense a full bladder and does not awaken to void. The child may have delayed maturation of the central nervous system. The condition is not caused by a psychiatric problem.</a:t>
            </a:r>
          </a:p>
        </p:txBody>
      </p:sp>
    </p:spTree>
    <p:extLst>
      <p:ext uri="{BB962C8B-B14F-4D97-AF65-F5344CB8AC3E}">
        <p14:creationId xmlns:p14="http://schemas.microsoft.com/office/powerpoint/2010/main" val="2997759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0"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reviewing a treatment plan with the parents of a </a:t>
            </a:r>
            <a:r>
              <a:rPr lang="en-GB" dirty="0" err="1">
                <a:solidFill>
                  <a:schemeClr val="tx1"/>
                </a:solidFill>
              </a:rPr>
              <a:t>newborn</a:t>
            </a:r>
            <a:r>
              <a:rPr lang="en-GB" dirty="0">
                <a:solidFill>
                  <a:schemeClr val="tx1"/>
                </a:solidFill>
              </a:rPr>
              <a:t> with hypospadias. Which statement by the parents indicates their understanding of the plan?</a:t>
            </a:r>
          </a:p>
          <a:p>
            <a:endParaRPr lang="en-GB" dirty="0">
              <a:solidFill>
                <a:schemeClr val="tx1"/>
              </a:solidFill>
            </a:endParaRPr>
          </a:p>
          <a:p>
            <a:pPr marL="342900" indent="-342900">
              <a:buFont typeface="+mj-lt"/>
              <a:buAutoNum type="alphaUcPeriod"/>
            </a:pPr>
            <a:r>
              <a:rPr lang="en-GB" dirty="0">
                <a:solidFill>
                  <a:schemeClr val="tx1"/>
                </a:solidFill>
              </a:rPr>
              <a:t>"Circumcision has been delayed to save tissue for surgical repair</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"Caution should be used when straddling my infant on a hip</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"Vital signs should be taken daily to check for bladder infection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"Catheterization will be necessary when my infant does not void."</a:t>
            </a:r>
          </a:p>
        </p:txBody>
      </p:sp>
      <p:sp>
        <p:nvSpPr>
          <p:cNvPr id="18" name="Rectangle 17"/>
          <p:cNvSpPr/>
          <p:nvPr/>
        </p:nvSpPr>
        <p:spPr>
          <a:xfrm>
            <a:off x="454799" y="4329577"/>
            <a:ext cx="10569492"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p>
          <a:p>
            <a:endParaRPr lang="en-GB" dirty="0">
              <a:solidFill>
                <a:schemeClr val="tx1"/>
              </a:solidFill>
            </a:endParaRPr>
          </a:p>
          <a:p>
            <a:r>
              <a:rPr lang="en-GB" dirty="0">
                <a:solidFill>
                  <a:schemeClr val="tx1"/>
                </a:solidFill>
              </a:rPr>
              <a:t>Hypospadias is a congenital defect involving abnormal placement of the urethral orifice of the penis. In hypospadias, the urethral orifice is located below the glans penis along the ventral surface. The infant should not be circumcised, because the dorsal foreskin tissue will be used for surgical repair of the hypospadias.</a:t>
            </a:r>
          </a:p>
        </p:txBody>
      </p:sp>
    </p:spTree>
    <p:extLst>
      <p:ext uri="{BB962C8B-B14F-4D97-AF65-F5344CB8AC3E}">
        <p14:creationId xmlns:p14="http://schemas.microsoft.com/office/powerpoint/2010/main" val="1115257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question should the nurse ask the parents of a child suspected of having glomerulonephritis?</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"Has the child had a sore throat or a throat infection in the last few weeks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"Did your child fall off a bike onto the handlebars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"Has the child had persistent nausea and vomiting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"Has the child been itching or had a rash anytime in the last week?"</a:t>
            </a:r>
          </a:p>
        </p:txBody>
      </p:sp>
      <p:sp>
        <p:nvSpPr>
          <p:cNvPr id="18" name="Rectangle 17"/>
          <p:cNvSpPr/>
          <p:nvPr/>
        </p:nvSpPr>
        <p:spPr>
          <a:xfrm>
            <a:off x="446717" y="4325182"/>
            <a:ext cx="10742213"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GB" b="1" dirty="0">
                <a:solidFill>
                  <a:schemeClr val="tx1"/>
                </a:solidFill>
              </a:rPr>
              <a:t>Rationale:</a:t>
            </a:r>
          </a:p>
          <a:p>
            <a:r>
              <a:rPr lang="en-GB" dirty="0">
                <a:solidFill>
                  <a:schemeClr val="tx1"/>
                </a:solidFill>
              </a:rPr>
              <a:t>Glomerulonephritis refers to a group of kidney disorders characterized by inflammatory injury in the glomerulus. Group A β-</a:t>
            </a:r>
            <a:r>
              <a:rPr lang="en-GB" dirty="0" err="1">
                <a:solidFill>
                  <a:schemeClr val="tx1"/>
                </a:solidFill>
              </a:rPr>
              <a:t>hemolytic</a:t>
            </a:r>
            <a:r>
              <a:rPr lang="en-GB" dirty="0">
                <a:solidFill>
                  <a:schemeClr val="tx1"/>
                </a:solidFill>
              </a:rPr>
              <a:t> streptococcal infection is a cause of glomerulonephritis. Often, a child becomes ill with streptococcal infection of the upper respiratory tract and then develops symptoms of acute </a:t>
            </a:r>
            <a:r>
              <a:rPr lang="en-GB" dirty="0" err="1">
                <a:solidFill>
                  <a:schemeClr val="tx1"/>
                </a:solidFill>
              </a:rPr>
              <a:t>poststreptococcal</a:t>
            </a:r>
            <a:r>
              <a:rPr lang="en-GB" dirty="0">
                <a:solidFill>
                  <a:schemeClr val="tx1"/>
                </a:solidFill>
              </a:rPr>
              <a:t> glomerulonephritis after an interval of 1 to 2 weeks. </a:t>
            </a:r>
          </a:p>
        </p:txBody>
      </p:sp>
    </p:spTree>
    <p:extLst>
      <p:ext uri="{BB962C8B-B14F-4D97-AF65-F5344CB8AC3E}">
        <p14:creationId xmlns:p14="http://schemas.microsoft.com/office/powerpoint/2010/main" val="9298418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performing an assessment on a child admitted to the hospital with a probable diagnosis of nephrotic syndrome. Which assessment findings should the nurse expect to observe? Select all that apply.</a:t>
            </a:r>
          </a:p>
          <a:p>
            <a:endParaRPr lang="en-GB" dirty="0">
              <a:solidFill>
                <a:schemeClr val="tx1"/>
              </a:solidFill>
            </a:endParaRPr>
          </a:p>
          <a:p>
            <a:pPr marL="342900" indent="-342900">
              <a:buFont typeface="+mj-lt"/>
              <a:buAutoNum type="alphaUcPeriod"/>
            </a:pPr>
            <a:r>
              <a:rPr lang="en-GB" dirty="0">
                <a:solidFill>
                  <a:schemeClr val="tx1"/>
                </a:solidFill>
              </a:rPr>
              <a:t>Pallor</a:t>
            </a:r>
            <a:endParaRPr lang="en-GB" dirty="0">
              <a:solidFill>
                <a:schemeClr val="tx1"/>
              </a:solidFill>
            </a:endParaRPr>
          </a:p>
          <a:p>
            <a:pPr marL="342900" indent="-342900">
              <a:buFont typeface="+mj-lt"/>
              <a:buAutoNum type="alphaUcPeriod"/>
            </a:pPr>
            <a:r>
              <a:rPr lang="en-GB" dirty="0" err="1">
                <a:solidFill>
                  <a:schemeClr val="tx1"/>
                </a:solidFill>
              </a:rPr>
              <a:t>Edema</a:t>
            </a:r>
            <a:endParaRPr lang="en-GB" dirty="0">
              <a:solidFill>
                <a:schemeClr val="tx1"/>
              </a:solidFill>
            </a:endParaRPr>
          </a:p>
          <a:p>
            <a:pPr marL="342900" indent="-342900">
              <a:buFont typeface="+mj-lt"/>
              <a:buAutoNum type="alphaUcPeriod"/>
            </a:pPr>
            <a:r>
              <a:rPr lang="en-GB" dirty="0">
                <a:solidFill>
                  <a:schemeClr val="tx1"/>
                </a:solidFill>
              </a:rPr>
              <a:t>Anorexia</a:t>
            </a:r>
            <a:endParaRPr lang="en-GB" dirty="0">
              <a:solidFill>
                <a:schemeClr val="tx1"/>
              </a:solidFill>
            </a:endParaRPr>
          </a:p>
          <a:p>
            <a:pPr marL="342900" indent="-342900">
              <a:buFont typeface="+mj-lt"/>
              <a:buAutoNum type="alphaUcPeriod"/>
            </a:pPr>
            <a:r>
              <a:rPr lang="en-GB" dirty="0">
                <a:solidFill>
                  <a:schemeClr val="tx1"/>
                </a:solidFill>
              </a:rPr>
              <a:t>Proteinuria</a:t>
            </a:r>
            <a:endParaRPr lang="en-GB" dirty="0">
              <a:solidFill>
                <a:schemeClr val="tx1"/>
              </a:solidFill>
            </a:endParaRPr>
          </a:p>
          <a:p>
            <a:pPr marL="342900" indent="-342900">
              <a:buFont typeface="+mj-lt"/>
              <a:buAutoNum type="alphaUcPeriod"/>
            </a:pPr>
            <a:r>
              <a:rPr lang="en-GB" dirty="0">
                <a:solidFill>
                  <a:schemeClr val="tx1"/>
                </a:solidFill>
              </a:rPr>
              <a:t>Weight loss</a:t>
            </a:r>
          </a:p>
        </p:txBody>
      </p:sp>
      <p:sp>
        <p:nvSpPr>
          <p:cNvPr id="18" name="Rectangle 17"/>
          <p:cNvSpPr/>
          <p:nvPr/>
        </p:nvSpPr>
        <p:spPr>
          <a:xfrm>
            <a:off x="5124781" y="5253275"/>
            <a:ext cx="1888761"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 B,C &amp; D</a:t>
            </a:r>
            <a:endParaRPr lang="en-GB" b="1" dirty="0">
              <a:solidFill>
                <a:schemeClr val="tx1"/>
              </a:solidFill>
            </a:endParaRPr>
          </a:p>
        </p:txBody>
      </p:sp>
    </p:spTree>
    <p:extLst>
      <p:ext uri="{BB962C8B-B14F-4D97-AF65-F5344CB8AC3E}">
        <p14:creationId xmlns:p14="http://schemas.microsoft.com/office/powerpoint/2010/main" val="417417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notes documentation that a child is exhibiting an inability to flex the leg when the thigh is flexed anteriorly at the hip. Which condition does the nurse suspect?</a:t>
            </a:r>
          </a:p>
          <a:p>
            <a:endParaRPr lang="en-GB" dirty="0">
              <a:solidFill>
                <a:schemeClr val="tx1"/>
              </a:solidFill>
            </a:endParaRPr>
          </a:p>
          <a:p>
            <a:pPr marL="342900" indent="-342900">
              <a:buFont typeface="+mj-lt"/>
              <a:buAutoNum type="alphaUcPeriod"/>
            </a:pPr>
            <a:r>
              <a:rPr lang="en-GB" dirty="0">
                <a:solidFill>
                  <a:schemeClr val="tx1"/>
                </a:solidFill>
              </a:rPr>
              <a:t>Meningitis</a:t>
            </a:r>
            <a:endParaRPr lang="en-GB" dirty="0">
              <a:solidFill>
                <a:schemeClr val="tx1"/>
              </a:solidFill>
            </a:endParaRPr>
          </a:p>
          <a:p>
            <a:pPr marL="342900" indent="-342900">
              <a:buFont typeface="+mj-lt"/>
              <a:buAutoNum type="alphaUcPeriod"/>
            </a:pPr>
            <a:r>
              <a:rPr lang="en-GB" dirty="0">
                <a:solidFill>
                  <a:schemeClr val="tx1"/>
                </a:solidFill>
              </a:rPr>
              <a:t>Spinal cord </a:t>
            </a:r>
            <a:r>
              <a:rPr lang="en-GB" dirty="0">
                <a:solidFill>
                  <a:schemeClr val="tx1"/>
                </a:solidFill>
              </a:rPr>
              <a:t>injury</a:t>
            </a:r>
            <a:endParaRPr lang="en-GB" dirty="0">
              <a:solidFill>
                <a:schemeClr val="tx1"/>
              </a:solidFill>
            </a:endParaRPr>
          </a:p>
          <a:p>
            <a:pPr marL="342900" indent="-342900">
              <a:buFont typeface="+mj-lt"/>
              <a:buAutoNum type="alphaUcPeriod"/>
            </a:pPr>
            <a:r>
              <a:rPr lang="en-GB" dirty="0">
                <a:solidFill>
                  <a:schemeClr val="tx1"/>
                </a:solidFill>
              </a:rPr>
              <a:t>Intracranial </a:t>
            </a:r>
            <a:r>
              <a:rPr lang="en-GB" dirty="0">
                <a:solidFill>
                  <a:schemeClr val="tx1"/>
                </a:solidFill>
              </a:rPr>
              <a:t>bleeding</a:t>
            </a:r>
            <a:endParaRPr lang="en-GB" dirty="0">
              <a:solidFill>
                <a:schemeClr val="tx1"/>
              </a:solidFill>
            </a:endParaRPr>
          </a:p>
          <a:p>
            <a:pPr marL="342900" indent="-342900">
              <a:buFont typeface="+mj-lt"/>
              <a:buAutoNum type="alphaUcPeriod"/>
            </a:pPr>
            <a:r>
              <a:rPr lang="en-GB" dirty="0">
                <a:solidFill>
                  <a:schemeClr val="tx1"/>
                </a:solidFill>
              </a:rPr>
              <a:t>Decreased cerebral blood flow</a:t>
            </a:r>
          </a:p>
        </p:txBody>
      </p:sp>
      <p:sp>
        <p:nvSpPr>
          <p:cNvPr id="18" name="Rectangle 17"/>
          <p:cNvSpPr/>
          <p:nvPr/>
        </p:nvSpPr>
        <p:spPr>
          <a:xfrm>
            <a:off x="5902598" y="5493556"/>
            <a:ext cx="31771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p>
        </p:txBody>
      </p:sp>
    </p:spTree>
    <p:extLst>
      <p:ext uri="{BB962C8B-B14F-4D97-AF65-F5344CB8AC3E}">
        <p14:creationId xmlns:p14="http://schemas.microsoft.com/office/powerpoint/2010/main" val="8777668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mother arrives at the emergency department with her 5-year-old child and states that the child fell off a bunk bed. A head injury is suspected. The nurse checks the child's airway status and assesses the child for early and late signs of increased intracranial pressure (ICP). Which is a late sign of increased ICP</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Bradycardia</a:t>
            </a:r>
            <a:endParaRPr lang="en-GB" dirty="0">
              <a:solidFill>
                <a:schemeClr val="tx1"/>
              </a:solidFill>
            </a:endParaRPr>
          </a:p>
          <a:p>
            <a:pPr marL="342900" indent="-342900">
              <a:buFont typeface="+mj-lt"/>
              <a:buAutoNum type="alphaUcPeriod"/>
            </a:pPr>
            <a:r>
              <a:rPr lang="en-GB" dirty="0">
                <a:solidFill>
                  <a:schemeClr val="tx1"/>
                </a:solidFill>
              </a:rPr>
              <a:t>Nausea</a:t>
            </a:r>
            <a:endParaRPr lang="en-GB" dirty="0">
              <a:solidFill>
                <a:schemeClr val="tx1"/>
              </a:solidFill>
            </a:endParaRPr>
          </a:p>
          <a:p>
            <a:pPr marL="342900" indent="-342900">
              <a:buFont typeface="+mj-lt"/>
              <a:buAutoNum type="alphaUcPeriod"/>
            </a:pPr>
            <a:r>
              <a:rPr lang="en-GB" dirty="0">
                <a:solidFill>
                  <a:schemeClr val="tx1"/>
                </a:solidFill>
              </a:rPr>
              <a:t>Irritability</a:t>
            </a:r>
            <a:endParaRPr lang="en-GB" dirty="0">
              <a:solidFill>
                <a:schemeClr val="tx1"/>
              </a:solidFill>
            </a:endParaRPr>
          </a:p>
          <a:p>
            <a:pPr marL="342900" indent="-342900">
              <a:buFont typeface="+mj-lt"/>
              <a:buAutoNum type="alphaUcPeriod"/>
            </a:pPr>
            <a:r>
              <a:rPr lang="en-GB" dirty="0">
                <a:solidFill>
                  <a:schemeClr val="tx1"/>
                </a:solidFill>
              </a:rPr>
              <a:t>Headache</a:t>
            </a:r>
          </a:p>
        </p:txBody>
      </p:sp>
      <p:sp>
        <p:nvSpPr>
          <p:cNvPr id="18" name="Rectangle 17"/>
          <p:cNvSpPr/>
          <p:nvPr/>
        </p:nvSpPr>
        <p:spPr>
          <a:xfrm>
            <a:off x="261909" y="4154856"/>
            <a:ext cx="11266218"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GB" b="1" dirty="0">
                <a:solidFill>
                  <a:schemeClr val="tx1"/>
                </a:solidFill>
              </a:rPr>
              <a:t>Rationale:</a:t>
            </a:r>
          </a:p>
          <a:p>
            <a:r>
              <a:rPr lang="en-GB" dirty="0">
                <a:solidFill>
                  <a:schemeClr val="tx1"/>
                </a:solidFill>
              </a:rPr>
              <a:t>Head injury is the pathological result of any mechanical force to the skull, scalp, meninges, or brain. A head injury can cause bleeding in the brain and result in increased ICP. In a child, early signs include a slight change in level of consciousness, headache, nausea, vomiting, visual disturbances (diplopia), and seizures. Late signs of increased ICP include a significant decrease in level of consciousness, bradycardia, decreased motor and sensory responses, alterations in pupil size and reactivity, posturing, </a:t>
            </a:r>
            <a:r>
              <a:rPr lang="en-GB" dirty="0" err="1">
                <a:solidFill>
                  <a:schemeClr val="tx1"/>
                </a:solidFill>
              </a:rPr>
              <a:t>Cheyne</a:t>
            </a:r>
            <a:r>
              <a:rPr lang="en-GB" dirty="0">
                <a:solidFill>
                  <a:schemeClr val="tx1"/>
                </a:solidFill>
              </a:rPr>
              <a:t>-Stokes respirations, and coma</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974382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reviewing the record of a child with increased intracranial pressure and notes that the child has exhibited signs of </a:t>
            </a:r>
            <a:r>
              <a:rPr lang="en-GB" dirty="0" err="1">
                <a:solidFill>
                  <a:schemeClr val="tx1"/>
                </a:solidFill>
              </a:rPr>
              <a:t>decerebrate</a:t>
            </a:r>
            <a:r>
              <a:rPr lang="en-GB" dirty="0">
                <a:solidFill>
                  <a:schemeClr val="tx1"/>
                </a:solidFill>
              </a:rPr>
              <a:t> posturing. On assessment of the child, the nurse expects to note which characteristic of this type of posturing?</a:t>
            </a:r>
          </a:p>
          <a:p>
            <a:endParaRPr lang="en-GB" dirty="0">
              <a:solidFill>
                <a:schemeClr val="tx1"/>
              </a:solidFill>
            </a:endParaRPr>
          </a:p>
          <a:p>
            <a:pPr marL="342900" indent="-342900">
              <a:buFont typeface="+mj-lt"/>
              <a:buAutoNum type="alphaUcPeriod"/>
            </a:pPr>
            <a:r>
              <a:rPr lang="en-GB" dirty="0">
                <a:solidFill>
                  <a:schemeClr val="tx1"/>
                </a:solidFill>
              </a:rPr>
              <a:t>Rigid extension and pronation of the arms and </a:t>
            </a:r>
            <a:r>
              <a:rPr lang="en-GB" dirty="0">
                <a:solidFill>
                  <a:schemeClr val="tx1"/>
                </a:solidFill>
              </a:rPr>
              <a:t>legs</a:t>
            </a:r>
            <a:endParaRPr lang="en-GB" dirty="0">
              <a:solidFill>
                <a:schemeClr val="tx1"/>
              </a:solidFill>
            </a:endParaRPr>
          </a:p>
          <a:p>
            <a:pPr marL="342900" indent="-342900">
              <a:buFont typeface="+mj-lt"/>
              <a:buAutoNum type="alphaUcPeriod"/>
            </a:pPr>
            <a:r>
              <a:rPr lang="en-GB" dirty="0">
                <a:solidFill>
                  <a:schemeClr val="tx1"/>
                </a:solidFill>
              </a:rPr>
              <a:t>Flaccid paralysis of all </a:t>
            </a:r>
            <a:r>
              <a:rPr lang="en-GB" dirty="0">
                <a:solidFill>
                  <a:schemeClr val="tx1"/>
                </a:solidFill>
              </a:rPr>
              <a:t>extremities</a:t>
            </a:r>
            <a:endParaRPr lang="en-GB" dirty="0">
              <a:solidFill>
                <a:schemeClr val="tx1"/>
              </a:solidFill>
            </a:endParaRPr>
          </a:p>
          <a:p>
            <a:pPr marL="342900" indent="-342900">
              <a:buFont typeface="+mj-lt"/>
              <a:buAutoNum type="alphaUcPeriod"/>
            </a:pPr>
            <a:r>
              <a:rPr lang="en-GB" dirty="0">
                <a:solidFill>
                  <a:schemeClr val="tx1"/>
                </a:solidFill>
              </a:rPr>
              <a:t>Adduction of the arms at the </a:t>
            </a:r>
            <a:r>
              <a:rPr lang="en-GB" dirty="0">
                <a:solidFill>
                  <a:schemeClr val="tx1"/>
                </a:solidFill>
              </a:rPr>
              <a:t>shoulders</a:t>
            </a:r>
            <a:endParaRPr lang="en-GB" dirty="0">
              <a:solidFill>
                <a:schemeClr val="tx1"/>
              </a:solidFill>
            </a:endParaRPr>
          </a:p>
          <a:p>
            <a:pPr marL="342900" indent="-342900">
              <a:buFont typeface="+mj-lt"/>
              <a:buAutoNum type="alphaUcPeriod"/>
            </a:pPr>
            <a:r>
              <a:rPr lang="en-GB" dirty="0">
                <a:solidFill>
                  <a:schemeClr val="tx1"/>
                </a:solidFill>
              </a:rPr>
              <a:t>Abnormal flexion of the upper extremities and extension and adduction of the lower extremities</a:t>
            </a:r>
          </a:p>
        </p:txBody>
      </p:sp>
      <p:sp>
        <p:nvSpPr>
          <p:cNvPr id="18" name="Rectangle 17"/>
          <p:cNvSpPr/>
          <p:nvPr/>
        </p:nvSpPr>
        <p:spPr>
          <a:xfrm>
            <a:off x="5902598" y="5493556"/>
            <a:ext cx="317716"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b="1" dirty="0">
                <a:solidFill>
                  <a:schemeClr val="tx1"/>
                </a:solidFill>
              </a:rPr>
              <a:t>A</a:t>
            </a:r>
          </a:p>
        </p:txBody>
      </p:sp>
    </p:spTree>
    <p:extLst>
      <p:ext uri="{BB962C8B-B14F-4D97-AF65-F5344CB8AC3E}">
        <p14:creationId xmlns:p14="http://schemas.microsoft.com/office/powerpoint/2010/main" val="9503725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rPr>
              <a:t>Advanced Med-Surge Part </a:t>
            </a:r>
            <a:r>
              <a:rPr kumimoji="0" lang="en-GB" sz="44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2</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Q.74</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1932" y="1953205"/>
            <a:ext cx="6507287" cy="4177931"/>
          </a:xfrm>
          <a:prstGeom prst="rect">
            <a:avLst/>
          </a:prstGeom>
        </p:spPr>
      </p:pic>
    </p:spTree>
    <p:extLst>
      <p:ext uri="{BB962C8B-B14F-4D97-AF65-F5344CB8AC3E}">
        <p14:creationId xmlns:p14="http://schemas.microsoft.com/office/powerpoint/2010/main" val="572977235"/>
      </p:ext>
    </p:extLst>
  </p:cSld>
  <p:clrMapOvr>
    <a:masterClrMapping/>
  </p:clrMapOvr>
  <p:timing>
    <p:tnLst>
      <p:par>
        <p:cT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kumimoji="0" lang="en-GB" sz="4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2</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6</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1"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child is diagnosed with Reye's syndrome. The nurse creates a nursing care plan for the child and should include which intervention in the plan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Providing a quiet atmosphere with dimmed </a:t>
            </a:r>
            <a:r>
              <a:rPr lang="en-GB" dirty="0">
                <a:solidFill>
                  <a:schemeClr val="tx1"/>
                </a:solidFill>
              </a:rPr>
              <a:t>lighting</a:t>
            </a:r>
            <a:endParaRPr lang="en-GB" dirty="0">
              <a:solidFill>
                <a:schemeClr val="tx1"/>
              </a:solidFill>
            </a:endParaRPr>
          </a:p>
          <a:p>
            <a:pPr marL="342900" indent="-342900">
              <a:buFont typeface="+mj-lt"/>
              <a:buAutoNum type="alphaUcPeriod"/>
            </a:pPr>
            <a:r>
              <a:rPr lang="en-GB" dirty="0">
                <a:solidFill>
                  <a:schemeClr val="tx1"/>
                </a:solidFill>
              </a:rPr>
              <a:t>Assessing hearing </a:t>
            </a:r>
            <a:r>
              <a:rPr lang="en-GB" dirty="0">
                <a:solidFill>
                  <a:schemeClr val="tx1"/>
                </a:solidFill>
              </a:rPr>
              <a:t>loss</a:t>
            </a:r>
            <a:endParaRPr lang="en-GB" dirty="0">
              <a:solidFill>
                <a:schemeClr val="tx1"/>
              </a:solidFill>
            </a:endParaRPr>
          </a:p>
          <a:p>
            <a:pPr marL="342900" indent="-342900">
              <a:buFont typeface="+mj-lt"/>
              <a:buAutoNum type="alphaUcPeriod"/>
            </a:pPr>
            <a:r>
              <a:rPr lang="en-GB" dirty="0">
                <a:solidFill>
                  <a:schemeClr val="tx1"/>
                </a:solidFill>
              </a:rPr>
              <a:t>Monitoring urine </a:t>
            </a:r>
            <a:r>
              <a:rPr lang="en-GB" dirty="0">
                <a:solidFill>
                  <a:schemeClr val="tx1"/>
                </a:solidFill>
              </a:rPr>
              <a:t>output</a:t>
            </a:r>
            <a:endParaRPr lang="en-GB" dirty="0">
              <a:solidFill>
                <a:schemeClr val="tx1"/>
              </a:solidFill>
            </a:endParaRPr>
          </a:p>
          <a:p>
            <a:pPr marL="342900" indent="-342900">
              <a:buFont typeface="+mj-lt"/>
              <a:buAutoNum type="alphaUcPeriod"/>
            </a:pPr>
            <a:r>
              <a:rPr lang="en-GB" dirty="0">
                <a:solidFill>
                  <a:schemeClr val="tx1"/>
                </a:solidFill>
              </a:rPr>
              <a:t>Changing body position every 2 hours</a:t>
            </a:r>
          </a:p>
        </p:txBody>
      </p:sp>
      <p:sp>
        <p:nvSpPr>
          <p:cNvPr id="18" name="Rectangle 17"/>
          <p:cNvSpPr/>
          <p:nvPr/>
        </p:nvSpPr>
        <p:spPr>
          <a:xfrm>
            <a:off x="386826" y="4002968"/>
            <a:ext cx="10819547" cy="184665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r>
              <a:rPr lang="en-GB" b="1" dirty="0">
                <a:solidFill>
                  <a:schemeClr val="tx1"/>
                </a:solidFill>
              </a:rPr>
              <a:t>Rationale:</a:t>
            </a:r>
          </a:p>
          <a:p>
            <a:r>
              <a:rPr lang="en-GB" sz="1600" dirty="0">
                <a:solidFill>
                  <a:schemeClr val="tx1"/>
                </a:solidFill>
              </a:rPr>
              <a:t>Reye's syndrome is an acute encephalopathy that follows a viral illness and is characterized pathologically by cerebral </a:t>
            </a:r>
            <a:r>
              <a:rPr lang="en-GB" sz="1600" dirty="0" err="1">
                <a:solidFill>
                  <a:schemeClr val="tx1"/>
                </a:solidFill>
              </a:rPr>
              <a:t>edema</a:t>
            </a:r>
            <a:r>
              <a:rPr lang="en-GB" sz="1600" dirty="0">
                <a:solidFill>
                  <a:schemeClr val="tx1"/>
                </a:solidFill>
              </a:rPr>
              <a:t> and fatty changes in the liver. In Reye's syndrome, supportive care is directed toward monitoring and managing cerebral </a:t>
            </a:r>
            <a:r>
              <a:rPr lang="en-GB" sz="1600" dirty="0" err="1">
                <a:solidFill>
                  <a:schemeClr val="tx1"/>
                </a:solidFill>
              </a:rPr>
              <a:t>edema</a:t>
            </a:r>
            <a:r>
              <a:rPr lang="en-GB" sz="1600" dirty="0">
                <a:solidFill>
                  <a:schemeClr val="tx1"/>
                </a:solidFill>
              </a:rPr>
              <a:t>. Decreasing stimuli in the environment by providing a quiet environment with dimmed lighting would decrease the stress on the cerebral tissue and neuron responses. Hearing loss and urine output are not affected. Changing the body position every 2 hours would not affect the cerebral </a:t>
            </a:r>
            <a:r>
              <a:rPr lang="en-GB" sz="1600" dirty="0" err="1">
                <a:solidFill>
                  <a:schemeClr val="tx1"/>
                </a:solidFill>
              </a:rPr>
              <a:t>edema</a:t>
            </a:r>
            <a:r>
              <a:rPr lang="en-GB" sz="1600" dirty="0">
                <a:solidFill>
                  <a:schemeClr val="tx1"/>
                </a:solidFill>
              </a:rPr>
              <a:t> directly. The child should be positioned with the head elevated to decrease the progression of the cerebral </a:t>
            </a:r>
            <a:r>
              <a:rPr lang="en-GB" sz="1600" dirty="0" err="1">
                <a:solidFill>
                  <a:schemeClr val="tx1"/>
                </a:solidFill>
              </a:rPr>
              <a:t>edema</a:t>
            </a:r>
            <a:r>
              <a:rPr lang="en-GB" sz="1600" dirty="0">
                <a:solidFill>
                  <a:schemeClr val="tx1"/>
                </a:solidFill>
              </a:rPr>
              <a:t> and promote drainage of cerebrospinal fluid</a:t>
            </a:r>
            <a:r>
              <a:rPr lang="en-GB" sz="1600" dirty="0">
                <a:solidFill>
                  <a:schemeClr val="tx1"/>
                </a:solidFill>
              </a:rPr>
              <a:t>.</a:t>
            </a:r>
            <a:endParaRPr lang="en-GB" sz="1600" dirty="0">
              <a:solidFill>
                <a:schemeClr val="tx1"/>
              </a:solidFill>
            </a:endParaRPr>
          </a:p>
        </p:txBody>
      </p:sp>
    </p:spTree>
    <p:extLst>
      <p:ext uri="{BB962C8B-B14F-4D97-AF65-F5344CB8AC3E}">
        <p14:creationId xmlns:p14="http://schemas.microsoft.com/office/powerpoint/2010/main" val="6842252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9958" y="2772027"/>
            <a:ext cx="9910085"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Advanced Med- Surge Part 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5" name="Rectangle 4"/>
          <p:cNvSpPr/>
          <p:nvPr/>
        </p:nvSpPr>
        <p:spPr>
          <a:xfrm>
            <a:off x="441101" y="2541194"/>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67398151"/>
      </p:ext>
    </p:extLst>
  </p:cSld>
  <p:clrMapOvr>
    <a:masterClrMapping/>
  </p:clrMapOvr>
  <p:timing>
    <p:tnLst>
      <p:par>
        <p:cT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provides instructions to a new mother with hepatitis B regarding breast feeding her </a:t>
            </a:r>
            <a:r>
              <a:rPr lang="en-GB" dirty="0" err="1">
                <a:solidFill>
                  <a:schemeClr val="tx1"/>
                </a:solidFill>
              </a:rPr>
              <a:t>newborns</a:t>
            </a:r>
            <a:r>
              <a:rPr lang="en-GB" dirty="0">
                <a:solidFill>
                  <a:schemeClr val="tx1"/>
                </a:solidFill>
              </a:rPr>
              <a:t>.  The nurse determines that the mother understands the instructions if she makes which statement</a:t>
            </a:r>
            <a:r>
              <a:rPr lang="en-GB" dirty="0">
                <a:solidFill>
                  <a:schemeClr val="tx1"/>
                </a:solidFill>
              </a:rPr>
              <a:t>?</a:t>
            </a:r>
          </a:p>
          <a:p>
            <a:endParaRPr lang="en-GB" dirty="0">
              <a:solidFill>
                <a:schemeClr val="tx1"/>
              </a:solidFill>
            </a:endParaRPr>
          </a:p>
          <a:p>
            <a:pPr marL="342900" indent="-342900">
              <a:buFont typeface="+mj-lt"/>
              <a:buAutoNum type="alphaUcPeriod"/>
            </a:pPr>
            <a:r>
              <a:rPr lang="en-GB" dirty="0">
                <a:solidFill>
                  <a:schemeClr val="tx1"/>
                </a:solidFill>
              </a:rPr>
              <a:t>"I will be able to breast feed once my baby is vaccinated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will not be able to breast feed at all</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infection is not passes through breast milk</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have no wait until the second vaccine is given before I can breast feed."</a:t>
            </a:r>
          </a:p>
        </p:txBody>
      </p:sp>
      <p:sp>
        <p:nvSpPr>
          <p:cNvPr id="18" name="Rectangle 17"/>
          <p:cNvSpPr/>
          <p:nvPr/>
        </p:nvSpPr>
        <p:spPr>
          <a:xfrm>
            <a:off x="981581" y="4154856"/>
            <a:ext cx="10819547"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Rationale</a:t>
            </a:r>
            <a:r>
              <a:rPr lang="en-GB" b="1" dirty="0">
                <a:solidFill>
                  <a:schemeClr val="tx1"/>
                </a:solidFill>
              </a:rPr>
              <a:t>:</a:t>
            </a:r>
          </a:p>
          <a:p>
            <a:endParaRPr lang="en-GB" dirty="0">
              <a:solidFill>
                <a:schemeClr val="tx1"/>
              </a:solidFill>
            </a:endParaRPr>
          </a:p>
          <a:p>
            <a:r>
              <a:rPr lang="en-GB" dirty="0">
                <a:solidFill>
                  <a:schemeClr val="tx1"/>
                </a:solidFill>
              </a:rPr>
              <a:t>Hepatitis B can be transmitted via blood, breast milk, saliva, vaginal secretions, semen and across the placental matrix.</a:t>
            </a:r>
          </a:p>
          <a:p>
            <a:endParaRPr lang="en-GB" dirty="0">
              <a:solidFill>
                <a:schemeClr val="tx1"/>
              </a:solidFill>
            </a:endParaRPr>
          </a:p>
          <a:p>
            <a:r>
              <a:rPr lang="en-GB" dirty="0">
                <a:solidFill>
                  <a:schemeClr val="tx1"/>
                </a:solidFill>
              </a:rPr>
              <a:t>Once the infant is vaccinated; the infant can be breast fed.</a:t>
            </a:r>
          </a:p>
        </p:txBody>
      </p:sp>
    </p:spTree>
    <p:extLst>
      <p:ext uri="{BB962C8B-B14F-4D97-AF65-F5344CB8AC3E}">
        <p14:creationId xmlns:p14="http://schemas.microsoft.com/office/powerpoint/2010/main" val="19614023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Following vaginal delivery, the nurse is observing for placental separation and delivery.  The nurse expects placental delivery to occur at which time following delivery of the baby?</a:t>
            </a:r>
          </a:p>
          <a:p>
            <a:endParaRPr lang="en-GB" dirty="0">
              <a:solidFill>
                <a:schemeClr val="tx1"/>
              </a:solidFill>
            </a:endParaRPr>
          </a:p>
          <a:p>
            <a:pPr marL="342900" indent="-342900">
              <a:buFont typeface="+mj-lt"/>
              <a:buAutoNum type="alphaUcPeriod"/>
            </a:pPr>
            <a:r>
              <a:rPr lang="en-GB" dirty="0">
                <a:solidFill>
                  <a:schemeClr val="tx1"/>
                </a:solidFill>
              </a:rPr>
              <a:t>5 to 30 </a:t>
            </a:r>
            <a:r>
              <a:rPr lang="en-GB" dirty="0">
                <a:solidFill>
                  <a:schemeClr val="tx1"/>
                </a:solidFill>
              </a:rPr>
              <a:t>minutes</a:t>
            </a:r>
            <a:endParaRPr lang="en-GB" dirty="0">
              <a:solidFill>
                <a:schemeClr val="tx1"/>
              </a:solidFill>
            </a:endParaRPr>
          </a:p>
          <a:p>
            <a:pPr marL="342900" indent="-342900">
              <a:buFont typeface="+mj-lt"/>
              <a:buAutoNum type="alphaUcPeriod"/>
            </a:pPr>
            <a:r>
              <a:rPr lang="en-GB" dirty="0">
                <a:solidFill>
                  <a:schemeClr val="tx1"/>
                </a:solidFill>
              </a:rPr>
              <a:t>1.5 hours to 2 </a:t>
            </a:r>
            <a:r>
              <a:rPr lang="en-GB" dirty="0">
                <a:solidFill>
                  <a:schemeClr val="tx1"/>
                </a:solidFill>
              </a:rPr>
              <a:t>hours</a:t>
            </a:r>
            <a:endParaRPr lang="en-GB" dirty="0">
              <a:solidFill>
                <a:schemeClr val="tx1"/>
              </a:solidFill>
            </a:endParaRPr>
          </a:p>
          <a:p>
            <a:pPr marL="342900" indent="-342900">
              <a:buFont typeface="+mj-lt"/>
              <a:buAutoNum type="alphaUcPeriod"/>
            </a:pPr>
            <a:r>
              <a:rPr lang="en-GB" dirty="0">
                <a:solidFill>
                  <a:schemeClr val="tx1"/>
                </a:solidFill>
              </a:rPr>
              <a:t>2.5 hours to 3 </a:t>
            </a:r>
            <a:r>
              <a:rPr lang="en-GB" dirty="0">
                <a:solidFill>
                  <a:schemeClr val="tx1"/>
                </a:solidFill>
              </a:rPr>
              <a:t>hours</a:t>
            </a:r>
            <a:endParaRPr lang="en-GB" dirty="0">
              <a:solidFill>
                <a:schemeClr val="tx1"/>
              </a:solidFill>
            </a:endParaRPr>
          </a:p>
          <a:p>
            <a:pPr marL="342900" indent="-342900">
              <a:buFont typeface="+mj-lt"/>
              <a:buAutoNum type="alphaUcPeriod"/>
            </a:pPr>
            <a:r>
              <a:rPr lang="en-GB" dirty="0">
                <a:solidFill>
                  <a:schemeClr val="tx1"/>
                </a:solidFill>
              </a:rPr>
              <a:t>30 minutes to 1 hour</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Placental separation occurs 5 to 30 minutes after vaginal delivery.</a:t>
            </a:r>
          </a:p>
        </p:txBody>
      </p:sp>
    </p:spTree>
    <p:extLst>
      <p:ext uri="{BB962C8B-B14F-4D97-AF65-F5344CB8AC3E}">
        <p14:creationId xmlns:p14="http://schemas.microsoft.com/office/powerpoint/2010/main" val="20339919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monitoring a pregnant client who is receiving an intravenous infusion of oxytocin.  The nurse notes that uterine contractions are occurring 3 minutes, are lasting 60 seconds, and no </a:t>
            </a:r>
            <a:r>
              <a:rPr lang="en-GB" dirty="0" err="1">
                <a:solidFill>
                  <a:schemeClr val="tx1"/>
                </a:solidFill>
              </a:rPr>
              <a:t>fetal</a:t>
            </a:r>
            <a:r>
              <a:rPr lang="en-GB" dirty="0">
                <a:solidFill>
                  <a:schemeClr val="tx1"/>
                </a:solidFill>
              </a:rPr>
              <a:t> distress in noted.  Which action is most appropriate at this time?</a:t>
            </a:r>
          </a:p>
          <a:p>
            <a:endParaRPr lang="en-GB" dirty="0">
              <a:solidFill>
                <a:schemeClr val="tx1"/>
              </a:solidFill>
            </a:endParaRPr>
          </a:p>
          <a:p>
            <a:pPr marL="342900" indent="-342900">
              <a:buFont typeface="+mj-lt"/>
              <a:buAutoNum type="alphaUcPeriod"/>
            </a:pPr>
            <a:r>
              <a:rPr lang="en-GB" dirty="0">
                <a:solidFill>
                  <a:schemeClr val="tx1"/>
                </a:solidFill>
              </a:rPr>
              <a:t>Continue to </a:t>
            </a:r>
            <a:r>
              <a:rPr lang="en-GB" dirty="0">
                <a:solidFill>
                  <a:schemeClr val="tx1"/>
                </a:solidFill>
              </a:rPr>
              <a:t>monitor</a:t>
            </a:r>
            <a:endParaRPr lang="en-GB" dirty="0">
              <a:solidFill>
                <a:schemeClr val="tx1"/>
              </a:solidFill>
            </a:endParaRPr>
          </a:p>
          <a:p>
            <a:pPr marL="342900" indent="-342900">
              <a:buFont typeface="+mj-lt"/>
              <a:buAutoNum type="alphaUcPeriod"/>
            </a:pPr>
            <a:r>
              <a:rPr lang="en-GB" dirty="0">
                <a:solidFill>
                  <a:schemeClr val="tx1"/>
                </a:solidFill>
              </a:rPr>
              <a:t>Discontinue the </a:t>
            </a:r>
            <a:r>
              <a:rPr lang="en-GB" dirty="0">
                <a:solidFill>
                  <a:schemeClr val="tx1"/>
                </a:solidFill>
              </a:rPr>
              <a:t>infusion</a:t>
            </a:r>
            <a:endParaRPr lang="en-GB" dirty="0">
              <a:solidFill>
                <a:schemeClr val="tx1"/>
              </a:solidFill>
            </a:endParaRPr>
          </a:p>
          <a:p>
            <a:pPr marL="342900" indent="-342900">
              <a:buFont typeface="+mj-lt"/>
              <a:buAutoNum type="alphaUcPeriod"/>
            </a:pPr>
            <a:r>
              <a:rPr lang="en-GB" dirty="0">
                <a:solidFill>
                  <a:schemeClr val="tx1"/>
                </a:solidFill>
              </a:rPr>
              <a:t>Check maternal vital </a:t>
            </a:r>
            <a:r>
              <a:rPr lang="en-GB" dirty="0">
                <a:solidFill>
                  <a:schemeClr val="tx1"/>
                </a:solidFill>
              </a:rPr>
              <a:t>signs</a:t>
            </a:r>
            <a:endParaRPr lang="en-GB" dirty="0">
              <a:solidFill>
                <a:schemeClr val="tx1"/>
              </a:solidFill>
            </a:endParaRPr>
          </a:p>
          <a:p>
            <a:pPr marL="342900" indent="-342900">
              <a:buFont typeface="+mj-lt"/>
              <a:buAutoNum type="alphaUcPeriod"/>
            </a:pPr>
            <a:r>
              <a:rPr lang="en-GB" dirty="0">
                <a:solidFill>
                  <a:schemeClr val="tx1"/>
                </a:solidFill>
              </a:rPr>
              <a:t>Notify the primary health care provider</a:t>
            </a:r>
          </a:p>
        </p:txBody>
      </p:sp>
      <p:sp>
        <p:nvSpPr>
          <p:cNvPr id="18" name="Rectangle 17"/>
          <p:cNvSpPr/>
          <p:nvPr/>
        </p:nvSpPr>
        <p:spPr>
          <a:xfrm>
            <a:off x="636207" y="4745443"/>
            <a:ext cx="108195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IV oxytocin needs to be discontinued</a:t>
            </a:r>
          </a:p>
          <a:p>
            <a:endParaRPr lang="en-GB" dirty="0">
              <a:solidFill>
                <a:schemeClr val="tx1"/>
              </a:solidFill>
            </a:endParaRPr>
          </a:p>
          <a:p>
            <a:r>
              <a:rPr lang="en-GB" dirty="0">
                <a:solidFill>
                  <a:schemeClr val="tx1"/>
                </a:solidFill>
              </a:rPr>
              <a:t>only when uterine contraction &gt; 2 minutes apart &amp; lasting &gt; 90 seconds.</a:t>
            </a:r>
          </a:p>
        </p:txBody>
      </p:sp>
    </p:spTree>
    <p:extLst>
      <p:ext uri="{BB962C8B-B14F-4D97-AF65-F5344CB8AC3E}">
        <p14:creationId xmlns:p14="http://schemas.microsoft.com/office/powerpoint/2010/main" val="1142429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reviewing the record of a client in the </a:t>
            </a:r>
            <a:r>
              <a:rPr lang="en-GB" dirty="0" err="1">
                <a:solidFill>
                  <a:schemeClr val="tx1"/>
                </a:solidFill>
              </a:rPr>
              <a:t>labor</a:t>
            </a:r>
            <a:r>
              <a:rPr lang="en-GB" dirty="0">
                <a:solidFill>
                  <a:schemeClr val="tx1"/>
                </a:solidFill>
              </a:rPr>
              <a:t> room and notes that the nurse midwife has documented that the </a:t>
            </a:r>
            <a:r>
              <a:rPr lang="en-GB" dirty="0" err="1">
                <a:solidFill>
                  <a:schemeClr val="tx1"/>
                </a:solidFill>
              </a:rPr>
              <a:t>fetus</a:t>
            </a:r>
            <a:r>
              <a:rPr lang="en-GB" dirty="0">
                <a:solidFill>
                  <a:schemeClr val="tx1"/>
                </a:solidFill>
              </a:rPr>
              <a:t> is at 0 station.  The nurse determines that the </a:t>
            </a:r>
            <a:r>
              <a:rPr lang="en-GB" dirty="0" err="1">
                <a:solidFill>
                  <a:schemeClr val="tx1"/>
                </a:solidFill>
              </a:rPr>
              <a:t>fetal</a:t>
            </a:r>
            <a:r>
              <a:rPr lang="en-GB" dirty="0">
                <a:solidFill>
                  <a:schemeClr val="tx1"/>
                </a:solidFill>
              </a:rPr>
              <a:t> presenting part is at which location?</a:t>
            </a:r>
          </a:p>
          <a:p>
            <a:endParaRPr lang="en-GB" dirty="0">
              <a:solidFill>
                <a:schemeClr val="tx1"/>
              </a:solidFill>
            </a:endParaRPr>
          </a:p>
          <a:p>
            <a:pPr marL="342900" indent="-342900">
              <a:buFont typeface="+mj-lt"/>
              <a:buAutoNum type="alphaUcPeriod"/>
            </a:pPr>
            <a:r>
              <a:rPr lang="en-GB" dirty="0">
                <a:solidFill>
                  <a:schemeClr val="tx1"/>
                </a:solidFill>
              </a:rPr>
              <a:t>At the ischial </a:t>
            </a:r>
            <a:r>
              <a:rPr lang="en-GB" dirty="0">
                <a:solidFill>
                  <a:schemeClr val="tx1"/>
                </a:solidFill>
              </a:rPr>
              <a:t>spine</a:t>
            </a:r>
            <a:endParaRPr lang="en-GB" dirty="0">
              <a:solidFill>
                <a:schemeClr val="tx1"/>
              </a:solidFill>
            </a:endParaRPr>
          </a:p>
          <a:p>
            <a:pPr marL="342900" indent="-342900">
              <a:buFont typeface="+mj-lt"/>
              <a:buAutoNum type="alphaUcPeriod"/>
            </a:pPr>
            <a:r>
              <a:rPr lang="en-GB" dirty="0">
                <a:solidFill>
                  <a:schemeClr val="tx1"/>
                </a:solidFill>
              </a:rPr>
              <a:t>1 inch below the iliac </a:t>
            </a:r>
            <a:r>
              <a:rPr lang="en-GB" dirty="0">
                <a:solidFill>
                  <a:schemeClr val="tx1"/>
                </a:solidFill>
              </a:rPr>
              <a:t>crest</a:t>
            </a:r>
            <a:endParaRPr lang="en-GB" dirty="0">
              <a:solidFill>
                <a:schemeClr val="tx1"/>
              </a:solidFill>
            </a:endParaRPr>
          </a:p>
          <a:p>
            <a:pPr marL="342900" indent="-342900">
              <a:buFont typeface="+mj-lt"/>
              <a:buAutoNum type="alphaUcPeriod"/>
            </a:pPr>
            <a:r>
              <a:rPr lang="en-GB" dirty="0">
                <a:solidFill>
                  <a:schemeClr val="tx1"/>
                </a:solidFill>
              </a:rPr>
              <a:t>1 cm above the ischial </a:t>
            </a:r>
            <a:r>
              <a:rPr lang="en-GB" dirty="0">
                <a:solidFill>
                  <a:schemeClr val="tx1"/>
                </a:solidFill>
              </a:rPr>
              <a:t>spine</a:t>
            </a:r>
            <a:endParaRPr lang="en-GB" dirty="0">
              <a:solidFill>
                <a:schemeClr val="tx1"/>
              </a:solidFill>
            </a:endParaRPr>
          </a:p>
          <a:p>
            <a:pPr marL="342900" indent="-342900">
              <a:buFont typeface="+mj-lt"/>
              <a:buAutoNum type="alphaUcPeriod"/>
            </a:pPr>
            <a:r>
              <a:rPr lang="en-GB" dirty="0">
                <a:solidFill>
                  <a:schemeClr val="tx1"/>
                </a:solidFill>
              </a:rPr>
              <a:t>1 fingerbreadth below the symphysis </a:t>
            </a:r>
            <a:r>
              <a:rPr lang="en-GB" dirty="0" err="1">
                <a:solidFill>
                  <a:schemeClr val="tx1"/>
                </a:solidFill>
              </a:rPr>
              <a:t>publis</a:t>
            </a:r>
            <a:endParaRPr lang="en-GB" dirty="0">
              <a:solidFill>
                <a:schemeClr val="tx1"/>
              </a:solidFill>
            </a:endParaRP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t>
            </a:r>
            <a:endParaRPr lang="en-GB" b="1" dirty="0">
              <a:solidFill>
                <a:schemeClr val="tx1"/>
              </a:solidFill>
            </a:endParaRPr>
          </a:p>
        </p:txBody>
      </p:sp>
    </p:spTree>
    <p:extLst>
      <p:ext uri="{BB962C8B-B14F-4D97-AF65-F5344CB8AC3E}">
        <p14:creationId xmlns:p14="http://schemas.microsoft.com/office/powerpoint/2010/main" val="21314639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rPr>
              <a:t>Advanced Med-Surge Part </a:t>
            </a:r>
            <a:r>
              <a:rPr lang="en-GB" sz="4400" dirty="0">
                <a:ln w="0"/>
                <a:effectLst>
                  <a:outerShdw blurRad="38100" dist="19050" dir="2700000" algn="tl" rotWithShape="0">
                    <a:schemeClr val="dk1">
                      <a:alpha val="40000"/>
                    </a:schemeClr>
                  </a:outerShdw>
                </a:effectLst>
                <a:latin typeface="Century Gothic" panose="020B0502020202020204"/>
              </a:rPr>
              <a:t>3</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4397296" y="1245319"/>
            <a:ext cx="3575018"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Q.4 Rationale</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2153" y="2044361"/>
            <a:ext cx="4205279" cy="4081380"/>
          </a:xfrm>
          <a:prstGeom prst="rect">
            <a:avLst/>
          </a:prstGeom>
        </p:spPr>
      </p:pic>
    </p:spTree>
    <p:extLst>
      <p:ext uri="{BB962C8B-B14F-4D97-AF65-F5344CB8AC3E}">
        <p14:creationId xmlns:p14="http://schemas.microsoft.com/office/powerpoint/2010/main" val="3986377662"/>
      </p:ext>
    </p:extLst>
  </p:cSld>
  <p:clrMapOvr>
    <a:masterClrMapping/>
  </p:clrMapOvr>
  <p:timing>
    <p:tnLst>
      <p:par>
        <p:cT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rubella </a:t>
            </a:r>
            <a:r>
              <a:rPr lang="en-GB" dirty="0" err="1">
                <a:solidFill>
                  <a:schemeClr val="tx1"/>
                </a:solidFill>
              </a:rPr>
              <a:t>titer</a:t>
            </a:r>
            <a:r>
              <a:rPr lang="en-GB" dirty="0">
                <a:solidFill>
                  <a:schemeClr val="tx1"/>
                </a:solidFill>
              </a:rPr>
              <a:t> is performed on a woman who has just been told that she is pregnant, and the results of the </a:t>
            </a:r>
            <a:r>
              <a:rPr lang="en-GB" dirty="0" err="1">
                <a:solidFill>
                  <a:schemeClr val="tx1"/>
                </a:solidFill>
              </a:rPr>
              <a:t>titer</a:t>
            </a:r>
            <a:r>
              <a:rPr lang="en-GB" dirty="0">
                <a:solidFill>
                  <a:schemeClr val="tx1"/>
                </a:solidFill>
              </a:rPr>
              <a:t> indicate that the mother is not immune to rubella.  Which prescription would the nurse anticipate being prescribed for this mother?</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Retesting rubella </a:t>
            </a:r>
            <a:r>
              <a:rPr lang="en-GB" dirty="0" err="1">
                <a:solidFill>
                  <a:schemeClr val="tx1"/>
                </a:solidFill>
              </a:rPr>
              <a:t>titer</a:t>
            </a:r>
            <a:r>
              <a:rPr lang="en-GB" dirty="0">
                <a:solidFill>
                  <a:schemeClr val="tx1"/>
                </a:solidFill>
              </a:rPr>
              <a:t> during </a:t>
            </a:r>
            <a:r>
              <a:rPr lang="en-GB" dirty="0">
                <a:solidFill>
                  <a:schemeClr val="tx1"/>
                </a:solidFill>
              </a:rPr>
              <a:t>pregnancy</a:t>
            </a:r>
            <a:endParaRPr lang="en-GB" dirty="0">
              <a:solidFill>
                <a:schemeClr val="tx1"/>
              </a:solidFill>
            </a:endParaRPr>
          </a:p>
          <a:p>
            <a:pPr marL="342900" indent="-342900">
              <a:buFont typeface="+mj-lt"/>
              <a:buAutoNum type="alphaUcPeriod"/>
            </a:pPr>
            <a:r>
              <a:rPr lang="en-GB" dirty="0">
                <a:solidFill>
                  <a:schemeClr val="tx1"/>
                </a:solidFill>
              </a:rPr>
              <a:t>Immunization with </a:t>
            </a:r>
            <a:r>
              <a:rPr lang="en-GB" dirty="0">
                <a:solidFill>
                  <a:schemeClr val="tx1"/>
                </a:solidFill>
              </a:rPr>
              <a:t>rubella</a:t>
            </a:r>
            <a:endParaRPr lang="en-GB" dirty="0">
              <a:solidFill>
                <a:schemeClr val="tx1"/>
              </a:solidFill>
            </a:endParaRPr>
          </a:p>
          <a:p>
            <a:pPr marL="342900" indent="-342900">
              <a:buFont typeface="+mj-lt"/>
              <a:buAutoNum type="alphaUcPeriod"/>
            </a:pPr>
            <a:r>
              <a:rPr lang="en-GB" dirty="0" err="1">
                <a:solidFill>
                  <a:schemeClr val="tx1"/>
                </a:solidFill>
              </a:rPr>
              <a:t>Counseling</a:t>
            </a:r>
            <a:r>
              <a:rPr lang="en-GB" dirty="0">
                <a:solidFill>
                  <a:schemeClr val="tx1"/>
                </a:solidFill>
              </a:rPr>
              <a:t> the mother regarding therapeutic </a:t>
            </a:r>
            <a:r>
              <a:rPr lang="en-GB" dirty="0">
                <a:solidFill>
                  <a:schemeClr val="tx1"/>
                </a:solidFill>
              </a:rPr>
              <a:t>abortion</a:t>
            </a:r>
            <a:endParaRPr lang="en-GB" dirty="0">
              <a:solidFill>
                <a:schemeClr val="tx1"/>
              </a:solidFill>
            </a:endParaRPr>
          </a:p>
          <a:p>
            <a:pPr marL="342900" indent="-342900">
              <a:buFont typeface="+mj-lt"/>
              <a:buAutoNum type="alphaUcPeriod"/>
            </a:pPr>
            <a:r>
              <a:rPr lang="en-GB" dirty="0">
                <a:solidFill>
                  <a:schemeClr val="tx1"/>
                </a:solidFill>
              </a:rPr>
              <a:t>Prescribed antibiotics to be taken throughout the pregnancy</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endParaRPr lang="en-GB" b="1" dirty="0">
              <a:solidFill>
                <a:schemeClr val="tx1"/>
              </a:solidFill>
            </a:endParaRPr>
          </a:p>
          <a:p>
            <a:r>
              <a:rPr lang="en-GB" dirty="0">
                <a:solidFill>
                  <a:schemeClr val="tx1"/>
                </a:solidFill>
              </a:rPr>
              <a:t>If a pregnant client is positive for Rubella. A retest should be scheduled during the pregnancy</a:t>
            </a:r>
            <a:r>
              <a:rPr lang="en-GB" dirty="0">
                <a:solidFill>
                  <a:schemeClr val="tx1"/>
                </a:solidFill>
              </a:rPr>
              <a:t>.</a:t>
            </a:r>
            <a:endParaRPr lang="en-GB" dirty="0">
              <a:solidFill>
                <a:schemeClr val="tx1"/>
              </a:solidFill>
            </a:endParaRPr>
          </a:p>
          <a:p>
            <a:r>
              <a:rPr lang="en-GB" dirty="0">
                <a:solidFill>
                  <a:schemeClr val="tx1"/>
                </a:solidFill>
              </a:rPr>
              <a:t>if the </a:t>
            </a:r>
            <a:r>
              <a:rPr lang="en-GB" dirty="0" err="1">
                <a:solidFill>
                  <a:schemeClr val="tx1"/>
                </a:solidFill>
              </a:rPr>
              <a:t>the</a:t>
            </a:r>
            <a:r>
              <a:rPr lang="en-GB" dirty="0">
                <a:solidFill>
                  <a:schemeClr val="tx1"/>
                </a:solidFill>
              </a:rPr>
              <a:t> retest is positive than the mother should be immunize against for rubella post given birth.</a:t>
            </a:r>
          </a:p>
        </p:txBody>
      </p:sp>
    </p:spTree>
    <p:extLst>
      <p:ext uri="{BB962C8B-B14F-4D97-AF65-F5344CB8AC3E}">
        <p14:creationId xmlns:p14="http://schemas.microsoft.com/office/powerpoint/2010/main" val="33198337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pregnant client who has human immunodeficiency virus (HIV) infection is being seen in the antenatal clinic.  The nurse tells the client that </a:t>
            </a:r>
            <a:r>
              <a:rPr lang="en-GB" dirty="0" err="1">
                <a:solidFill>
                  <a:schemeClr val="tx1"/>
                </a:solidFill>
              </a:rPr>
              <a:t>azidothymidine</a:t>
            </a:r>
            <a:r>
              <a:rPr lang="en-GB" dirty="0">
                <a:solidFill>
                  <a:schemeClr val="tx1"/>
                </a:solidFill>
              </a:rPr>
              <a:t> (AZT) therapy will be initiated when the </a:t>
            </a:r>
            <a:r>
              <a:rPr lang="en-GB" dirty="0" err="1">
                <a:solidFill>
                  <a:schemeClr val="tx1"/>
                </a:solidFill>
              </a:rPr>
              <a:t>fetus</a:t>
            </a:r>
            <a:r>
              <a:rPr lang="en-GB" dirty="0">
                <a:solidFill>
                  <a:schemeClr val="tx1"/>
                </a:solidFill>
              </a:rPr>
              <a:t> has reached how many weeks of gestation?</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14</a:t>
            </a:r>
            <a:endParaRPr lang="en-GB" dirty="0">
              <a:solidFill>
                <a:schemeClr val="tx1"/>
              </a:solidFill>
            </a:endParaRPr>
          </a:p>
          <a:p>
            <a:pPr marL="342900" indent="-342900">
              <a:buFont typeface="+mj-lt"/>
              <a:buAutoNum type="alphaUcPeriod"/>
            </a:pPr>
            <a:r>
              <a:rPr lang="en-GB" dirty="0">
                <a:solidFill>
                  <a:schemeClr val="tx1"/>
                </a:solidFill>
              </a:rPr>
              <a:t>4</a:t>
            </a:r>
            <a:endParaRPr lang="en-GB" dirty="0">
              <a:solidFill>
                <a:schemeClr val="tx1"/>
              </a:solidFill>
            </a:endParaRPr>
          </a:p>
          <a:p>
            <a:pPr marL="342900" indent="-342900">
              <a:buFont typeface="+mj-lt"/>
              <a:buAutoNum type="alphaUcPeriod"/>
            </a:pPr>
            <a:r>
              <a:rPr lang="en-GB" dirty="0">
                <a:solidFill>
                  <a:schemeClr val="tx1"/>
                </a:solidFill>
              </a:rPr>
              <a:t>24</a:t>
            </a:r>
            <a:endParaRPr lang="en-GB" dirty="0">
              <a:solidFill>
                <a:schemeClr val="tx1"/>
              </a:solidFill>
            </a:endParaRPr>
          </a:p>
          <a:p>
            <a:pPr marL="342900" indent="-342900">
              <a:buFont typeface="+mj-lt"/>
              <a:buAutoNum type="alphaUcPeriod"/>
            </a:pPr>
            <a:r>
              <a:rPr lang="en-GB" dirty="0">
                <a:solidFill>
                  <a:schemeClr val="tx1"/>
                </a:solidFill>
              </a:rPr>
              <a:t>34</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endParaRPr lang="en-GB" b="1" dirty="0">
              <a:solidFill>
                <a:schemeClr val="tx1"/>
              </a:solidFill>
            </a:endParaRPr>
          </a:p>
          <a:p>
            <a:r>
              <a:rPr lang="en-GB" dirty="0" err="1">
                <a:solidFill>
                  <a:schemeClr val="tx1"/>
                </a:solidFill>
              </a:rPr>
              <a:t>Azidothymidine</a:t>
            </a:r>
            <a:r>
              <a:rPr lang="en-GB" dirty="0">
                <a:solidFill>
                  <a:schemeClr val="tx1"/>
                </a:solidFill>
              </a:rPr>
              <a:t> (AZT) therapy can be given to HIV positive mother at 14 week of gestation of pregnancy to reduce the vertical transmission of HIV from mother to the </a:t>
            </a:r>
            <a:r>
              <a:rPr lang="en-GB" dirty="0" err="1">
                <a:solidFill>
                  <a:schemeClr val="tx1"/>
                </a:solidFill>
              </a:rPr>
              <a:t>fetus</a:t>
            </a:r>
            <a:r>
              <a:rPr lang="en-GB" dirty="0">
                <a:solidFill>
                  <a:schemeClr val="tx1"/>
                </a:solidFill>
              </a:rPr>
              <a:t>.</a:t>
            </a:r>
          </a:p>
        </p:txBody>
      </p:sp>
    </p:spTree>
    <p:extLst>
      <p:ext uri="{BB962C8B-B14F-4D97-AF65-F5344CB8AC3E}">
        <p14:creationId xmlns:p14="http://schemas.microsoft.com/office/powerpoint/2010/main" val="26974031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animBg="1"/>
    </p:bldLst>
  </p:timing>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monitoring a postpartum client following a vaginal delivery and notes that the client has saturated a menstrual pad in 1 hour.  How would the nurse document this finding?</a:t>
            </a:r>
          </a:p>
          <a:p>
            <a:endParaRPr lang="en-GB" dirty="0">
              <a:solidFill>
                <a:schemeClr val="tx1"/>
              </a:solidFill>
            </a:endParaRPr>
          </a:p>
          <a:p>
            <a:pPr marL="342900" indent="-342900">
              <a:buFont typeface="+mj-lt"/>
              <a:buAutoNum type="alphaUcPeriod"/>
            </a:pPr>
            <a:r>
              <a:rPr lang="en-GB" dirty="0">
                <a:solidFill>
                  <a:schemeClr val="tx1"/>
                </a:solidFill>
              </a:rPr>
              <a:t>Heavy</a:t>
            </a:r>
            <a:endParaRPr lang="en-GB" dirty="0">
              <a:solidFill>
                <a:schemeClr val="tx1"/>
              </a:solidFill>
            </a:endParaRPr>
          </a:p>
          <a:p>
            <a:pPr marL="342900" indent="-342900">
              <a:buFont typeface="+mj-lt"/>
              <a:buAutoNum type="alphaUcPeriod"/>
            </a:pPr>
            <a:r>
              <a:rPr lang="en-GB" dirty="0">
                <a:solidFill>
                  <a:schemeClr val="tx1"/>
                </a:solidFill>
              </a:rPr>
              <a:t>Scant</a:t>
            </a:r>
            <a:endParaRPr lang="en-GB" dirty="0">
              <a:solidFill>
                <a:schemeClr val="tx1"/>
              </a:solidFill>
            </a:endParaRPr>
          </a:p>
          <a:p>
            <a:pPr marL="342900" indent="-342900">
              <a:buFont typeface="+mj-lt"/>
              <a:buAutoNum type="alphaUcPeriod"/>
            </a:pPr>
            <a:r>
              <a:rPr lang="en-GB" dirty="0">
                <a:solidFill>
                  <a:schemeClr val="tx1"/>
                </a:solidFill>
              </a:rPr>
              <a:t>Moderate</a:t>
            </a:r>
            <a:endParaRPr lang="en-GB" dirty="0">
              <a:solidFill>
                <a:schemeClr val="tx1"/>
              </a:solidFill>
            </a:endParaRPr>
          </a:p>
          <a:p>
            <a:pPr marL="342900" indent="-342900">
              <a:buFont typeface="+mj-lt"/>
              <a:buAutoNum type="alphaUcPeriod"/>
            </a:pPr>
            <a:r>
              <a:rPr lang="en-GB" dirty="0">
                <a:solidFill>
                  <a:schemeClr val="tx1"/>
                </a:solidFill>
              </a:rPr>
              <a:t>Excessive</a:t>
            </a:r>
          </a:p>
        </p:txBody>
      </p:sp>
      <p:sp>
        <p:nvSpPr>
          <p:cNvPr id="18" name="Rectangle 17"/>
          <p:cNvSpPr/>
          <p:nvPr/>
        </p:nvSpPr>
        <p:spPr>
          <a:xfrm>
            <a:off x="775019" y="4247061"/>
            <a:ext cx="10819547"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RE:  How to document Lochia measurement in a postpartum client.</a:t>
            </a:r>
          </a:p>
          <a:p>
            <a:r>
              <a:rPr lang="en-GB" dirty="0">
                <a:solidFill>
                  <a:schemeClr val="tx1"/>
                </a:solidFill>
              </a:rPr>
              <a:t>&lt; 1 in on menstrual pad in 1 hour===&gt; Scant.</a:t>
            </a:r>
          </a:p>
          <a:p>
            <a:r>
              <a:rPr lang="en-GB" dirty="0">
                <a:solidFill>
                  <a:schemeClr val="tx1"/>
                </a:solidFill>
              </a:rPr>
              <a:t>&lt; 6 inches on menstrual pad in 1 hour==&gt; Moderate</a:t>
            </a:r>
          </a:p>
          <a:p>
            <a:r>
              <a:rPr lang="en-GB" dirty="0">
                <a:solidFill>
                  <a:schemeClr val="tx1"/>
                </a:solidFill>
              </a:rPr>
              <a:t>Saturated menstrual pad in 1 hour==&gt; Heavy</a:t>
            </a:r>
          </a:p>
          <a:p>
            <a:r>
              <a:rPr lang="en-GB" dirty="0">
                <a:solidFill>
                  <a:schemeClr val="tx1"/>
                </a:solidFill>
              </a:rPr>
              <a:t>Saturated menstrual pad in 15 minutes==&gt; </a:t>
            </a:r>
            <a:r>
              <a:rPr lang="en-GB" dirty="0">
                <a:solidFill>
                  <a:schemeClr val="tx1"/>
                </a:solidFill>
              </a:rPr>
              <a:t>Excessive</a:t>
            </a:r>
            <a:endParaRPr lang="en-GB" dirty="0">
              <a:solidFill>
                <a:schemeClr val="tx1"/>
              </a:solidFill>
            </a:endParaRPr>
          </a:p>
        </p:txBody>
      </p:sp>
    </p:spTree>
    <p:extLst>
      <p:ext uri="{BB962C8B-B14F-4D97-AF65-F5344CB8AC3E}">
        <p14:creationId xmlns:p14="http://schemas.microsoft.com/office/powerpoint/2010/main" val="20673290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pregnant client who has been diagnosed with syphilis.  Which statement by the client indicates a need for further instruction?</a:t>
            </a:r>
          </a:p>
          <a:p>
            <a:endParaRPr lang="en-GB" dirty="0">
              <a:solidFill>
                <a:schemeClr val="tx1"/>
              </a:solidFill>
            </a:endParaRPr>
          </a:p>
          <a:p>
            <a:pPr marL="342900" indent="-342900">
              <a:buFont typeface="+mj-lt"/>
              <a:buAutoNum type="alphaUcPeriod"/>
            </a:pPr>
            <a:r>
              <a:rPr lang="en-GB" dirty="0">
                <a:solidFill>
                  <a:schemeClr val="tx1"/>
                </a:solidFill>
              </a:rPr>
              <a:t>"this infection cannot be transmitted to the </a:t>
            </a:r>
            <a:r>
              <a:rPr lang="en-GB" dirty="0" err="1">
                <a:solidFill>
                  <a:schemeClr val="tx1"/>
                </a:solidFill>
              </a:rPr>
              <a:t>fetus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"This disease is transmitted by direct contact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"This infection can potentially cause abortion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 will inform my partner of the infection so he can be tested."</a:t>
            </a:r>
          </a:p>
        </p:txBody>
      </p:sp>
      <p:sp>
        <p:nvSpPr>
          <p:cNvPr id="18" name="Rectangle 17"/>
          <p:cNvSpPr/>
          <p:nvPr/>
        </p:nvSpPr>
        <p:spPr>
          <a:xfrm>
            <a:off x="608498" y="4447115"/>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endParaRPr lang="en-GB" b="1" dirty="0">
              <a:solidFill>
                <a:schemeClr val="tx1"/>
              </a:solidFill>
            </a:endParaRPr>
          </a:p>
          <a:p>
            <a:r>
              <a:rPr lang="en-GB" dirty="0">
                <a:solidFill>
                  <a:schemeClr val="tx1"/>
                </a:solidFill>
              </a:rPr>
              <a:t>Syphilis is a chronic infectious disease caused by the organism </a:t>
            </a:r>
            <a:r>
              <a:rPr lang="en-GB" dirty="0" err="1">
                <a:solidFill>
                  <a:schemeClr val="tx1"/>
                </a:solidFill>
              </a:rPr>
              <a:t>Treponema</a:t>
            </a:r>
            <a:r>
              <a:rPr lang="en-GB" dirty="0">
                <a:solidFill>
                  <a:schemeClr val="tx1"/>
                </a:solidFill>
              </a:rPr>
              <a:t> pallidum.  It is transmitted by direct contact and can potentially cause abortion and premature </a:t>
            </a:r>
            <a:r>
              <a:rPr lang="en-GB" dirty="0" err="1">
                <a:solidFill>
                  <a:schemeClr val="tx1"/>
                </a:solidFill>
              </a:rPr>
              <a:t>labor</a:t>
            </a:r>
            <a:r>
              <a:rPr lang="en-GB" dirty="0">
                <a:solidFill>
                  <a:schemeClr val="tx1"/>
                </a:solidFill>
              </a:rPr>
              <a:t>. The infection can be transmitted to the </a:t>
            </a:r>
            <a:r>
              <a:rPr lang="en-GB" dirty="0" err="1">
                <a:solidFill>
                  <a:schemeClr val="tx1"/>
                </a:solidFill>
              </a:rPr>
              <a:t>fetus</a:t>
            </a:r>
            <a:r>
              <a:rPr lang="en-GB" dirty="0">
                <a:solidFill>
                  <a:schemeClr val="tx1"/>
                </a:solidFill>
              </a:rPr>
              <a:t> after the 4th month of pregnancy as congenital syphilis.  The client would inform her partner of the infection so that the testing and treatment can be done if necessary.</a:t>
            </a:r>
          </a:p>
        </p:txBody>
      </p:sp>
    </p:spTree>
    <p:extLst>
      <p:ext uri="{BB962C8B-B14F-4D97-AF65-F5344CB8AC3E}">
        <p14:creationId xmlns:p14="http://schemas.microsoft.com/office/powerpoint/2010/main" val="3130876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661260" y="1245319"/>
            <a:ext cx="1047083"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In planning care for a postpartum client who intends to breast feed her infant, the nurse realizes the importance of including what information in the teaching plan to prevent the development of mastitis?</a:t>
            </a:r>
          </a:p>
          <a:p>
            <a:endParaRPr lang="en-GB" dirty="0">
              <a:solidFill>
                <a:schemeClr val="tx1"/>
              </a:solidFill>
            </a:endParaRPr>
          </a:p>
          <a:p>
            <a:pPr marL="342900" indent="-342900">
              <a:buFont typeface="+mj-lt"/>
              <a:buAutoNum type="alphaUcPeriod"/>
            </a:pPr>
            <a:r>
              <a:rPr lang="en-GB" dirty="0">
                <a:solidFill>
                  <a:schemeClr val="tx1"/>
                </a:solidFill>
              </a:rPr>
              <a:t>Massage distended areas as the infant nurses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Offer only 1 breast at cash feeding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Express and discard milk from the affected breast at the first signs of mastitis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Cleanse nipples with a mild antibacterial soap before and after infant feedings.</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endParaRPr lang="en-GB" b="1" dirty="0">
              <a:solidFill>
                <a:schemeClr val="tx1"/>
              </a:solidFill>
            </a:endParaRPr>
          </a:p>
          <a:p>
            <a:r>
              <a:rPr lang="en-GB" dirty="0">
                <a:solidFill>
                  <a:schemeClr val="tx1"/>
                </a:solidFill>
              </a:rPr>
              <a:t>Massaging the distended areas as the infant nurses will encourage complete emptying of the breast and prevent milk stasis (</a:t>
            </a:r>
            <a:r>
              <a:rPr lang="en-GB" dirty="0" err="1">
                <a:solidFill>
                  <a:schemeClr val="tx1"/>
                </a:solidFill>
              </a:rPr>
              <a:t>i.e</a:t>
            </a:r>
            <a:r>
              <a:rPr lang="en-GB" dirty="0">
                <a:solidFill>
                  <a:schemeClr val="tx1"/>
                </a:solidFill>
              </a:rPr>
              <a:t> mastitis).</a:t>
            </a:r>
          </a:p>
        </p:txBody>
      </p:sp>
    </p:spTree>
    <p:extLst>
      <p:ext uri="{BB962C8B-B14F-4D97-AF65-F5344CB8AC3E}">
        <p14:creationId xmlns:p14="http://schemas.microsoft.com/office/powerpoint/2010/main" val="2540306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pregnant client who has been diagnosed with </a:t>
            </a:r>
            <a:r>
              <a:rPr lang="en-GB" dirty="0" err="1">
                <a:solidFill>
                  <a:schemeClr val="tx1"/>
                </a:solidFill>
              </a:rPr>
              <a:t>gonorrhea</a:t>
            </a:r>
            <a:r>
              <a:rPr lang="en-GB" dirty="0">
                <a:solidFill>
                  <a:schemeClr val="tx1"/>
                </a:solidFill>
              </a:rPr>
              <a:t>.  Which statement by the client indicates a need for further instruction?</a:t>
            </a:r>
          </a:p>
          <a:p>
            <a:endParaRPr lang="en-GB" dirty="0">
              <a:solidFill>
                <a:schemeClr val="tx1"/>
              </a:solidFill>
            </a:endParaRPr>
          </a:p>
          <a:p>
            <a:pPr marL="342900" indent="-342900">
              <a:buFont typeface="+mj-lt"/>
              <a:buAutoNum type="alphaUcPeriod"/>
            </a:pPr>
            <a:r>
              <a:rPr lang="en-GB" dirty="0">
                <a:solidFill>
                  <a:schemeClr val="tx1"/>
                </a:solidFill>
              </a:rPr>
              <a:t>"My partner does not need to be treated even if the infection is present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 vaginal culture is what is used to determine the diagnosis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"This infection can be transmitted to the </a:t>
            </a:r>
            <a:r>
              <a:rPr lang="en-GB" dirty="0" err="1">
                <a:solidFill>
                  <a:schemeClr val="tx1"/>
                </a:solidFill>
              </a:rPr>
              <a:t>newborn's</a:t>
            </a:r>
            <a:r>
              <a:rPr lang="en-GB" dirty="0">
                <a:solidFill>
                  <a:schemeClr val="tx1"/>
                </a:solidFill>
              </a:rPr>
              <a:t> eyes during delivery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"It is impossible that I will not experience any symptoms with this infection."</a:t>
            </a:r>
          </a:p>
        </p:txBody>
      </p:sp>
      <p:sp>
        <p:nvSpPr>
          <p:cNvPr id="18" name="Rectangle 17"/>
          <p:cNvSpPr/>
          <p:nvPr/>
        </p:nvSpPr>
        <p:spPr>
          <a:xfrm>
            <a:off x="599262" y="4304214"/>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err="1">
                <a:solidFill>
                  <a:schemeClr val="tx1"/>
                </a:solidFill>
              </a:rPr>
              <a:t>Gonorrhea</a:t>
            </a:r>
            <a:r>
              <a:rPr lang="en-GB" dirty="0">
                <a:solidFill>
                  <a:schemeClr val="tx1"/>
                </a:solidFill>
              </a:rPr>
              <a:t> is an infection caused by </a:t>
            </a:r>
            <a:r>
              <a:rPr lang="en-GB" dirty="0" err="1">
                <a:solidFill>
                  <a:schemeClr val="tx1"/>
                </a:solidFill>
              </a:rPr>
              <a:t>Nieisseria</a:t>
            </a:r>
            <a:r>
              <a:rPr lang="en-GB" dirty="0">
                <a:solidFill>
                  <a:schemeClr val="tx1"/>
                </a:solidFill>
              </a:rPr>
              <a:t> </a:t>
            </a:r>
            <a:r>
              <a:rPr lang="en-GB" dirty="0" err="1">
                <a:solidFill>
                  <a:schemeClr val="tx1"/>
                </a:solidFill>
              </a:rPr>
              <a:t>gonorrhoeae</a:t>
            </a:r>
            <a:r>
              <a:rPr lang="en-GB" dirty="0">
                <a:solidFill>
                  <a:schemeClr val="tx1"/>
                </a:solidFill>
              </a:rPr>
              <a:t> that causes </a:t>
            </a:r>
            <a:r>
              <a:rPr lang="en-GB" dirty="0" err="1">
                <a:solidFill>
                  <a:schemeClr val="tx1"/>
                </a:solidFill>
              </a:rPr>
              <a:t>infammation</a:t>
            </a:r>
            <a:r>
              <a:rPr lang="en-GB" dirty="0">
                <a:solidFill>
                  <a:schemeClr val="tx1"/>
                </a:solidFill>
              </a:rPr>
              <a:t> of the mucous membranes of the genital and urinary tracts.  The client partner's does need to be tested and treated if an infection is present.  A vaginal culture will be done to determine the diagnosis in the first trimester and potentially the third trimester in high risk clients. This infection can be transmitted to the </a:t>
            </a:r>
            <a:r>
              <a:rPr lang="en-GB" dirty="0" err="1">
                <a:solidFill>
                  <a:schemeClr val="tx1"/>
                </a:solidFill>
              </a:rPr>
              <a:t>newborn's</a:t>
            </a:r>
            <a:r>
              <a:rPr lang="en-GB" dirty="0">
                <a:solidFill>
                  <a:schemeClr val="tx1"/>
                </a:solidFill>
              </a:rPr>
              <a:t> eyes during delivery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4170523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providing instruction to a new mother who has decided to formula feed her </a:t>
            </a:r>
            <a:r>
              <a:rPr lang="en-GB" dirty="0" err="1">
                <a:solidFill>
                  <a:schemeClr val="tx1"/>
                </a:solidFill>
              </a:rPr>
              <a:t>newborn</a:t>
            </a:r>
            <a:r>
              <a:rPr lang="en-GB" dirty="0">
                <a:solidFill>
                  <a:schemeClr val="tx1"/>
                </a:solidFill>
              </a:rPr>
              <a:t> infant and tells the mother to perform which actions?</a:t>
            </a:r>
          </a:p>
          <a:p>
            <a:endParaRPr lang="en-GB" dirty="0">
              <a:solidFill>
                <a:schemeClr val="tx1"/>
              </a:solidFill>
            </a:endParaRPr>
          </a:p>
          <a:p>
            <a:pPr marL="342900" indent="-342900">
              <a:buFont typeface="+mj-lt"/>
              <a:buAutoNum type="alphaUcPeriod"/>
            </a:pPr>
            <a:r>
              <a:rPr lang="en-GB" dirty="0">
                <a:solidFill>
                  <a:schemeClr val="tx1"/>
                </a:solidFill>
              </a:rPr>
              <a:t>Wear a supportive </a:t>
            </a:r>
            <a:r>
              <a:rPr lang="en-GB" dirty="0">
                <a:solidFill>
                  <a:schemeClr val="tx1"/>
                </a:solidFill>
              </a:rPr>
              <a:t>bra</a:t>
            </a:r>
            <a:endParaRPr lang="en-GB" dirty="0">
              <a:solidFill>
                <a:schemeClr val="tx1"/>
              </a:solidFill>
            </a:endParaRPr>
          </a:p>
          <a:p>
            <a:pPr marL="342900" indent="-342900">
              <a:buFont typeface="+mj-lt"/>
              <a:buAutoNum type="alphaUcPeriod"/>
            </a:pPr>
            <a:r>
              <a:rPr lang="en-GB" dirty="0">
                <a:solidFill>
                  <a:schemeClr val="tx1"/>
                </a:solidFill>
              </a:rPr>
              <a:t>Use a manual breast pump to express milk</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Massage the nipples and wear a breast shield to correct nipple inversion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Place a hearing pad to the breast to promote comfort while breast feeding.</a:t>
            </a:r>
          </a:p>
        </p:txBody>
      </p:sp>
      <p:sp>
        <p:nvSpPr>
          <p:cNvPr id="18" name="Rectangle 17"/>
          <p:cNvSpPr/>
          <p:nvPr/>
        </p:nvSpPr>
        <p:spPr>
          <a:xfrm>
            <a:off x="580789" y="4467905"/>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endParaRPr lang="en-GB" b="1" dirty="0">
              <a:solidFill>
                <a:schemeClr val="tx1"/>
              </a:solidFill>
            </a:endParaRPr>
          </a:p>
          <a:p>
            <a:r>
              <a:rPr lang="en-GB" dirty="0">
                <a:solidFill>
                  <a:schemeClr val="tx1"/>
                </a:solidFill>
              </a:rPr>
              <a:t>The nurse would instruct the mother who is planning to formula feed to wear a supportive bra.  To minimize nipple stimulation, the use of a manual pump is avoided and is not necessary if the mother is formula feeding.</a:t>
            </a:r>
          </a:p>
        </p:txBody>
      </p:sp>
    </p:spTree>
    <p:extLst>
      <p:ext uri="{BB962C8B-B14F-4D97-AF65-F5344CB8AC3E}">
        <p14:creationId xmlns:p14="http://schemas.microsoft.com/office/powerpoint/2010/main" val="34847700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with a history of human papillomavirus (HIV) has been diagnosed with </a:t>
            </a:r>
            <a:r>
              <a:rPr lang="en-GB" dirty="0" err="1">
                <a:solidFill>
                  <a:schemeClr val="tx1"/>
                </a:solidFill>
              </a:rPr>
              <a:t>condyloma</a:t>
            </a:r>
            <a:r>
              <a:rPr lang="en-GB" dirty="0">
                <a:solidFill>
                  <a:schemeClr val="tx1"/>
                </a:solidFill>
              </a:rPr>
              <a:t> </a:t>
            </a:r>
            <a:r>
              <a:rPr lang="en-GB" dirty="0" err="1">
                <a:solidFill>
                  <a:schemeClr val="tx1"/>
                </a:solidFill>
              </a:rPr>
              <a:t>acuminatum</a:t>
            </a:r>
            <a:r>
              <a:rPr lang="en-GB" dirty="0">
                <a:solidFill>
                  <a:schemeClr val="tx1"/>
                </a:solidFill>
              </a:rPr>
              <a:t>.  The nurse informs the client that vaginal cultures will be done at what time during the pregnancy?</a:t>
            </a:r>
          </a:p>
          <a:p>
            <a:endParaRPr lang="en-GB" dirty="0">
              <a:solidFill>
                <a:schemeClr val="tx1"/>
              </a:solidFill>
            </a:endParaRPr>
          </a:p>
          <a:p>
            <a:pPr marL="342900" indent="-342900">
              <a:buFont typeface="+mj-lt"/>
              <a:buAutoNum type="alphaUcPeriod"/>
            </a:pPr>
            <a:r>
              <a:rPr lang="en-GB" dirty="0">
                <a:solidFill>
                  <a:schemeClr val="tx1"/>
                </a:solidFill>
              </a:rPr>
              <a:t>35 </a:t>
            </a:r>
            <a:r>
              <a:rPr lang="en-GB" dirty="0">
                <a:solidFill>
                  <a:schemeClr val="tx1"/>
                </a:solidFill>
              </a:rPr>
              <a:t>weeks</a:t>
            </a:r>
            <a:endParaRPr lang="en-GB" dirty="0">
              <a:solidFill>
                <a:schemeClr val="tx1"/>
              </a:solidFill>
            </a:endParaRPr>
          </a:p>
          <a:p>
            <a:pPr marL="342900" indent="-342900">
              <a:buFont typeface="+mj-lt"/>
              <a:buAutoNum type="alphaUcPeriod"/>
            </a:pPr>
            <a:r>
              <a:rPr lang="en-GB" dirty="0">
                <a:solidFill>
                  <a:schemeClr val="tx1"/>
                </a:solidFill>
              </a:rPr>
              <a:t>10 </a:t>
            </a:r>
            <a:r>
              <a:rPr lang="en-GB" dirty="0">
                <a:solidFill>
                  <a:schemeClr val="tx1"/>
                </a:solidFill>
              </a:rPr>
              <a:t>weeks</a:t>
            </a:r>
            <a:endParaRPr lang="en-GB" dirty="0">
              <a:solidFill>
                <a:schemeClr val="tx1"/>
              </a:solidFill>
            </a:endParaRPr>
          </a:p>
          <a:p>
            <a:pPr marL="342900" indent="-342900">
              <a:buFont typeface="+mj-lt"/>
              <a:buAutoNum type="alphaUcPeriod"/>
            </a:pPr>
            <a:r>
              <a:rPr lang="en-GB" dirty="0">
                <a:solidFill>
                  <a:schemeClr val="tx1"/>
                </a:solidFill>
              </a:rPr>
              <a:t>18 </a:t>
            </a:r>
            <a:r>
              <a:rPr lang="en-GB" dirty="0">
                <a:solidFill>
                  <a:schemeClr val="tx1"/>
                </a:solidFill>
              </a:rPr>
              <a:t>weeks</a:t>
            </a:r>
            <a:endParaRPr lang="en-GB" dirty="0">
              <a:solidFill>
                <a:schemeClr val="tx1"/>
              </a:solidFill>
            </a:endParaRPr>
          </a:p>
          <a:p>
            <a:pPr marL="342900" indent="-342900">
              <a:buFont typeface="+mj-lt"/>
              <a:buAutoNum type="alphaUcPeriod"/>
            </a:pPr>
            <a:r>
              <a:rPr lang="en-GB" dirty="0">
                <a:solidFill>
                  <a:schemeClr val="tx1"/>
                </a:solidFill>
              </a:rPr>
              <a:t>24 weeks</a:t>
            </a:r>
          </a:p>
        </p:txBody>
      </p:sp>
      <p:sp>
        <p:nvSpPr>
          <p:cNvPr id="18" name="Rectangle 17"/>
          <p:cNvSpPr/>
          <p:nvPr/>
        </p:nvSpPr>
        <p:spPr>
          <a:xfrm>
            <a:off x="469952" y="4431855"/>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err="1">
                <a:solidFill>
                  <a:schemeClr val="tx1"/>
                </a:solidFill>
              </a:rPr>
              <a:t>Condyloma</a:t>
            </a:r>
            <a:r>
              <a:rPr lang="en-GB" dirty="0">
                <a:solidFill>
                  <a:schemeClr val="tx1"/>
                </a:solidFill>
              </a:rPr>
              <a:t> </a:t>
            </a:r>
            <a:r>
              <a:rPr lang="en-GB" dirty="0" err="1">
                <a:solidFill>
                  <a:schemeClr val="tx1"/>
                </a:solidFill>
              </a:rPr>
              <a:t>acuminatum</a:t>
            </a:r>
            <a:r>
              <a:rPr lang="en-GB" dirty="0">
                <a:solidFill>
                  <a:schemeClr val="tx1"/>
                </a:solidFill>
              </a:rPr>
              <a:t> is caused by HPV and the infection affects the cervix, urethra, anus, penis, and scrotum.</a:t>
            </a:r>
          </a:p>
          <a:p>
            <a:endParaRPr lang="en-GB" dirty="0">
              <a:solidFill>
                <a:schemeClr val="tx1"/>
              </a:solidFill>
            </a:endParaRPr>
          </a:p>
          <a:p>
            <a:r>
              <a:rPr lang="en-GB" dirty="0">
                <a:solidFill>
                  <a:schemeClr val="tx1"/>
                </a:solidFill>
              </a:rPr>
              <a:t>IF the pregnant client has a history of HPV or has </a:t>
            </a:r>
            <a:r>
              <a:rPr lang="en-GB" dirty="0" err="1">
                <a:solidFill>
                  <a:schemeClr val="tx1"/>
                </a:solidFill>
              </a:rPr>
              <a:t>condyloma</a:t>
            </a:r>
            <a:r>
              <a:rPr lang="en-GB" dirty="0">
                <a:solidFill>
                  <a:schemeClr val="tx1"/>
                </a:solidFill>
              </a:rPr>
              <a:t> </a:t>
            </a:r>
            <a:r>
              <a:rPr lang="en-GB" dirty="0" err="1">
                <a:solidFill>
                  <a:schemeClr val="tx1"/>
                </a:solidFill>
              </a:rPr>
              <a:t>acuminatum</a:t>
            </a:r>
            <a:r>
              <a:rPr lang="en-GB" dirty="0">
                <a:solidFill>
                  <a:schemeClr val="tx1"/>
                </a:solidFill>
              </a:rPr>
              <a:t>, vaginal cultures will be done at 35 and 36 weeks to determine the presence of active lesions and determine the route of delivery.</a:t>
            </a:r>
          </a:p>
        </p:txBody>
      </p:sp>
    </p:spTree>
    <p:extLst>
      <p:ext uri="{BB962C8B-B14F-4D97-AF65-F5344CB8AC3E}">
        <p14:creationId xmlns:p14="http://schemas.microsoft.com/office/powerpoint/2010/main" val="5195527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nursing student is asked to identify quickening and what type of sign of pregnancy this process represents.  The student accurately defines this process as which sign?</a:t>
            </a:r>
          </a:p>
          <a:p>
            <a:endParaRPr lang="en-GB" dirty="0">
              <a:solidFill>
                <a:schemeClr val="tx1"/>
              </a:solidFill>
            </a:endParaRPr>
          </a:p>
          <a:p>
            <a:pPr marL="342900" indent="-342900">
              <a:buFont typeface="+mj-lt"/>
              <a:buAutoNum type="alphaUcPeriod"/>
            </a:pPr>
            <a:r>
              <a:rPr lang="en-GB" dirty="0">
                <a:solidFill>
                  <a:schemeClr val="tx1"/>
                </a:solidFill>
              </a:rPr>
              <a:t>Presumptive</a:t>
            </a:r>
            <a:endParaRPr lang="en-GB" dirty="0">
              <a:solidFill>
                <a:schemeClr val="tx1"/>
              </a:solidFill>
            </a:endParaRPr>
          </a:p>
          <a:p>
            <a:pPr marL="342900" indent="-342900">
              <a:buFont typeface="+mj-lt"/>
              <a:buAutoNum type="alphaUcPeriod"/>
            </a:pPr>
            <a:r>
              <a:rPr lang="en-GB" dirty="0">
                <a:solidFill>
                  <a:schemeClr val="tx1"/>
                </a:solidFill>
              </a:rPr>
              <a:t>Positive</a:t>
            </a:r>
            <a:endParaRPr lang="en-GB" dirty="0">
              <a:solidFill>
                <a:schemeClr val="tx1"/>
              </a:solidFill>
            </a:endParaRPr>
          </a:p>
          <a:p>
            <a:pPr marL="342900" indent="-342900">
              <a:buFont typeface="+mj-lt"/>
              <a:buAutoNum type="alphaUcPeriod"/>
            </a:pPr>
            <a:r>
              <a:rPr lang="en-GB" dirty="0">
                <a:solidFill>
                  <a:schemeClr val="tx1"/>
                </a:solidFill>
              </a:rPr>
              <a:t>Probable</a:t>
            </a:r>
            <a:endParaRPr lang="en-GB" dirty="0">
              <a:solidFill>
                <a:schemeClr val="tx1"/>
              </a:solidFill>
            </a:endParaRPr>
          </a:p>
          <a:p>
            <a:pPr marL="342900" indent="-342900">
              <a:buFont typeface="+mj-lt"/>
              <a:buAutoNum type="alphaUcPeriod"/>
            </a:pPr>
            <a:r>
              <a:rPr lang="en-GB" dirty="0">
                <a:solidFill>
                  <a:schemeClr val="tx1"/>
                </a:solidFill>
              </a:rPr>
              <a:t>Negative</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The process of </a:t>
            </a:r>
            <a:r>
              <a:rPr lang="en-GB" dirty="0" err="1">
                <a:solidFill>
                  <a:schemeClr val="tx1"/>
                </a:solidFill>
              </a:rPr>
              <a:t>Quickenine</a:t>
            </a:r>
            <a:r>
              <a:rPr lang="en-GB" dirty="0">
                <a:solidFill>
                  <a:schemeClr val="tx1"/>
                </a:solidFill>
              </a:rPr>
              <a:t>  is the first perceptible of the </a:t>
            </a:r>
            <a:r>
              <a:rPr lang="en-GB" dirty="0" err="1">
                <a:solidFill>
                  <a:schemeClr val="tx1"/>
                </a:solidFill>
              </a:rPr>
              <a:t>fetus</a:t>
            </a:r>
            <a:r>
              <a:rPr lang="en-GB" dirty="0">
                <a:solidFill>
                  <a:schemeClr val="tx1"/>
                </a:solidFill>
              </a:rPr>
              <a:t> in the uterus between 16-18 weeks of pregnancy</a:t>
            </a:r>
            <a:r>
              <a:rPr lang="en-GB"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386145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client is beginning the second stage of </a:t>
            </a:r>
            <a:r>
              <a:rPr lang="en-GB" dirty="0" err="1">
                <a:solidFill>
                  <a:schemeClr val="tx1"/>
                </a:solidFill>
              </a:rPr>
              <a:t>labor</a:t>
            </a:r>
            <a:r>
              <a:rPr lang="en-GB" dirty="0">
                <a:solidFill>
                  <a:schemeClr val="tx1"/>
                </a:solidFill>
              </a:rPr>
              <a:t>.  How many </a:t>
            </a:r>
            <a:r>
              <a:rPr lang="en-GB" dirty="0" err="1">
                <a:solidFill>
                  <a:schemeClr val="tx1"/>
                </a:solidFill>
              </a:rPr>
              <a:t>centimeters</a:t>
            </a:r>
            <a:r>
              <a:rPr lang="en-GB" dirty="0">
                <a:solidFill>
                  <a:schemeClr val="tx1"/>
                </a:solidFill>
              </a:rPr>
              <a:t> (cm) would the nurse document for the client 's cervical dilations?</a:t>
            </a:r>
          </a:p>
          <a:p>
            <a:endParaRPr lang="en-GB" dirty="0">
              <a:solidFill>
                <a:schemeClr val="tx1"/>
              </a:solidFill>
            </a:endParaRPr>
          </a:p>
          <a:p>
            <a:pPr marL="342900" indent="-342900">
              <a:buFont typeface="+mj-lt"/>
              <a:buAutoNum type="alphaUcPeriod"/>
            </a:pPr>
            <a:r>
              <a:rPr lang="en-GB" dirty="0">
                <a:solidFill>
                  <a:schemeClr val="tx1"/>
                </a:solidFill>
              </a:rPr>
              <a:t>10 </a:t>
            </a:r>
            <a:r>
              <a:rPr lang="en-GB" dirty="0">
                <a:solidFill>
                  <a:schemeClr val="tx1"/>
                </a:solidFill>
              </a:rPr>
              <a:t>cm</a:t>
            </a:r>
            <a:endParaRPr lang="en-GB" dirty="0">
              <a:solidFill>
                <a:schemeClr val="tx1"/>
              </a:solidFill>
            </a:endParaRPr>
          </a:p>
          <a:p>
            <a:pPr marL="342900" indent="-342900">
              <a:buFont typeface="+mj-lt"/>
              <a:buAutoNum type="alphaUcPeriod"/>
            </a:pPr>
            <a:r>
              <a:rPr lang="en-GB" dirty="0">
                <a:solidFill>
                  <a:schemeClr val="tx1"/>
                </a:solidFill>
              </a:rPr>
              <a:t>9 </a:t>
            </a:r>
            <a:r>
              <a:rPr lang="en-GB" dirty="0">
                <a:solidFill>
                  <a:schemeClr val="tx1"/>
                </a:solidFill>
              </a:rPr>
              <a:t>cm</a:t>
            </a:r>
            <a:endParaRPr lang="en-GB" dirty="0">
              <a:solidFill>
                <a:schemeClr val="tx1"/>
              </a:solidFill>
            </a:endParaRPr>
          </a:p>
          <a:p>
            <a:pPr marL="342900" indent="-342900">
              <a:buFont typeface="+mj-lt"/>
              <a:buAutoNum type="alphaUcPeriod"/>
            </a:pPr>
            <a:r>
              <a:rPr lang="en-GB" dirty="0">
                <a:solidFill>
                  <a:schemeClr val="tx1"/>
                </a:solidFill>
              </a:rPr>
              <a:t>8 </a:t>
            </a:r>
            <a:r>
              <a:rPr lang="en-GB" dirty="0">
                <a:solidFill>
                  <a:schemeClr val="tx1"/>
                </a:solidFill>
              </a:rPr>
              <a:t>cm</a:t>
            </a:r>
            <a:endParaRPr lang="en-GB" dirty="0">
              <a:solidFill>
                <a:schemeClr val="tx1"/>
              </a:solidFill>
            </a:endParaRPr>
          </a:p>
          <a:p>
            <a:pPr marL="342900" indent="-342900">
              <a:buFont typeface="+mj-lt"/>
              <a:buAutoNum type="alphaUcPeriod"/>
            </a:pPr>
            <a:r>
              <a:rPr lang="en-GB" dirty="0">
                <a:solidFill>
                  <a:schemeClr val="tx1"/>
                </a:solidFill>
              </a:rPr>
              <a:t>11 cm</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Complete dilation of the cervix is achieve at 10 cm which is referred to as the Second stage of </a:t>
            </a:r>
            <a:r>
              <a:rPr lang="en-GB" dirty="0" err="1">
                <a:solidFill>
                  <a:schemeClr val="tx1"/>
                </a:solidFill>
              </a:rPr>
              <a:t>Labor</a:t>
            </a:r>
            <a:r>
              <a:rPr lang="en-GB" dirty="0">
                <a:solidFill>
                  <a:schemeClr val="tx1"/>
                </a:solidFill>
              </a:rPr>
              <a:t>.</a:t>
            </a:r>
          </a:p>
        </p:txBody>
      </p:sp>
    </p:spTree>
    <p:extLst>
      <p:ext uri="{BB962C8B-B14F-4D97-AF65-F5344CB8AC3E}">
        <p14:creationId xmlns:p14="http://schemas.microsoft.com/office/powerpoint/2010/main" val="34014020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caring for a postpartum client who is showing signs of bleeding and shock.  Which interventions are contraindicated in the care of this client? Select all that apply.</a:t>
            </a:r>
          </a:p>
          <a:p>
            <a:pPr marL="342900" indent="-342900">
              <a:buFont typeface="+mj-lt"/>
              <a:buAutoNum type="alphaUcPeriod"/>
            </a:pPr>
            <a:endParaRPr lang="en-GB" dirty="0">
              <a:solidFill>
                <a:schemeClr val="tx1"/>
              </a:solidFill>
            </a:endParaRPr>
          </a:p>
          <a:p>
            <a:pPr marL="342900" indent="-342900">
              <a:buFont typeface="+mj-lt"/>
              <a:buAutoNum type="alphaUcPeriod"/>
            </a:pPr>
            <a:r>
              <a:rPr lang="en-GB" dirty="0">
                <a:solidFill>
                  <a:schemeClr val="tx1"/>
                </a:solidFill>
              </a:rPr>
              <a:t>Managing the fundus </a:t>
            </a:r>
            <a:r>
              <a:rPr lang="en-GB" dirty="0" err="1">
                <a:solidFill>
                  <a:schemeClr val="tx1"/>
                </a:solidFill>
              </a:rPr>
              <a:t>vigorousey</a:t>
            </a:r>
            <a:endParaRPr lang="en-GB" dirty="0">
              <a:solidFill>
                <a:schemeClr val="tx1"/>
              </a:solidFill>
            </a:endParaRPr>
          </a:p>
          <a:p>
            <a:pPr marL="342900" indent="-342900">
              <a:buFont typeface="+mj-lt"/>
              <a:buAutoNum type="alphaUcPeriod"/>
            </a:pPr>
            <a:r>
              <a:rPr lang="en-GB" dirty="0">
                <a:solidFill>
                  <a:schemeClr val="tx1"/>
                </a:solidFill>
              </a:rPr>
              <a:t>Assessing and estimating blood </a:t>
            </a:r>
            <a:r>
              <a:rPr lang="en-GB" dirty="0">
                <a:solidFill>
                  <a:schemeClr val="tx1"/>
                </a:solidFill>
              </a:rPr>
              <a:t>loss</a:t>
            </a:r>
            <a:endParaRPr lang="en-GB" dirty="0">
              <a:solidFill>
                <a:schemeClr val="tx1"/>
              </a:solidFill>
            </a:endParaRPr>
          </a:p>
          <a:p>
            <a:pPr marL="342900" indent="-342900">
              <a:buFont typeface="+mj-lt"/>
              <a:buAutoNum type="alphaUcPeriod"/>
            </a:pPr>
            <a:r>
              <a:rPr lang="en-GB" dirty="0">
                <a:solidFill>
                  <a:schemeClr val="tx1"/>
                </a:solidFill>
              </a:rPr>
              <a:t>Monitoring prescribed laboratory </a:t>
            </a:r>
            <a:r>
              <a:rPr lang="en-GB" dirty="0">
                <a:solidFill>
                  <a:schemeClr val="tx1"/>
                </a:solidFill>
              </a:rPr>
              <a:t>values</a:t>
            </a:r>
            <a:endParaRPr lang="en-GB" dirty="0">
              <a:solidFill>
                <a:schemeClr val="tx1"/>
              </a:solidFill>
            </a:endParaRPr>
          </a:p>
          <a:p>
            <a:pPr marL="342900" indent="-342900">
              <a:buFont typeface="+mj-lt"/>
              <a:buAutoNum type="alphaUcPeriod"/>
            </a:pPr>
            <a:r>
              <a:rPr lang="en-GB" dirty="0">
                <a:solidFill>
                  <a:schemeClr val="tx1"/>
                </a:solidFill>
              </a:rPr>
              <a:t>Turning the client to assess for pooled </a:t>
            </a:r>
            <a:r>
              <a:rPr lang="en-GB" dirty="0">
                <a:solidFill>
                  <a:schemeClr val="tx1"/>
                </a:solidFill>
              </a:rPr>
              <a:t>blood</a:t>
            </a:r>
            <a:endParaRPr lang="en-GB" dirty="0">
              <a:solidFill>
                <a:schemeClr val="tx1"/>
              </a:solidFill>
            </a:endParaRPr>
          </a:p>
          <a:p>
            <a:pPr marL="342900" indent="-342900">
              <a:buFont typeface="+mj-lt"/>
              <a:buAutoNum type="alphaUcPeriod"/>
            </a:pPr>
            <a:r>
              <a:rPr lang="en-GB" dirty="0">
                <a:solidFill>
                  <a:schemeClr val="tx1"/>
                </a:solidFill>
              </a:rPr>
              <a:t>Leaving the </a:t>
            </a:r>
            <a:r>
              <a:rPr lang="en-GB" dirty="0" err="1">
                <a:solidFill>
                  <a:schemeClr val="tx1"/>
                </a:solidFill>
              </a:rPr>
              <a:t>cllient's</a:t>
            </a:r>
            <a:r>
              <a:rPr lang="en-GB" dirty="0">
                <a:solidFill>
                  <a:schemeClr val="tx1"/>
                </a:solidFill>
              </a:rPr>
              <a:t> room to notify the primary health care provider</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A and E</a:t>
            </a:r>
            <a:endParaRPr lang="en-GB" b="1" dirty="0">
              <a:solidFill>
                <a:schemeClr val="tx1"/>
              </a:solidFill>
            </a:endParaRPr>
          </a:p>
        </p:txBody>
      </p:sp>
    </p:spTree>
    <p:extLst>
      <p:ext uri="{BB962C8B-B14F-4D97-AF65-F5344CB8AC3E}">
        <p14:creationId xmlns:p14="http://schemas.microsoft.com/office/powerpoint/2010/main" val="12474662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developing a plan of care for a pregnant client who is complaining of intermittent episodes of constipation.  The nurse plans to tell the client to perform which action?</a:t>
            </a:r>
          </a:p>
          <a:p>
            <a:endParaRPr lang="en-GB" dirty="0">
              <a:solidFill>
                <a:schemeClr val="tx1"/>
              </a:solidFill>
            </a:endParaRPr>
          </a:p>
          <a:p>
            <a:pPr marL="342900" indent="-342900">
              <a:buFont typeface="+mj-lt"/>
              <a:buAutoNum type="alphaUcPeriod"/>
            </a:pPr>
            <a:r>
              <a:rPr lang="en-GB" dirty="0">
                <a:solidFill>
                  <a:schemeClr val="tx1"/>
                </a:solidFill>
              </a:rPr>
              <a:t>Drink 6 glasses of water per day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Consume a low </a:t>
            </a:r>
            <a:r>
              <a:rPr lang="en-GB" dirty="0" err="1">
                <a:solidFill>
                  <a:schemeClr val="tx1"/>
                </a:solidFill>
              </a:rPr>
              <a:t>fiber</a:t>
            </a:r>
            <a:r>
              <a:rPr lang="en-GB" dirty="0">
                <a:solidFill>
                  <a:schemeClr val="tx1"/>
                </a:solidFill>
              </a:rPr>
              <a:t> </a:t>
            </a:r>
            <a:r>
              <a:rPr lang="en-GB" dirty="0">
                <a:solidFill>
                  <a:schemeClr val="tx1"/>
                </a:solidFill>
              </a:rPr>
              <a:t>diet.</a:t>
            </a:r>
            <a:endParaRPr lang="en-GB" dirty="0">
              <a:solidFill>
                <a:schemeClr val="tx1"/>
              </a:solidFill>
            </a:endParaRPr>
          </a:p>
          <a:p>
            <a:pPr marL="342900" indent="-342900">
              <a:buFont typeface="+mj-lt"/>
              <a:buAutoNum type="alphaUcPeriod"/>
            </a:pPr>
            <a:r>
              <a:rPr lang="en-GB" dirty="0">
                <a:solidFill>
                  <a:schemeClr val="tx1"/>
                </a:solidFill>
              </a:rPr>
              <a:t>Take a stool softener daily in the </a:t>
            </a:r>
            <a:r>
              <a:rPr lang="en-GB" dirty="0">
                <a:solidFill>
                  <a:schemeClr val="tx1"/>
                </a:solidFill>
              </a:rPr>
              <a:t>evening</a:t>
            </a:r>
            <a:endParaRPr lang="en-GB" dirty="0">
              <a:solidFill>
                <a:schemeClr val="tx1"/>
              </a:solidFill>
            </a:endParaRPr>
          </a:p>
          <a:p>
            <a:pPr marL="342900" indent="-342900">
              <a:buFont typeface="+mj-lt"/>
              <a:buAutoNum type="alphaUcPeriod"/>
            </a:pPr>
            <a:r>
              <a:rPr lang="en-GB" dirty="0">
                <a:solidFill>
                  <a:schemeClr val="tx1"/>
                </a:solidFill>
              </a:rPr>
              <a:t>Use a Fleet enema when the episodes occur.</a:t>
            </a:r>
          </a:p>
        </p:txBody>
      </p:sp>
      <p:sp>
        <p:nvSpPr>
          <p:cNvPr id="18" name="Rectangle 17"/>
          <p:cNvSpPr/>
          <p:nvPr/>
        </p:nvSpPr>
        <p:spPr>
          <a:xfrm>
            <a:off x="580789" y="4847225"/>
            <a:ext cx="108195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Constipation during </a:t>
            </a:r>
            <a:r>
              <a:rPr lang="en-GB" dirty="0">
                <a:solidFill>
                  <a:schemeClr val="tx1"/>
                </a:solidFill>
              </a:rPr>
              <a:t>pregnancy</a:t>
            </a:r>
            <a:endParaRPr lang="en-GB" dirty="0">
              <a:solidFill>
                <a:schemeClr val="tx1"/>
              </a:solidFill>
            </a:endParaRPr>
          </a:p>
          <a:p>
            <a:r>
              <a:rPr lang="en-GB" dirty="0">
                <a:solidFill>
                  <a:schemeClr val="tx1"/>
                </a:solidFill>
              </a:rPr>
              <a:t>Stool </a:t>
            </a:r>
            <a:r>
              <a:rPr lang="en-GB" dirty="0" err="1">
                <a:solidFill>
                  <a:schemeClr val="tx1"/>
                </a:solidFill>
              </a:rPr>
              <a:t>sofeners</a:t>
            </a:r>
            <a:r>
              <a:rPr lang="en-GB" dirty="0">
                <a:solidFill>
                  <a:schemeClr val="tx1"/>
                </a:solidFill>
              </a:rPr>
              <a:t>, laxatives, mineral oil are not recommended during pregnancy and required a HCP approval during pregnancy.</a:t>
            </a:r>
          </a:p>
        </p:txBody>
      </p:sp>
    </p:spTree>
    <p:extLst>
      <p:ext uri="{BB962C8B-B14F-4D97-AF65-F5344CB8AC3E}">
        <p14:creationId xmlns:p14="http://schemas.microsoft.com/office/powerpoint/2010/main" val="14776743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pregnant client asks the nurse how long the period of gestation lasts.  The nurse most appropriately answers the client by stating which time period?</a:t>
            </a:r>
          </a:p>
          <a:p>
            <a:endParaRPr lang="en-GB" dirty="0">
              <a:solidFill>
                <a:schemeClr val="tx1"/>
              </a:solidFill>
            </a:endParaRPr>
          </a:p>
          <a:p>
            <a:pPr marL="342900" indent="-342900">
              <a:buFont typeface="+mj-lt"/>
              <a:buAutoNum type="alphaUcPeriod"/>
            </a:pPr>
            <a:r>
              <a:rPr lang="en-GB" dirty="0">
                <a:solidFill>
                  <a:schemeClr val="tx1"/>
                </a:solidFill>
              </a:rPr>
              <a:t>280 </a:t>
            </a:r>
            <a:r>
              <a:rPr lang="en-GB" dirty="0">
                <a:solidFill>
                  <a:schemeClr val="tx1"/>
                </a:solidFill>
              </a:rPr>
              <a:t>days</a:t>
            </a:r>
            <a:endParaRPr lang="en-GB" dirty="0">
              <a:solidFill>
                <a:schemeClr val="tx1"/>
              </a:solidFill>
            </a:endParaRPr>
          </a:p>
          <a:p>
            <a:pPr marL="342900" indent="-342900">
              <a:buFont typeface="+mj-lt"/>
              <a:buAutoNum type="alphaUcPeriod"/>
            </a:pPr>
            <a:r>
              <a:rPr lang="en-GB" dirty="0">
                <a:solidFill>
                  <a:schemeClr val="tx1"/>
                </a:solidFill>
              </a:rPr>
              <a:t>100 </a:t>
            </a:r>
            <a:r>
              <a:rPr lang="en-GB" dirty="0">
                <a:solidFill>
                  <a:schemeClr val="tx1"/>
                </a:solidFill>
              </a:rPr>
              <a:t>days</a:t>
            </a:r>
            <a:endParaRPr lang="en-GB" dirty="0">
              <a:solidFill>
                <a:schemeClr val="tx1"/>
              </a:solidFill>
            </a:endParaRPr>
          </a:p>
          <a:p>
            <a:pPr marL="342900" indent="-342900">
              <a:buFont typeface="+mj-lt"/>
              <a:buAutoNum type="alphaUcPeriod"/>
            </a:pPr>
            <a:r>
              <a:rPr lang="en-GB" dirty="0">
                <a:solidFill>
                  <a:schemeClr val="tx1"/>
                </a:solidFill>
              </a:rPr>
              <a:t>180 </a:t>
            </a:r>
            <a:r>
              <a:rPr lang="en-GB" dirty="0">
                <a:solidFill>
                  <a:schemeClr val="tx1"/>
                </a:solidFill>
              </a:rPr>
              <a:t>days</a:t>
            </a:r>
            <a:endParaRPr lang="en-GB" dirty="0">
              <a:solidFill>
                <a:schemeClr val="tx1"/>
              </a:solidFill>
            </a:endParaRPr>
          </a:p>
          <a:p>
            <a:pPr marL="342900" indent="-342900">
              <a:buFont typeface="+mj-lt"/>
              <a:buAutoNum type="alphaUcPeriod"/>
            </a:pPr>
            <a:r>
              <a:rPr lang="en-GB" dirty="0">
                <a:solidFill>
                  <a:schemeClr val="tx1"/>
                </a:solidFill>
              </a:rPr>
              <a:t>200 days</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The total period of gestation is 280 days (</a:t>
            </a:r>
            <a:r>
              <a:rPr lang="en-GB" dirty="0" err="1">
                <a:solidFill>
                  <a:schemeClr val="tx1"/>
                </a:solidFill>
              </a:rPr>
              <a:t>i.e</a:t>
            </a:r>
            <a:r>
              <a:rPr lang="en-GB" dirty="0">
                <a:solidFill>
                  <a:schemeClr val="tx1"/>
                </a:solidFill>
              </a:rPr>
              <a:t> ~ 9 months).</a:t>
            </a:r>
          </a:p>
        </p:txBody>
      </p:sp>
    </p:spTree>
    <p:extLst>
      <p:ext uri="{BB962C8B-B14F-4D97-AF65-F5344CB8AC3E}">
        <p14:creationId xmlns:p14="http://schemas.microsoft.com/office/powerpoint/2010/main" val="26360752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Which </a:t>
            </a:r>
            <a:r>
              <a:rPr lang="en-GB" dirty="0" err="1">
                <a:solidFill>
                  <a:schemeClr val="tx1"/>
                </a:solidFill>
              </a:rPr>
              <a:t>behavior</a:t>
            </a:r>
            <a:r>
              <a:rPr lang="en-GB" dirty="0">
                <a:solidFill>
                  <a:schemeClr val="tx1"/>
                </a:solidFill>
              </a:rPr>
              <a:t> by a client who experienced a </a:t>
            </a:r>
            <a:r>
              <a:rPr lang="en-GB" dirty="0" err="1">
                <a:solidFill>
                  <a:schemeClr val="tx1"/>
                </a:solidFill>
              </a:rPr>
              <a:t>fetal</a:t>
            </a:r>
            <a:r>
              <a:rPr lang="en-GB" dirty="0">
                <a:solidFill>
                  <a:schemeClr val="tx1"/>
                </a:solidFill>
              </a:rPr>
              <a:t> demise is reflective of the normal grieving process?</a:t>
            </a:r>
          </a:p>
          <a:p>
            <a:endParaRPr lang="en-GB" dirty="0">
              <a:solidFill>
                <a:schemeClr val="tx1"/>
              </a:solidFill>
            </a:endParaRPr>
          </a:p>
          <a:p>
            <a:pPr marL="342900" indent="-342900">
              <a:buFont typeface="+mj-lt"/>
              <a:buAutoNum type="alphaUcPeriod"/>
            </a:pPr>
            <a:r>
              <a:rPr lang="en-GB" dirty="0">
                <a:solidFill>
                  <a:schemeClr val="tx1"/>
                </a:solidFill>
              </a:rPr>
              <a:t>The client talks about the loss of the </a:t>
            </a:r>
            <a:r>
              <a:rPr lang="en-GB" dirty="0" err="1">
                <a:solidFill>
                  <a:schemeClr val="tx1"/>
                </a:solidFill>
              </a:rPr>
              <a:t>fetus</a:t>
            </a:r>
            <a:endParaRPr lang="en-GB" dirty="0">
              <a:solidFill>
                <a:schemeClr val="tx1"/>
              </a:solidFill>
            </a:endParaRPr>
          </a:p>
          <a:p>
            <a:pPr marL="342900" indent="-342900">
              <a:buFont typeface="+mj-lt"/>
              <a:buAutoNum type="alphaUcPeriod"/>
            </a:pPr>
            <a:r>
              <a:rPr lang="en-GB" dirty="0">
                <a:solidFill>
                  <a:schemeClr val="tx1"/>
                </a:solidFill>
              </a:rPr>
              <a:t>The client states that she never wants to have a baby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asks about birth control methods that are reliable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client states that she is going to start proceedings for adoption right away.</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Which expected </a:t>
            </a:r>
            <a:r>
              <a:rPr lang="en-GB" dirty="0" err="1">
                <a:solidFill>
                  <a:schemeClr val="tx1"/>
                </a:solidFill>
              </a:rPr>
              <a:t>behavior</a:t>
            </a:r>
            <a:r>
              <a:rPr lang="en-GB" dirty="0">
                <a:solidFill>
                  <a:schemeClr val="tx1"/>
                </a:solidFill>
              </a:rPr>
              <a:t> is a normal grieving process post a </a:t>
            </a:r>
            <a:r>
              <a:rPr lang="en-GB" dirty="0" err="1">
                <a:solidFill>
                  <a:schemeClr val="tx1"/>
                </a:solidFill>
              </a:rPr>
              <a:t>fetal</a:t>
            </a:r>
            <a:r>
              <a:rPr lang="en-GB" dirty="0">
                <a:solidFill>
                  <a:schemeClr val="tx1"/>
                </a:solidFill>
              </a:rPr>
              <a:t> demise</a:t>
            </a:r>
            <a:r>
              <a:rPr lang="en-GB" dirty="0">
                <a:solidFill>
                  <a:schemeClr val="tx1"/>
                </a:solidFill>
              </a:rPr>
              <a:t>?</a:t>
            </a:r>
            <a:endParaRPr lang="en-GB" dirty="0">
              <a:solidFill>
                <a:schemeClr val="tx1"/>
              </a:solidFill>
            </a:endParaRPr>
          </a:p>
          <a:p>
            <a:r>
              <a:rPr lang="en-GB" dirty="0">
                <a:solidFill>
                  <a:schemeClr val="tx1"/>
                </a:solidFill>
              </a:rPr>
              <a:t>==&gt; The client talks about the loss of the </a:t>
            </a:r>
            <a:r>
              <a:rPr lang="en-GB" dirty="0" err="1">
                <a:solidFill>
                  <a:schemeClr val="tx1"/>
                </a:solidFill>
              </a:rPr>
              <a:t>fetus</a:t>
            </a:r>
            <a:r>
              <a:rPr lang="en-GB" dirty="0">
                <a:solidFill>
                  <a:schemeClr val="tx1"/>
                </a:solidFill>
              </a:rPr>
              <a:t> (</a:t>
            </a:r>
            <a:r>
              <a:rPr lang="en-GB" dirty="0" err="1">
                <a:solidFill>
                  <a:schemeClr val="tx1"/>
                </a:solidFill>
              </a:rPr>
              <a:t>i.e</a:t>
            </a:r>
            <a:r>
              <a:rPr lang="en-GB" dirty="0">
                <a:solidFill>
                  <a:schemeClr val="tx1"/>
                </a:solidFill>
              </a:rPr>
              <a:t> normal grieving process)</a:t>
            </a:r>
          </a:p>
        </p:txBody>
      </p:sp>
    </p:spTree>
    <p:extLst>
      <p:ext uri="{BB962C8B-B14F-4D97-AF65-F5344CB8AC3E}">
        <p14:creationId xmlns:p14="http://schemas.microsoft.com/office/powerpoint/2010/main" val="22115252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2"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Q.19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51789" y="212353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instructing a postpartum client regarding postpartum exercises.  Which statement by the client indicates an understanding of the exercise?</a:t>
            </a:r>
          </a:p>
          <a:p>
            <a:endParaRPr lang="en-GB" dirty="0">
              <a:solidFill>
                <a:schemeClr val="tx1"/>
              </a:solidFill>
            </a:endParaRPr>
          </a:p>
          <a:p>
            <a:pPr marL="342900" indent="-342900">
              <a:buFont typeface="+mj-lt"/>
              <a:buAutoNum type="alphaUcPeriod"/>
            </a:pPr>
            <a:r>
              <a:rPr lang="en-GB" dirty="0">
                <a:solidFill>
                  <a:schemeClr val="tx1"/>
                </a:solidFill>
              </a:rPr>
              <a:t>"I will alternately contract and relax the muscles of the perineal area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"All exercises would be delayed for 4 weeks to allow healing time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"The postpartum exercises can result in stress urinary incontinence</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t>
            </a:r>
            <a:r>
              <a:rPr lang="en-GB" dirty="0" err="1">
                <a:solidFill>
                  <a:schemeClr val="tx1"/>
                </a:solidFill>
              </a:rPr>
              <a:t>Strenous</a:t>
            </a:r>
            <a:r>
              <a:rPr lang="en-GB" dirty="0">
                <a:solidFill>
                  <a:schemeClr val="tx1"/>
                </a:solidFill>
              </a:rPr>
              <a:t> exercises will be started while in the hospital to evaluate tolerance."</a:t>
            </a:r>
          </a:p>
        </p:txBody>
      </p:sp>
      <p:sp>
        <p:nvSpPr>
          <p:cNvPr id="18" name="Rectangle 17"/>
          <p:cNvSpPr/>
          <p:nvPr/>
        </p:nvSpPr>
        <p:spPr>
          <a:xfrm>
            <a:off x="599261" y="4324005"/>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Kegel exercises are extremely important to </a:t>
            </a:r>
            <a:r>
              <a:rPr lang="en-GB" dirty="0" err="1">
                <a:solidFill>
                  <a:schemeClr val="tx1"/>
                </a:solidFill>
              </a:rPr>
              <a:t>strenghen</a:t>
            </a:r>
            <a:r>
              <a:rPr lang="en-GB" dirty="0">
                <a:solidFill>
                  <a:schemeClr val="tx1"/>
                </a:solidFill>
              </a:rPr>
              <a:t> the muscle tone of the perineal area.  Kegel </a:t>
            </a:r>
            <a:r>
              <a:rPr lang="en-GB" dirty="0" err="1">
                <a:solidFill>
                  <a:schemeClr val="tx1"/>
                </a:solidFill>
              </a:rPr>
              <a:t>exerces</a:t>
            </a:r>
            <a:r>
              <a:rPr lang="en-GB" dirty="0">
                <a:solidFill>
                  <a:schemeClr val="tx1"/>
                </a:solidFill>
              </a:rPr>
              <a:t> are simple clench and release exercises that the client does to make the muscles of the pelvic floor stronger.  Postpartum exercises can begin soon after birth.  The initial exercises should be simple with progression to increasingly </a:t>
            </a:r>
            <a:r>
              <a:rPr lang="en-GB" dirty="0" err="1">
                <a:solidFill>
                  <a:schemeClr val="tx1"/>
                </a:solidFill>
              </a:rPr>
              <a:t>strenous</a:t>
            </a:r>
            <a:r>
              <a:rPr lang="en-GB" dirty="0">
                <a:solidFill>
                  <a:schemeClr val="tx1"/>
                </a:solidFill>
              </a:rPr>
              <a:t> exercises.  Postpartum exercises will not result in stress urinary incontinence.</a:t>
            </a:r>
          </a:p>
        </p:txBody>
      </p:sp>
    </p:spTree>
    <p:extLst>
      <p:ext uri="{BB962C8B-B14F-4D97-AF65-F5344CB8AC3E}">
        <p14:creationId xmlns:p14="http://schemas.microsoft.com/office/powerpoint/2010/main" val="11113328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teaching a pregnant woman about the physiological effects and hormones changes that occurs in pregnancy and provides the woman with which information about the purpose of </a:t>
            </a:r>
            <a:r>
              <a:rPr lang="en-GB" dirty="0" err="1">
                <a:solidFill>
                  <a:schemeClr val="tx1"/>
                </a:solidFill>
              </a:rPr>
              <a:t>estrogen</a:t>
            </a:r>
            <a:r>
              <a:rPr lang="en-GB" dirty="0">
                <a:solidFill>
                  <a:schemeClr val="tx1"/>
                </a:solidFill>
              </a:rPr>
              <a:t>? Select all that apply</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Maintain the uterine lining for implantation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Stimulates metabolism of glucose and converts the glucose to fat</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Suppresses the secretion of follicle-stimulating-</a:t>
            </a:r>
            <a:r>
              <a:rPr lang="en-GB" dirty="0" err="1">
                <a:solidFill>
                  <a:schemeClr val="tx1"/>
                </a:solidFill>
              </a:rPr>
              <a:t>hormaone</a:t>
            </a:r>
            <a:r>
              <a:rPr lang="en-GB" dirty="0">
                <a:solidFill>
                  <a:schemeClr val="tx1"/>
                </a:solidFill>
              </a:rPr>
              <a:t> (FSH) and </a:t>
            </a:r>
            <a:r>
              <a:rPr lang="en-GB" dirty="0" err="1">
                <a:solidFill>
                  <a:schemeClr val="tx1"/>
                </a:solidFill>
              </a:rPr>
              <a:t>luteininzing</a:t>
            </a:r>
            <a:r>
              <a:rPr lang="en-GB" dirty="0">
                <a:solidFill>
                  <a:schemeClr val="tx1"/>
                </a:solidFill>
              </a:rPr>
              <a:t> hormone (LH </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Prevents the involution of the corpus luteum and maintains the production of </a:t>
            </a:r>
            <a:r>
              <a:rPr lang="en-GB" dirty="0" err="1">
                <a:solidFill>
                  <a:schemeClr val="tx1"/>
                </a:solidFill>
              </a:rPr>
              <a:t>pregesterone</a:t>
            </a:r>
            <a:r>
              <a:rPr lang="en-GB" dirty="0">
                <a:solidFill>
                  <a:schemeClr val="tx1"/>
                </a:solidFill>
              </a:rPr>
              <a:t> until the placenta is formed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Stimulates uterine development to provide an environment for the </a:t>
            </a:r>
            <a:r>
              <a:rPr lang="en-GB" dirty="0" err="1">
                <a:solidFill>
                  <a:schemeClr val="tx1"/>
                </a:solidFill>
              </a:rPr>
              <a:t>fetus</a:t>
            </a:r>
            <a:r>
              <a:rPr lang="en-GB" dirty="0">
                <a:solidFill>
                  <a:schemeClr val="tx1"/>
                </a:solidFill>
              </a:rPr>
              <a:t> and to stimulate the breasts to prepare for lactation.</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a:solidFill>
                  <a:schemeClr val="tx1"/>
                </a:solidFill>
              </a:rPr>
              <a:t>C and E</a:t>
            </a:r>
            <a:endParaRPr lang="en-GB" b="1" dirty="0">
              <a:solidFill>
                <a:schemeClr val="tx1"/>
              </a:solidFill>
            </a:endParaRPr>
          </a:p>
        </p:txBody>
      </p:sp>
    </p:spTree>
    <p:extLst>
      <p:ext uri="{BB962C8B-B14F-4D97-AF65-F5344CB8AC3E}">
        <p14:creationId xmlns:p14="http://schemas.microsoft.com/office/powerpoint/2010/main" val="3645757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reviewing the primary health care provider's prescriptions for a child with a streptococcal infection and notes that an </a:t>
            </a:r>
            <a:r>
              <a:rPr lang="en-GB" dirty="0" err="1">
                <a:solidFill>
                  <a:schemeClr val="tx1"/>
                </a:solidFill>
              </a:rPr>
              <a:t>antistreptolysin</a:t>
            </a:r>
            <a:r>
              <a:rPr lang="en-GB" dirty="0">
                <a:solidFill>
                  <a:schemeClr val="tx1"/>
                </a:solidFill>
              </a:rPr>
              <a:t> O </a:t>
            </a:r>
            <a:r>
              <a:rPr lang="en-GB" dirty="0" err="1">
                <a:solidFill>
                  <a:schemeClr val="tx1"/>
                </a:solidFill>
              </a:rPr>
              <a:t>titer</a:t>
            </a:r>
            <a:r>
              <a:rPr lang="en-GB" dirty="0">
                <a:solidFill>
                  <a:schemeClr val="tx1"/>
                </a:solidFill>
              </a:rPr>
              <a:t> is prescribed.  Based on this prescription, which disorder would the nurse suspect in the child?</a:t>
            </a:r>
          </a:p>
          <a:p>
            <a:endParaRPr lang="en-GB" dirty="0">
              <a:solidFill>
                <a:schemeClr val="tx1"/>
              </a:solidFill>
            </a:endParaRPr>
          </a:p>
          <a:p>
            <a:pPr marL="342900" indent="-342900">
              <a:buFont typeface="+mj-lt"/>
              <a:buAutoNum type="alphaUcPeriod"/>
            </a:pPr>
            <a:r>
              <a:rPr lang="en-GB" dirty="0">
                <a:solidFill>
                  <a:schemeClr val="tx1"/>
                </a:solidFill>
              </a:rPr>
              <a:t>Rheumatic fever (RF</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Aortic valve disease (AVD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Pulmonic valve disease (PVD</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Congestive heart failure (CHF)</a:t>
            </a:r>
          </a:p>
        </p:txBody>
      </p:sp>
      <p:sp>
        <p:nvSpPr>
          <p:cNvPr id="18" name="Rectangle 17"/>
          <p:cNvSpPr/>
          <p:nvPr/>
        </p:nvSpPr>
        <p:spPr>
          <a:xfrm>
            <a:off x="608499" y="4480038"/>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A diagnosis of Rheumatic fever is confirmed by the presence of 2 major manifestations or 1 major and 2 minor manifestations from the "Jones Criteria</a:t>
            </a:r>
            <a:r>
              <a:rPr lang="en-GB" dirty="0">
                <a:solidFill>
                  <a:schemeClr val="tx1"/>
                </a:solidFill>
              </a:rPr>
              <a:t>."</a:t>
            </a:r>
            <a:endParaRPr lang="en-GB" dirty="0">
              <a:solidFill>
                <a:schemeClr val="tx1"/>
              </a:solidFill>
            </a:endParaRPr>
          </a:p>
          <a:p>
            <a:r>
              <a:rPr lang="en-GB" dirty="0">
                <a:solidFill>
                  <a:schemeClr val="tx1"/>
                </a:solidFill>
              </a:rPr>
              <a:t>Therefore, a recent streptococcal infection  plus a positive </a:t>
            </a:r>
            <a:r>
              <a:rPr lang="en-GB" dirty="0" err="1">
                <a:solidFill>
                  <a:schemeClr val="tx1"/>
                </a:solidFill>
              </a:rPr>
              <a:t>antistreptolysin</a:t>
            </a:r>
            <a:r>
              <a:rPr lang="en-GB" dirty="0">
                <a:solidFill>
                  <a:schemeClr val="tx1"/>
                </a:solidFill>
              </a:rPr>
              <a:t> O </a:t>
            </a:r>
            <a:r>
              <a:rPr lang="en-GB" dirty="0" err="1">
                <a:solidFill>
                  <a:schemeClr val="tx1"/>
                </a:solidFill>
              </a:rPr>
              <a:t>titers</a:t>
            </a:r>
            <a:r>
              <a:rPr lang="en-GB" dirty="0">
                <a:solidFill>
                  <a:schemeClr val="tx1"/>
                </a:solidFill>
              </a:rPr>
              <a:t> confirmed evidence of Rheumatic fever</a:t>
            </a:r>
          </a:p>
        </p:txBody>
      </p:sp>
    </p:spTree>
    <p:extLst>
      <p:ext uri="{BB962C8B-B14F-4D97-AF65-F5344CB8AC3E}">
        <p14:creationId xmlns:p14="http://schemas.microsoft.com/office/powerpoint/2010/main" val="3436020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3"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4"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A 4 day old infant is receiving photography at home for a bilirubin level 14 mg/dl (238 </a:t>
            </a:r>
            <a:r>
              <a:rPr lang="en-GB" dirty="0" err="1">
                <a:solidFill>
                  <a:schemeClr val="tx1"/>
                </a:solidFill>
              </a:rPr>
              <a:t>mcmol</a:t>
            </a:r>
            <a:r>
              <a:rPr lang="en-GB" dirty="0">
                <a:solidFill>
                  <a:schemeClr val="tx1"/>
                </a:solidFill>
              </a:rPr>
              <a:t>/L). The nurse would include which intervention in the plan of care during the home visit to the infant?</a:t>
            </a:r>
          </a:p>
          <a:p>
            <a:endParaRPr lang="en-GB" dirty="0">
              <a:solidFill>
                <a:schemeClr val="tx1"/>
              </a:solidFill>
            </a:endParaRPr>
          </a:p>
          <a:p>
            <a:pPr marL="342900" indent="-342900">
              <a:buFont typeface="+mj-lt"/>
              <a:buAutoNum type="alphaUcPeriod"/>
            </a:pPr>
            <a:r>
              <a:rPr lang="en-GB" dirty="0">
                <a:solidFill>
                  <a:schemeClr val="tx1"/>
                </a:solidFill>
              </a:rPr>
              <a:t>Assess skin integrity and fluid and electrolyte status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Apply lotion to the infant s exposed skin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Have minimal contact with the infant to prevent stimulation</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Advise the mother to limit the infant's oral intake during phototherapy.</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Phototherapy is the most common treatment for reducing  high bilirubin levels that cause Jaundice in a </a:t>
            </a:r>
            <a:r>
              <a:rPr lang="en-GB" dirty="0" err="1">
                <a:solidFill>
                  <a:schemeClr val="tx1"/>
                </a:solidFill>
              </a:rPr>
              <a:t>newborn</a:t>
            </a:r>
            <a:r>
              <a:rPr lang="en-GB" dirty="0">
                <a:solidFill>
                  <a:schemeClr val="tx1"/>
                </a:solidFill>
              </a:rPr>
              <a:t>.</a:t>
            </a:r>
          </a:p>
        </p:txBody>
      </p:sp>
    </p:spTree>
    <p:extLst>
      <p:ext uri="{BB962C8B-B14F-4D97-AF65-F5344CB8AC3E}">
        <p14:creationId xmlns:p14="http://schemas.microsoft.com/office/powerpoint/2010/main" val="5608231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r>
              <a:rPr lang="en-GB" dirty="0">
                <a:solidFill>
                  <a:schemeClr val="tx1"/>
                </a:solidFill>
              </a:rPr>
              <a:t>The nurse is providing instructions to the mother of a child with a diagnosis of roseola regarding the prevention of transmission of the infection on the other household members.  Which instruction would the nurse provide to the mother?</a:t>
            </a:r>
          </a:p>
          <a:p>
            <a:endParaRPr lang="en-GB" dirty="0">
              <a:solidFill>
                <a:schemeClr val="tx1"/>
              </a:solidFill>
            </a:endParaRPr>
          </a:p>
          <a:p>
            <a:pPr marL="342900" indent="-342900">
              <a:buFont typeface="+mj-lt"/>
              <a:buAutoNum type="alphaUcPeriod"/>
            </a:pPr>
            <a:r>
              <a:rPr lang="en-GB" dirty="0">
                <a:solidFill>
                  <a:schemeClr val="tx1"/>
                </a:solidFill>
              </a:rPr>
              <a:t>Avoid allowing the child to share drinking </a:t>
            </a:r>
            <a:r>
              <a:rPr lang="en-GB" dirty="0" err="1">
                <a:solidFill>
                  <a:schemeClr val="tx1"/>
                </a:solidFill>
              </a:rPr>
              <a:t>glases</a:t>
            </a:r>
            <a:r>
              <a:rPr lang="en-GB" dirty="0">
                <a:solidFill>
                  <a:schemeClr val="tx1"/>
                </a:solidFill>
              </a:rPr>
              <a:t> or eating utensils because the disease is transmitted through the saliva</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Isolate the child from others because the virus is transmitted by breathing and coughing</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Have the child use a separate bathroom for urination and bowel movement to prevent the spread of infection through the urine and </a:t>
            </a:r>
            <a:r>
              <a:rPr lang="en-GB" dirty="0" err="1">
                <a:solidFill>
                  <a:schemeClr val="tx1"/>
                </a:solidFill>
              </a:rPr>
              <a:t>feces</a:t>
            </a:r>
            <a:r>
              <a:rPr lang="en-GB" dirty="0">
                <a:solidFill>
                  <a:schemeClr val="tx1"/>
                </a:solidFill>
              </a:rPr>
              <a:t>.</a:t>
            </a:r>
            <a:endParaRPr lang="en-GB" dirty="0">
              <a:solidFill>
                <a:schemeClr val="tx1"/>
              </a:solidFill>
            </a:endParaRPr>
          </a:p>
          <a:p>
            <a:pPr marL="342900" indent="-342900">
              <a:buFont typeface="+mj-lt"/>
              <a:buAutoNum type="alphaUcPeriod"/>
            </a:pPr>
            <a:r>
              <a:rPr lang="en-GB" dirty="0">
                <a:solidFill>
                  <a:schemeClr val="tx1"/>
                </a:solidFill>
              </a:rPr>
              <a:t>Wash sheets and towels used by the child in bleach separate from other items to prevent the spread of the infection to others.</a:t>
            </a:r>
          </a:p>
        </p:txBody>
      </p:sp>
      <p:sp>
        <p:nvSpPr>
          <p:cNvPr id="18" name="Rectangle 17"/>
          <p:cNvSpPr/>
          <p:nvPr/>
        </p:nvSpPr>
        <p:spPr>
          <a:xfrm>
            <a:off x="646206" y="5110980"/>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en-GB" b="1" dirty="0" smtClean="0">
                <a:solidFill>
                  <a:schemeClr val="tx1"/>
                </a:solidFill>
              </a:rPr>
              <a:t>A. Rationale</a:t>
            </a:r>
            <a:r>
              <a:rPr lang="en-GB" b="1" dirty="0">
                <a:solidFill>
                  <a:schemeClr val="tx1"/>
                </a:solidFill>
              </a:rPr>
              <a:t>:</a:t>
            </a:r>
          </a:p>
          <a:p>
            <a:r>
              <a:rPr lang="en-GB" dirty="0">
                <a:solidFill>
                  <a:schemeClr val="tx1"/>
                </a:solidFill>
              </a:rPr>
              <a:t>Roseola is a viral illness, transmitted via saliva.  Therefore, others would not share drinking glasses or eating utensils.</a:t>
            </a:r>
          </a:p>
        </p:txBody>
      </p:sp>
    </p:spTree>
    <p:extLst>
      <p:ext uri="{BB962C8B-B14F-4D97-AF65-F5344CB8AC3E}">
        <p14:creationId xmlns:p14="http://schemas.microsoft.com/office/powerpoint/2010/main" val="1416686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pregnant client with human immunodeficiency virus (HIV).  The client asks the nurse </a:t>
            </a:r>
            <a:r>
              <a:rPr lang="en-GB" sz="1400" dirty="0">
                <a:solidFill>
                  <a:schemeClr val="tx1"/>
                </a:solidFill>
              </a:rPr>
              <a:t>about</a:t>
            </a:r>
            <a:r>
              <a:rPr lang="en-GB" dirty="0">
                <a:solidFill>
                  <a:schemeClr val="tx1"/>
                </a:solidFill>
              </a:rPr>
              <a:t> the transmission of the infection to the </a:t>
            </a:r>
            <a:r>
              <a:rPr lang="en-GB" dirty="0" err="1">
                <a:solidFill>
                  <a:schemeClr val="tx1"/>
                </a:solidFill>
              </a:rPr>
              <a:t>fetus</a:t>
            </a:r>
            <a:r>
              <a:rPr lang="en-GB" dirty="0">
                <a:solidFill>
                  <a:schemeClr val="tx1"/>
                </a:solidFill>
              </a:rPr>
              <a:t>.  The nurse would make which most appropriate response to the client?</a:t>
            </a:r>
          </a:p>
          <a:p>
            <a:pPr lvl="0"/>
            <a:endParaRPr lang="en-GB" dirty="0">
              <a:solidFill>
                <a:schemeClr val="tx1"/>
              </a:solidFill>
            </a:endParaRPr>
          </a:p>
          <a:p>
            <a:pPr marL="342900" lvl="0" indent="-342900">
              <a:buFont typeface="+mj-lt"/>
              <a:buAutoNum type="alphaUcPeriod"/>
            </a:pPr>
            <a:r>
              <a:rPr lang="en-GB" dirty="0">
                <a:solidFill>
                  <a:schemeClr val="tx1"/>
                </a:solidFill>
              </a:rPr>
              <a:t>"It is possible to transmit the infection to the </a:t>
            </a:r>
            <a:r>
              <a:rPr lang="en-GB" dirty="0" err="1">
                <a:solidFill>
                  <a:schemeClr val="tx1"/>
                </a:solidFill>
              </a:rPr>
              <a:t>newborn</a:t>
            </a:r>
            <a:r>
              <a:rPr lang="en-GB" dirty="0">
                <a:solidFill>
                  <a:schemeClr val="tx1"/>
                </a:solidFill>
              </a:rPr>
              <a:t>, but measures can be taken to minimize this risk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not possible to transmit the infection to your </a:t>
            </a:r>
            <a:r>
              <a:rPr lang="en-GB" dirty="0" err="1">
                <a:solidFill>
                  <a:schemeClr val="tx1"/>
                </a:solidFill>
              </a:rPr>
              <a:t>newborn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chances of you transmitting the infection to the </a:t>
            </a:r>
            <a:r>
              <a:rPr lang="en-GB" dirty="0" err="1">
                <a:solidFill>
                  <a:schemeClr val="tx1"/>
                </a:solidFill>
              </a:rPr>
              <a:t>newborn</a:t>
            </a:r>
            <a:r>
              <a:rPr lang="en-GB" dirty="0">
                <a:solidFill>
                  <a:schemeClr val="tx1"/>
                </a:solidFill>
              </a:rPr>
              <a:t> are very high</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you adhere to the prescribed regimen, you will not transmit the infection to your </a:t>
            </a:r>
            <a:r>
              <a:rPr lang="en-GB" dirty="0" err="1">
                <a:solidFill>
                  <a:schemeClr val="tx1"/>
                </a:solidFill>
              </a:rPr>
              <a:t>newborn</a:t>
            </a:r>
            <a:r>
              <a:rPr lang="en-GB" dirty="0">
                <a:solidFill>
                  <a:schemeClr val="tx1"/>
                </a:solidFill>
              </a:rPr>
              <a:t>."</a:t>
            </a:r>
          </a:p>
        </p:txBody>
      </p:sp>
      <p:sp>
        <p:nvSpPr>
          <p:cNvPr id="18" name="Rectangle 17"/>
          <p:cNvSpPr/>
          <p:nvPr/>
        </p:nvSpPr>
        <p:spPr>
          <a:xfrm>
            <a:off x="636208" y="4701263"/>
            <a:ext cx="10819547" cy="123110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400" dirty="0">
                <a:solidFill>
                  <a:schemeClr val="tx1"/>
                </a:solidFill>
              </a:rPr>
              <a:t>All </a:t>
            </a:r>
            <a:r>
              <a:rPr lang="en-GB" sz="1400" dirty="0" err="1">
                <a:solidFill>
                  <a:schemeClr val="tx1"/>
                </a:solidFill>
              </a:rPr>
              <a:t>newborns</a:t>
            </a:r>
            <a:r>
              <a:rPr lang="en-GB" sz="1400" dirty="0">
                <a:solidFill>
                  <a:schemeClr val="tx1"/>
                </a:solidFill>
              </a:rPr>
              <a:t> born to an HIV infected mother acquire maternal antibody to HIV, but not all </a:t>
            </a:r>
            <a:r>
              <a:rPr lang="en-GB" sz="1400" dirty="0" err="1">
                <a:solidFill>
                  <a:schemeClr val="tx1"/>
                </a:solidFill>
              </a:rPr>
              <a:t>newborns</a:t>
            </a:r>
            <a:r>
              <a:rPr lang="en-GB" sz="1400" dirty="0">
                <a:solidFill>
                  <a:schemeClr val="tx1"/>
                </a:solidFill>
              </a:rPr>
              <a:t> acquire the infection.  The use of antiviral medications, the reduction of </a:t>
            </a:r>
            <a:r>
              <a:rPr lang="en-GB" sz="1400" dirty="0" err="1">
                <a:solidFill>
                  <a:schemeClr val="tx1"/>
                </a:solidFill>
              </a:rPr>
              <a:t>newborn</a:t>
            </a:r>
            <a:r>
              <a:rPr lang="en-GB" sz="1400" dirty="0">
                <a:solidFill>
                  <a:schemeClr val="tx1"/>
                </a:solidFill>
              </a:rPr>
              <a:t> exposure to maternal blood and body fluids, and the early identification of HIV in pregnancy reduce the risk of transmission to the </a:t>
            </a:r>
            <a:r>
              <a:rPr lang="en-GB" sz="1400" dirty="0" err="1">
                <a:solidFill>
                  <a:schemeClr val="tx1"/>
                </a:solidFill>
              </a:rPr>
              <a:t>newborn</a:t>
            </a:r>
            <a:r>
              <a:rPr lang="en-GB" sz="1400" dirty="0">
                <a:solidFill>
                  <a:schemeClr val="tx1"/>
                </a:solidFill>
              </a:rPr>
              <a:t>.  </a:t>
            </a:r>
            <a:r>
              <a:rPr lang="en-GB" sz="1400" dirty="0" err="1">
                <a:solidFill>
                  <a:schemeClr val="tx1"/>
                </a:solidFill>
              </a:rPr>
              <a:t>Newborns</a:t>
            </a:r>
            <a:r>
              <a:rPr lang="en-GB" sz="1400" dirty="0">
                <a:solidFill>
                  <a:schemeClr val="tx1"/>
                </a:solidFill>
              </a:rPr>
              <a:t> born of HIV positive mothers may test positive because the mother 's antibodies may persist in the </a:t>
            </a:r>
            <a:r>
              <a:rPr lang="en-GB" sz="1400" dirty="0" err="1">
                <a:solidFill>
                  <a:schemeClr val="tx1"/>
                </a:solidFill>
              </a:rPr>
              <a:t>newborns</a:t>
            </a:r>
            <a:r>
              <a:rPr lang="en-GB" sz="1400" dirty="0">
                <a:solidFill>
                  <a:schemeClr val="tx1"/>
                </a:solidFill>
              </a:rPr>
              <a:t> for 18 months after birth.  Additionally, the </a:t>
            </a:r>
            <a:r>
              <a:rPr lang="en-GB" sz="1400" dirty="0" err="1">
                <a:solidFill>
                  <a:schemeClr val="tx1"/>
                </a:solidFill>
              </a:rPr>
              <a:t>newborn</a:t>
            </a:r>
            <a:r>
              <a:rPr lang="en-GB" sz="1400" dirty="0">
                <a:solidFill>
                  <a:schemeClr val="tx1"/>
                </a:solidFill>
              </a:rPr>
              <a:t> may be asymptomatic for the first several months to year to life.</a:t>
            </a:r>
            <a:endParaRPr kumimoji="0" lang="en-GB" sz="14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258230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14162" y="183894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attending a Football game at a local high school.. One of the children playing Football is injured, falls to the ground, and is holding the leg and crying in pain.  The nurse quickly attends to the child and notes a compound (open) fracture of the leg.  Which nursing action is of highest priority before transferring the child to the emergency </a:t>
            </a:r>
            <a:r>
              <a:rPr lang="en-GB" dirty="0" err="1">
                <a:solidFill>
                  <a:schemeClr val="tx1"/>
                </a:solidFill>
              </a:rPr>
              <a:t>deparment</a:t>
            </a:r>
            <a:r>
              <a:rPr lang="en-GB" dirty="0">
                <a:solidFill>
                  <a:schemeClr val="tx1"/>
                </a:solidFill>
              </a:rPr>
              <a:t>?</a:t>
            </a:r>
          </a:p>
          <a:p>
            <a:pPr lvl="0"/>
            <a:endParaRPr lang="en-GB" dirty="0">
              <a:solidFill>
                <a:schemeClr val="tx1"/>
              </a:solidFill>
            </a:endParaRPr>
          </a:p>
          <a:p>
            <a:pPr marL="342900" lvl="0" indent="-342900">
              <a:buFont typeface="+mj-lt"/>
              <a:buAutoNum type="alphaUcPeriod"/>
            </a:pPr>
            <a:r>
              <a:rPr lang="en-GB" dirty="0">
                <a:solidFill>
                  <a:schemeClr val="tx1"/>
                </a:solidFill>
              </a:rPr>
              <a:t>Cover the wound with a sterile dressing if available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Provide </a:t>
            </a:r>
            <a:r>
              <a:rPr lang="en-GB" dirty="0" err="1">
                <a:solidFill>
                  <a:schemeClr val="tx1"/>
                </a:solidFill>
              </a:rPr>
              <a:t>emotionale</a:t>
            </a:r>
            <a:r>
              <a:rPr lang="en-GB" dirty="0">
                <a:solidFill>
                  <a:schemeClr val="tx1"/>
                </a:solidFill>
              </a:rPr>
              <a:t> support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Apply cold to the injured area</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Contact the child 's parents and inform them of the injury.</a:t>
            </a:r>
          </a:p>
        </p:txBody>
      </p:sp>
      <p:sp>
        <p:nvSpPr>
          <p:cNvPr id="18" name="Rectangle 17"/>
          <p:cNvSpPr/>
          <p:nvPr/>
        </p:nvSpPr>
        <p:spPr>
          <a:xfrm>
            <a:off x="580789" y="4712758"/>
            <a:ext cx="10819547" cy="150810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Cover the wound with a sterile dressing if available</a:t>
            </a:r>
            <a:r>
              <a:rPr lang="en-GB" sz="1600" dirty="0" smtClean="0">
                <a:solidFill>
                  <a:schemeClr val="tx1"/>
                </a:solidFill>
              </a:rPr>
              <a:t>.</a:t>
            </a:r>
            <a:endParaRPr lang="en-GB" sz="1600" dirty="0">
              <a:solidFill>
                <a:schemeClr val="tx1"/>
              </a:solidFill>
            </a:endParaRPr>
          </a:p>
          <a:p>
            <a:pPr lvl="0" algn="ctr"/>
            <a:r>
              <a:rPr lang="en-GB" sz="1400" dirty="0">
                <a:solidFill>
                  <a:schemeClr val="tx1"/>
                </a:solidFill>
              </a:rPr>
              <a:t>The highest priority nursing action for the child with a compound fracture of the leg is to cover the wound with a sterile dressing if available. Other examples of initial care of a compound (open) fracture include immobilizing the affected extremity, elevating the affected extremity, applying cold to the injured area, continued monitoring of neurovascular status, transporting to the nearest emergency department, and contacting the child s parents.</a:t>
            </a:r>
            <a:endParaRPr kumimoji="0" lang="en-GB" sz="14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402095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209068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reviewing the primary health care provider's prescriptions for a child with rheumatic fever (RF) who is suspected of having a viral infection and notes that acetylsalicylic acid is prescribed.  Which nursing action is most appropriate?</a:t>
            </a:r>
          </a:p>
          <a:p>
            <a:pPr lvl="0"/>
            <a:endParaRPr lang="en-GB" dirty="0">
              <a:solidFill>
                <a:schemeClr val="tx1"/>
              </a:solidFill>
            </a:endParaRPr>
          </a:p>
          <a:p>
            <a:pPr marL="342900" lvl="0" indent="-342900">
              <a:buFont typeface="+mj-lt"/>
              <a:buAutoNum type="alphaUcPeriod"/>
            </a:pPr>
            <a:r>
              <a:rPr lang="en-GB" dirty="0">
                <a:solidFill>
                  <a:schemeClr val="tx1"/>
                </a:solidFill>
              </a:rPr>
              <a:t>Consult with the primary health care provider to verify the </a:t>
            </a:r>
            <a:r>
              <a:rPr lang="en-GB" dirty="0" smtClean="0">
                <a:solidFill>
                  <a:schemeClr val="tx1"/>
                </a:solidFill>
              </a:rPr>
              <a:t>prescription</a:t>
            </a:r>
            <a:endParaRPr lang="en-GB" dirty="0">
              <a:solidFill>
                <a:schemeClr val="tx1"/>
              </a:solidFill>
            </a:endParaRPr>
          </a:p>
          <a:p>
            <a:pPr marL="342900" lvl="0" indent="-342900">
              <a:buFont typeface="+mj-lt"/>
              <a:buAutoNum type="alphaUcPeriod"/>
            </a:pPr>
            <a:r>
              <a:rPr lang="en-GB" dirty="0">
                <a:solidFill>
                  <a:schemeClr val="tx1"/>
                </a:solidFill>
              </a:rPr>
              <a:t>Administer the acetylsalicylic acid if the child s temperature is elevated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the acetylsalicylic acid if the child experiences any join pain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acetaminophen instead of the aspirin for temperature elevation.</a:t>
            </a:r>
          </a:p>
        </p:txBody>
      </p:sp>
      <p:sp>
        <p:nvSpPr>
          <p:cNvPr id="18" name="Rectangle 17"/>
          <p:cNvSpPr/>
          <p:nvPr/>
        </p:nvSpPr>
        <p:spPr>
          <a:xfrm>
            <a:off x="682389" y="4471065"/>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The most appropriate nursing action is consult with the primary health care provider to verify the prescription.  </a:t>
            </a:r>
            <a:r>
              <a:rPr lang="en-GB" sz="1600" dirty="0" err="1">
                <a:solidFill>
                  <a:schemeClr val="tx1"/>
                </a:solidFill>
              </a:rPr>
              <a:t>Antiinflammatory</a:t>
            </a:r>
            <a:r>
              <a:rPr lang="en-GB" sz="1600" dirty="0">
                <a:solidFill>
                  <a:schemeClr val="tx1"/>
                </a:solidFill>
              </a:rPr>
              <a:t> agents, including  acetylsalicylic acid, may be prescribed for the child with RF.  However, acetylsalicylic acid would not be given to a child who has chickenpox or other viral infections.  The nurse would not administer acetaminophen without a specific primary health care provider's prescriptions.</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477234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209068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in the </a:t>
            </a:r>
            <a:r>
              <a:rPr lang="en-GB" dirty="0" err="1">
                <a:solidFill>
                  <a:schemeClr val="tx1"/>
                </a:solidFill>
              </a:rPr>
              <a:t>labor</a:t>
            </a:r>
            <a:r>
              <a:rPr lang="en-GB" dirty="0">
                <a:solidFill>
                  <a:schemeClr val="tx1"/>
                </a:solidFill>
              </a:rPr>
              <a:t> room measures and APGAR score on a </a:t>
            </a:r>
            <a:r>
              <a:rPr lang="en-GB" dirty="0" err="1">
                <a:solidFill>
                  <a:schemeClr val="tx1"/>
                </a:solidFill>
              </a:rPr>
              <a:t>newborn</a:t>
            </a:r>
            <a:r>
              <a:rPr lang="en-GB" dirty="0">
                <a:solidFill>
                  <a:schemeClr val="tx1"/>
                </a:solidFill>
              </a:rPr>
              <a:t> and notes that it is a 4.  The nurse would take which initial action?</a:t>
            </a:r>
          </a:p>
          <a:p>
            <a:pPr lvl="0"/>
            <a:endParaRPr lang="en-GB" dirty="0">
              <a:solidFill>
                <a:schemeClr val="tx1"/>
              </a:solidFill>
            </a:endParaRPr>
          </a:p>
          <a:p>
            <a:pPr marL="342900" lvl="0" indent="-342900">
              <a:buFont typeface="+mj-lt"/>
              <a:buAutoNum type="alphaUcPeriod"/>
            </a:pPr>
            <a:r>
              <a:rPr lang="en-GB" dirty="0">
                <a:solidFill>
                  <a:schemeClr val="tx1"/>
                </a:solidFill>
              </a:rPr>
              <a:t>Administer oxygen to the </a:t>
            </a:r>
            <a:r>
              <a:rPr lang="en-GB" dirty="0" err="1">
                <a:solidFill>
                  <a:schemeClr val="tx1"/>
                </a:solidFill>
              </a:rPr>
              <a:t>newborn</a:t>
            </a:r>
            <a:r>
              <a:rPr lang="en-GB" dirty="0">
                <a:solidFill>
                  <a:schemeClr val="tx1"/>
                </a:solidFill>
              </a:rPr>
              <a:t> via a resuscitation </a:t>
            </a:r>
            <a:r>
              <a:rPr lang="en-GB" dirty="0" smtClean="0">
                <a:solidFill>
                  <a:schemeClr val="tx1"/>
                </a:solidFill>
              </a:rPr>
              <a:t>bag</a:t>
            </a:r>
            <a:endParaRPr lang="en-GB" dirty="0">
              <a:solidFill>
                <a:schemeClr val="tx1"/>
              </a:solidFill>
            </a:endParaRPr>
          </a:p>
          <a:p>
            <a:pPr marL="342900" lvl="0" indent="-342900">
              <a:buFont typeface="+mj-lt"/>
              <a:buAutoNum type="alphaUcPeriod"/>
            </a:pPr>
            <a:r>
              <a:rPr lang="en-GB" dirty="0">
                <a:solidFill>
                  <a:schemeClr val="tx1"/>
                </a:solidFill>
              </a:rPr>
              <a:t>Initiate an IV line in the </a:t>
            </a:r>
            <a:r>
              <a:rPr lang="en-GB" dirty="0" err="1" smtClean="0">
                <a:solidFill>
                  <a:schemeClr val="tx1"/>
                </a:solidFill>
              </a:rPr>
              <a:t>newborn</a:t>
            </a:r>
            <a:endParaRPr lang="en-GB" dirty="0">
              <a:solidFill>
                <a:schemeClr val="tx1"/>
              </a:solidFill>
            </a:endParaRPr>
          </a:p>
          <a:p>
            <a:pPr marL="342900" lvl="0" indent="-342900">
              <a:buFont typeface="+mj-lt"/>
              <a:buAutoNum type="alphaUcPeriod"/>
            </a:pPr>
            <a:r>
              <a:rPr lang="en-GB" dirty="0">
                <a:solidFill>
                  <a:schemeClr val="tx1"/>
                </a:solidFill>
              </a:rPr>
              <a:t>Places the </a:t>
            </a:r>
            <a:r>
              <a:rPr lang="en-GB" dirty="0" err="1">
                <a:solidFill>
                  <a:schemeClr val="tx1"/>
                </a:solidFill>
              </a:rPr>
              <a:t>newborn</a:t>
            </a:r>
            <a:r>
              <a:rPr lang="en-GB" dirty="0">
                <a:solidFill>
                  <a:schemeClr val="tx1"/>
                </a:solidFill>
              </a:rPr>
              <a:t> on a cardiorespiratory </a:t>
            </a:r>
            <a:r>
              <a:rPr lang="en-GB" dirty="0" smtClean="0">
                <a:solidFill>
                  <a:schemeClr val="tx1"/>
                </a:solidFill>
              </a:rPr>
              <a:t>monitor</a:t>
            </a:r>
            <a:endParaRPr lang="en-GB" dirty="0">
              <a:solidFill>
                <a:schemeClr val="tx1"/>
              </a:solidFill>
            </a:endParaRPr>
          </a:p>
          <a:p>
            <a:pPr marL="342900" lvl="0" indent="-342900">
              <a:buFont typeface="+mj-lt"/>
              <a:buAutoNum type="alphaUcPeriod"/>
            </a:pPr>
            <a:r>
              <a:rPr lang="en-GB" dirty="0">
                <a:solidFill>
                  <a:schemeClr val="tx1"/>
                </a:solidFill>
              </a:rPr>
              <a:t>Places the </a:t>
            </a:r>
            <a:r>
              <a:rPr lang="en-GB" dirty="0" err="1">
                <a:solidFill>
                  <a:schemeClr val="tx1"/>
                </a:solidFill>
              </a:rPr>
              <a:t>newborn</a:t>
            </a:r>
            <a:r>
              <a:rPr lang="en-GB" dirty="0">
                <a:solidFill>
                  <a:schemeClr val="tx1"/>
                </a:solidFill>
              </a:rPr>
              <a:t> under a radiant warmer</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 </a:t>
            </a:r>
            <a:endPar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3157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rPr>
              <a:t>Advanced Med-Surge Part </a:t>
            </a:r>
            <a:r>
              <a:rPr lang="en-GB" sz="4400" dirty="0">
                <a:ln w="0"/>
                <a:effectLst>
                  <a:outerShdw blurRad="38100" dist="19050" dir="2700000" algn="tl" rotWithShape="0">
                    <a:schemeClr val="dk1">
                      <a:alpha val="40000"/>
                    </a:schemeClr>
                  </a:outerShdw>
                </a:effectLst>
                <a:latin typeface="Century Gothic" panose="020B0502020202020204"/>
              </a:rPr>
              <a:t>3</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Q.27</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7157" y="1953205"/>
            <a:ext cx="4791744" cy="4382112"/>
          </a:xfrm>
          <a:prstGeom prst="rect">
            <a:avLst/>
          </a:prstGeom>
        </p:spPr>
      </p:pic>
    </p:spTree>
    <p:extLst>
      <p:ext uri="{BB962C8B-B14F-4D97-AF65-F5344CB8AC3E}">
        <p14:creationId xmlns:p14="http://schemas.microsoft.com/office/powerpoint/2010/main" val="722646116"/>
      </p:ext>
    </p:extLst>
  </p:cSld>
  <p:clrMapOvr>
    <a:masterClrMapping/>
  </p:clrMapOvr>
  <p:timing>
    <p:tnLst>
      <p:par>
        <p:cTn id="1" dur="indefinite" restart="never" nodeType="tmRoot"/>
      </p:par>
    </p:tn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rPr>
              <a:t>Advanced Med-Surge Part </a:t>
            </a:r>
            <a:r>
              <a:rPr lang="en-GB" sz="4400" dirty="0">
                <a:ln w="0"/>
                <a:effectLst>
                  <a:outerShdw blurRad="38100" dist="19050" dir="2700000" algn="tl" rotWithShape="0">
                    <a:schemeClr val="dk1">
                      <a:alpha val="40000"/>
                    </a:schemeClr>
                  </a:outerShdw>
                </a:effectLst>
                <a:latin typeface="Century Gothic" panose="020B0502020202020204"/>
              </a:rPr>
              <a:t>3</a:t>
            </a:r>
            <a:endParaRPr kumimoji="0" lang="en-US" sz="4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solidFill>
                <a:srgbClr val="70AD47">
                  <a:tint val="1000"/>
                </a:srgbClr>
              </a:solidFill>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i="0" u="none" strike="noStrike" kern="1200" normalizeH="0" baseline="0" noProof="0" dirty="0" smtClean="0">
                <a:ln w="0"/>
                <a:effectLst>
                  <a:outerShdw blurRad="38100" dist="19050" dir="2700000" algn="tl" rotWithShape="0">
                    <a:schemeClr val="dk1">
                      <a:alpha val="40000"/>
                    </a:schemeClr>
                  </a:outerShdw>
                </a:effectLst>
                <a:uLnTx/>
                <a:uFillTx/>
                <a:latin typeface="Century Gothic" panose="020B0502020202020204"/>
                <a:ea typeface="+mn-ea"/>
                <a:cs typeface="+mn-cs"/>
              </a:rPr>
              <a:t>Q.28</a:t>
            </a:r>
            <a:endParaRPr kumimoji="0" lang="en-US" sz="5400"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Rectangle 11"/>
          <p:cNvSpPr/>
          <p:nvPr/>
        </p:nvSpPr>
        <p:spPr>
          <a:xfrm>
            <a:off x="786453" y="209068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the immediate postoperative child who has undergone tonsillectomy.  The nurse would remove which item if noted on the bedside table?</a:t>
            </a:r>
          </a:p>
          <a:p>
            <a:pPr lvl="0"/>
            <a:endParaRPr lang="en-GB" dirty="0">
              <a:solidFill>
                <a:schemeClr val="tx1"/>
              </a:solidFill>
            </a:endParaRPr>
          </a:p>
          <a:p>
            <a:pPr marL="342900" lvl="0" indent="-342900">
              <a:buFont typeface="+mj-lt"/>
              <a:buAutoNum type="alphaUcPeriod"/>
            </a:pPr>
            <a:r>
              <a:rPr lang="en-GB" dirty="0">
                <a:solidFill>
                  <a:schemeClr val="tx1"/>
                </a:solidFill>
              </a:rPr>
              <a:t>A </a:t>
            </a:r>
            <a:r>
              <a:rPr lang="en-GB" dirty="0" smtClean="0">
                <a:solidFill>
                  <a:schemeClr val="tx1"/>
                </a:solidFill>
              </a:rPr>
              <a:t>straw</a:t>
            </a:r>
            <a:endParaRPr lang="en-GB" dirty="0">
              <a:solidFill>
                <a:schemeClr val="tx1"/>
              </a:solidFill>
            </a:endParaRPr>
          </a:p>
          <a:p>
            <a:pPr marL="342900" lvl="0" indent="-342900">
              <a:buFont typeface="+mj-lt"/>
              <a:buAutoNum type="alphaUcPeriod"/>
            </a:pPr>
            <a:r>
              <a:rPr lang="en-GB" dirty="0">
                <a:solidFill>
                  <a:schemeClr val="tx1"/>
                </a:solidFill>
              </a:rPr>
              <a:t>Iced </a:t>
            </a:r>
            <a:r>
              <a:rPr lang="en-GB" dirty="0" smtClean="0">
                <a:solidFill>
                  <a:schemeClr val="tx1"/>
                </a:solidFill>
              </a:rPr>
              <a:t>water</a:t>
            </a:r>
            <a:endParaRPr lang="en-GB" dirty="0">
              <a:solidFill>
                <a:schemeClr val="tx1"/>
              </a:solidFill>
            </a:endParaRPr>
          </a:p>
          <a:p>
            <a:pPr marL="342900" lvl="0" indent="-342900">
              <a:buFont typeface="+mj-lt"/>
              <a:buAutoNum type="alphaUcPeriod"/>
            </a:pPr>
            <a:r>
              <a:rPr lang="en-GB" dirty="0">
                <a:solidFill>
                  <a:schemeClr val="tx1"/>
                </a:solidFill>
              </a:rPr>
              <a:t>Lime Jell - </a:t>
            </a:r>
            <a:r>
              <a:rPr lang="en-GB" dirty="0" smtClean="0">
                <a:solidFill>
                  <a:schemeClr val="tx1"/>
                </a:solidFill>
              </a:rPr>
              <a:t>O</a:t>
            </a:r>
            <a:endParaRPr lang="en-GB" dirty="0">
              <a:solidFill>
                <a:schemeClr val="tx1"/>
              </a:solidFill>
            </a:endParaRPr>
          </a:p>
          <a:p>
            <a:pPr marL="342900" lvl="0" indent="-342900">
              <a:buFont typeface="+mj-lt"/>
              <a:buAutoNum type="alphaUcPeriod"/>
            </a:pPr>
            <a:r>
              <a:rPr lang="en-GB" dirty="0">
                <a:solidFill>
                  <a:schemeClr val="tx1"/>
                </a:solidFill>
              </a:rPr>
              <a:t>Apple juice</a:t>
            </a:r>
          </a:p>
        </p:txBody>
      </p:sp>
      <p:sp>
        <p:nvSpPr>
          <p:cNvPr id="18" name="Rectangle 17"/>
          <p:cNvSpPr/>
          <p:nvPr/>
        </p:nvSpPr>
        <p:spPr>
          <a:xfrm>
            <a:off x="580789" y="4455676"/>
            <a:ext cx="10819547"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A straw would not be given to a child who has undergone tonsillectomy because if placed in the mouth, the straw could cause further irritation and bleeding of the surgical site.  Iced water, lime Jell O, and apple sauce are acceptable.  The child would  be offered cool, clear liquids in the immediate postoperative period to provide relief pain.</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28220862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3"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Q.29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86232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child hospitalized with pertussis is in the convalescent stage, and the nurse is preparing the child for discharge.  The nurse provides instructions to the parents for home care.  Which statement by the parents indicates a need for further instructions?</a:t>
            </a:r>
          </a:p>
          <a:p>
            <a:pPr lvl="0"/>
            <a:endParaRPr lang="en-GB" dirty="0">
              <a:solidFill>
                <a:schemeClr val="tx1"/>
              </a:solidFill>
            </a:endParaRPr>
          </a:p>
          <a:p>
            <a:pPr marL="342900" lvl="0" indent="-342900">
              <a:buFont typeface="+mj-lt"/>
              <a:buAutoNum type="alphaUcPeriod"/>
            </a:pPr>
            <a:r>
              <a:rPr lang="en-GB" dirty="0">
                <a:solidFill>
                  <a:schemeClr val="tx1"/>
                </a:solidFill>
              </a:rPr>
              <a:t>" I need to make sure that my child is isolated from the other children for at least 2 weeks to prevent the spread of the virus to the other children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 It is important that my child drinks plenty of fluids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"we need to try to maintain a quiet environment to prevent episodes of coughing spells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"We need to teach other members of the family how to perform good handwashing techniques to prevent the spread of infection."</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200" dirty="0">
                <a:solidFill>
                  <a:schemeClr val="tx1"/>
                </a:solidFill>
              </a:rPr>
              <a:t>Pertussis===&gt; both Droplet and contract </a:t>
            </a:r>
            <a:r>
              <a:rPr lang="en-GB" sz="1200" dirty="0" smtClean="0">
                <a:solidFill>
                  <a:schemeClr val="tx1"/>
                </a:solidFill>
              </a:rPr>
              <a:t>precautions</a:t>
            </a:r>
            <a:endParaRPr lang="en-GB" sz="1200" dirty="0">
              <a:solidFill>
                <a:schemeClr val="tx1"/>
              </a:solidFill>
            </a:endParaRPr>
          </a:p>
          <a:p>
            <a:pPr lvl="0" algn="ctr"/>
            <a:r>
              <a:rPr lang="en-GB" sz="1200" dirty="0">
                <a:solidFill>
                  <a:schemeClr val="tx1"/>
                </a:solidFill>
              </a:rPr>
              <a:t>Respiratory isolation is not required during the convalescent stage.  Pertussis is transmitted by direct contact or respiratory droplets from coughing.  However, the infectious period occurs during the catarrhal stage (from the first to second week until the fourth week).</a:t>
            </a:r>
            <a:endParaRPr kumimoji="0" lang="en-GB" sz="12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933900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An 18 month old child is being discharged following surgical repair of hypospadias.  Which postoperative nursing care measure would the nurse stress to the parents?</a:t>
            </a:r>
          </a:p>
          <a:p>
            <a:pPr lvl="0"/>
            <a:endParaRPr lang="en-GB" dirty="0">
              <a:solidFill>
                <a:schemeClr val="tx1"/>
              </a:solidFill>
            </a:endParaRPr>
          </a:p>
          <a:p>
            <a:pPr marL="342900" lvl="0" indent="-342900">
              <a:buFont typeface="+mj-lt"/>
              <a:buAutoNum type="alphaUcPeriod"/>
            </a:pPr>
            <a:r>
              <a:rPr lang="en-GB" dirty="0">
                <a:solidFill>
                  <a:schemeClr val="tx1"/>
                </a:solidFill>
              </a:rPr>
              <a:t>Avoid tub baths until the stent has been removed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Leave the diapers off to allow the side to heal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toilet training to ensure that the flow of urine in normal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Restrict fluid to reduce urinary output for the first days.</a:t>
            </a:r>
          </a:p>
        </p:txBody>
      </p:sp>
      <p:sp>
        <p:nvSpPr>
          <p:cNvPr id="18" name="Rectangle 17"/>
          <p:cNvSpPr/>
          <p:nvPr/>
        </p:nvSpPr>
        <p:spPr>
          <a:xfrm>
            <a:off x="775019" y="4556726"/>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Avoid tub baths until  the stent has been removed</a:t>
            </a:r>
            <a:r>
              <a:rPr lang="en-GB" dirty="0" smtClean="0">
                <a:solidFill>
                  <a:schemeClr val="tx1"/>
                </a:solidFill>
              </a:rPr>
              <a:t>.</a:t>
            </a:r>
            <a:endParaRPr lang="en-GB" dirty="0">
              <a:solidFill>
                <a:schemeClr val="tx1"/>
              </a:solidFill>
            </a:endParaRPr>
          </a:p>
          <a:p>
            <a:pPr lvl="0" algn="ctr"/>
            <a:r>
              <a:rPr lang="en-GB" dirty="0">
                <a:solidFill>
                  <a:schemeClr val="tx1"/>
                </a:solidFill>
              </a:rPr>
              <a:t>** Post hypospadias repair, the parents are instructed to avoid giving the child a tub bath until the stent has been removed , to prevent  infection.  Diapers are placed on the child to prevent contamination of the surgical site.  Fluids would be encouraged to maintain hydration.</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2631123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nursing instructor is conducting a teaching session on Erik Erikson s stages of psychosocial development.  The nurse describes the task of attachment to the mother.  Which development stage does this task represent.</a:t>
            </a:r>
          </a:p>
          <a:p>
            <a:pPr lvl="0"/>
            <a:endParaRPr lang="en-GB" dirty="0">
              <a:solidFill>
                <a:schemeClr val="tx1"/>
              </a:solidFill>
            </a:endParaRPr>
          </a:p>
          <a:p>
            <a:pPr marL="342900" lvl="0" indent="-342900">
              <a:buFont typeface="+mj-lt"/>
              <a:buAutoNum type="alphaUcPeriod"/>
            </a:pPr>
            <a:r>
              <a:rPr lang="en-GB" dirty="0">
                <a:solidFill>
                  <a:schemeClr val="tx1"/>
                </a:solidFill>
              </a:rPr>
              <a:t>One breath every 6 to 8 seconds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One breath every 9 to 11 seconds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One breath every 12 to 14 seconds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One breath every 15 to 17 seconds.</a:t>
            </a:r>
          </a:p>
        </p:txBody>
      </p:sp>
      <p:sp>
        <p:nvSpPr>
          <p:cNvPr id="18" name="Rectangle 17"/>
          <p:cNvSpPr/>
          <p:nvPr/>
        </p:nvSpPr>
        <p:spPr>
          <a:xfrm>
            <a:off x="608498" y="4510928"/>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**One breath every 6 to 8 seconds</a:t>
            </a:r>
            <a:r>
              <a:rPr lang="en-GB" dirty="0" smtClean="0">
                <a:solidFill>
                  <a:schemeClr val="tx1"/>
                </a:solidFill>
              </a:rPr>
              <a:t>.</a:t>
            </a:r>
            <a:endParaRPr lang="en-GB" dirty="0">
              <a:solidFill>
                <a:schemeClr val="tx1"/>
              </a:solidFill>
            </a:endParaRPr>
          </a:p>
          <a:p>
            <a:pPr lvl="0" algn="ctr"/>
            <a:r>
              <a:rPr lang="en-GB" dirty="0">
                <a:solidFill>
                  <a:schemeClr val="tx1"/>
                </a:solidFill>
              </a:rPr>
              <a:t>When providing CPR to the child with an advanced airway, the nurse delivers 1 breath every 6 to 8 seconds or 8 to 10 breaths per minute.  For the child who does not have an advanced airway, 1 breath every 3 to 5 seconds, or 12 to 20 breaths per minutes, are delivered.</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9468063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providing instructions to the parents of a </a:t>
            </a:r>
            <a:r>
              <a:rPr lang="en-GB" dirty="0" err="1">
                <a:solidFill>
                  <a:schemeClr val="tx1"/>
                </a:solidFill>
              </a:rPr>
              <a:t>newborn</a:t>
            </a:r>
            <a:r>
              <a:rPr lang="en-GB" dirty="0">
                <a:solidFill>
                  <a:schemeClr val="tx1"/>
                </a:solidFill>
              </a:rPr>
              <a:t> regarding the vitamin K injections.  The nurse informs the parents that </a:t>
            </a:r>
            <a:r>
              <a:rPr lang="en-GB" dirty="0" err="1">
                <a:solidFill>
                  <a:schemeClr val="tx1"/>
                </a:solidFill>
              </a:rPr>
              <a:t>newborns</a:t>
            </a:r>
            <a:r>
              <a:rPr lang="en-GB" dirty="0">
                <a:solidFill>
                  <a:schemeClr val="tx1"/>
                </a:solidFill>
              </a:rPr>
              <a:t> are deficient in vitamin K in the first  how many days of life?</a:t>
            </a:r>
          </a:p>
          <a:p>
            <a:pPr lvl="0"/>
            <a:endParaRPr lang="en-GB" dirty="0">
              <a:solidFill>
                <a:schemeClr val="tx1"/>
              </a:solidFill>
            </a:endParaRPr>
          </a:p>
          <a:p>
            <a:pPr marL="342900" lvl="0" indent="-342900">
              <a:buFont typeface="+mj-lt"/>
              <a:buAutoNum type="alphaUcPeriod"/>
            </a:pPr>
            <a:r>
              <a:rPr lang="en-GB" dirty="0">
                <a:solidFill>
                  <a:schemeClr val="tx1"/>
                </a:solidFill>
              </a:rPr>
              <a:t>5 to </a:t>
            </a:r>
            <a:r>
              <a:rPr lang="en-GB" dirty="0" smtClean="0">
                <a:solidFill>
                  <a:schemeClr val="tx1"/>
                </a:solidFill>
              </a:rPr>
              <a:t>8</a:t>
            </a:r>
            <a:endParaRPr lang="en-GB" dirty="0">
              <a:solidFill>
                <a:schemeClr val="tx1"/>
              </a:solidFill>
            </a:endParaRPr>
          </a:p>
          <a:p>
            <a:pPr marL="342900" lvl="0" indent="-342900">
              <a:buFont typeface="+mj-lt"/>
              <a:buAutoNum type="alphaUcPeriod"/>
            </a:pPr>
            <a:r>
              <a:rPr lang="en-GB" dirty="0">
                <a:solidFill>
                  <a:schemeClr val="tx1"/>
                </a:solidFill>
              </a:rPr>
              <a:t>9 to </a:t>
            </a:r>
            <a:r>
              <a:rPr lang="en-GB" dirty="0" smtClean="0">
                <a:solidFill>
                  <a:schemeClr val="tx1"/>
                </a:solidFill>
              </a:rPr>
              <a:t>11</a:t>
            </a:r>
            <a:endParaRPr lang="en-GB" dirty="0">
              <a:solidFill>
                <a:schemeClr val="tx1"/>
              </a:solidFill>
            </a:endParaRPr>
          </a:p>
          <a:p>
            <a:pPr marL="342900" lvl="0" indent="-342900">
              <a:buFont typeface="+mj-lt"/>
              <a:buAutoNum type="alphaUcPeriod"/>
            </a:pPr>
            <a:r>
              <a:rPr lang="en-GB" dirty="0">
                <a:solidFill>
                  <a:schemeClr val="tx1"/>
                </a:solidFill>
              </a:rPr>
              <a:t>12 to </a:t>
            </a:r>
            <a:r>
              <a:rPr lang="en-GB" dirty="0" smtClean="0">
                <a:solidFill>
                  <a:schemeClr val="tx1"/>
                </a:solidFill>
              </a:rPr>
              <a:t>15</a:t>
            </a:r>
            <a:endParaRPr lang="en-GB" dirty="0">
              <a:solidFill>
                <a:schemeClr val="tx1"/>
              </a:solidFill>
            </a:endParaRPr>
          </a:p>
          <a:p>
            <a:pPr marL="342900" lvl="0" indent="-342900">
              <a:buFont typeface="+mj-lt"/>
              <a:buAutoNum type="alphaUcPeriod"/>
            </a:pPr>
            <a:r>
              <a:rPr lang="en-GB" dirty="0">
                <a:solidFill>
                  <a:schemeClr val="tx1"/>
                </a:solidFill>
              </a:rPr>
              <a:t>16 to 19</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err="1">
                <a:solidFill>
                  <a:schemeClr val="tx1"/>
                </a:solidFill>
              </a:rPr>
              <a:t>Newborns</a:t>
            </a:r>
            <a:r>
              <a:rPr lang="en-GB" dirty="0">
                <a:solidFill>
                  <a:schemeClr val="tx1"/>
                </a:solidFill>
              </a:rPr>
              <a:t> are deficient in vitamin K for the first 5 to 8 days of life because they lack intestinal bacteria during this time period.  Therefore, a supplemental injection of vitamin K is necessary.</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8651132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performing an assessment on a child with a suspected diagnosis of "</a:t>
            </a:r>
            <a:r>
              <a:rPr lang="en-GB" dirty="0" err="1">
                <a:solidFill>
                  <a:schemeClr val="tx1"/>
                </a:solidFill>
              </a:rPr>
              <a:t>epiglotitis</a:t>
            </a:r>
            <a:r>
              <a:rPr lang="en-GB" dirty="0">
                <a:solidFill>
                  <a:schemeClr val="tx1"/>
                </a:solidFill>
              </a:rPr>
              <a:t>" would take which actions during the assessment?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Perform a throat </a:t>
            </a:r>
            <a:r>
              <a:rPr lang="en-GB" dirty="0" smtClean="0">
                <a:solidFill>
                  <a:schemeClr val="tx1"/>
                </a:solidFill>
              </a:rPr>
              <a:t>examination</a:t>
            </a:r>
            <a:endParaRPr lang="en-GB" dirty="0">
              <a:solidFill>
                <a:schemeClr val="tx1"/>
              </a:solidFill>
            </a:endParaRPr>
          </a:p>
          <a:p>
            <a:pPr marL="342900" lvl="0" indent="-342900">
              <a:buFont typeface="+mj-lt"/>
              <a:buAutoNum type="alphaUcPeriod"/>
            </a:pPr>
            <a:r>
              <a:rPr lang="en-GB" dirty="0">
                <a:solidFill>
                  <a:schemeClr val="tx1"/>
                </a:solidFill>
              </a:rPr>
              <a:t>Obtain an axillary temperature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Monitor for respiratory distress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Ask about the precipitating events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Maintain nothing by mouth (NPO) status.</a:t>
            </a:r>
          </a:p>
        </p:txBody>
      </p:sp>
      <p:sp>
        <p:nvSpPr>
          <p:cNvPr id="18" name="Rectangle 17"/>
          <p:cNvSpPr/>
          <p:nvPr/>
        </p:nvSpPr>
        <p:spPr>
          <a:xfrm>
            <a:off x="580789" y="5059032"/>
            <a:ext cx="10819547" cy="33855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B,</a:t>
            </a:r>
            <a:r>
              <a:rPr kumimoji="0" lang="en-GB" sz="1600" b="1" i="0" u="none" strike="noStrike" kern="1200" cap="none" spc="0" normalizeH="0" noProof="0" dirty="0" smtClean="0">
                <a:ln>
                  <a:noFill/>
                </a:ln>
                <a:solidFill>
                  <a:schemeClr val="tx1"/>
                </a:solidFill>
                <a:effectLst/>
                <a:uLnTx/>
                <a:uFillTx/>
                <a:latin typeface="Century Gothic" panose="020B0502020202020204"/>
                <a:ea typeface="+mn-ea"/>
                <a:cs typeface="+mn-cs"/>
              </a:rPr>
              <a:t> C and D</a:t>
            </a:r>
            <a:endPar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87347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providing instructions to the parents of a child with </a:t>
            </a:r>
            <a:r>
              <a:rPr lang="en-GB" dirty="0" err="1">
                <a:solidFill>
                  <a:schemeClr val="tx1"/>
                </a:solidFill>
              </a:rPr>
              <a:t>hemophilia</a:t>
            </a:r>
            <a:r>
              <a:rPr lang="en-GB" dirty="0">
                <a:solidFill>
                  <a:schemeClr val="tx1"/>
                </a:solidFill>
              </a:rPr>
              <a:t>.  Which statement, if made by the parent, indicate a need for further instruction?</a:t>
            </a:r>
          </a:p>
          <a:p>
            <a:pPr lvl="0"/>
            <a:endParaRPr lang="en-GB" dirty="0">
              <a:solidFill>
                <a:schemeClr val="tx1"/>
              </a:solidFill>
            </a:endParaRPr>
          </a:p>
          <a:p>
            <a:pPr marL="342900" lvl="0" indent="-342900">
              <a:buFont typeface="+mj-lt"/>
              <a:buAutoNum type="alphaUcPeriod"/>
            </a:pPr>
            <a:r>
              <a:rPr lang="en-GB" dirty="0">
                <a:solidFill>
                  <a:schemeClr val="tx1"/>
                </a:solidFill>
              </a:rPr>
              <a:t>"If my child has a nosebleed, I will apply pressure to the bridge of the nose and hold the child 's head back</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 would </a:t>
            </a:r>
            <a:r>
              <a:rPr lang="en-GB" dirty="0" err="1">
                <a:solidFill>
                  <a:schemeClr val="tx1"/>
                </a:solidFill>
              </a:rPr>
              <a:t>immobolize</a:t>
            </a:r>
            <a:r>
              <a:rPr lang="en-GB" dirty="0">
                <a:solidFill>
                  <a:schemeClr val="tx1"/>
                </a:solidFill>
              </a:rPr>
              <a:t> my child's limb if any joint pain occurs to prevent bleeding</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our child is riding a bicycle, we will be sure the child is wearing a helmet and elbow and knee pads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"If bleeding occurs in a joint, the bleeding would be controlled by immobilization, elevation, and application of ice and pressure."</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endPar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256189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plans to monitor a child with Reye Syndrome for which manifestation of the disorder?</a:t>
            </a:r>
          </a:p>
          <a:p>
            <a:pPr lvl="0"/>
            <a:endParaRPr lang="en-GB" dirty="0">
              <a:solidFill>
                <a:schemeClr val="tx1"/>
              </a:solidFill>
            </a:endParaRPr>
          </a:p>
          <a:p>
            <a:pPr marL="342900" lvl="0" indent="-342900">
              <a:buFont typeface="+mj-lt"/>
              <a:buAutoNum type="alphaUcPeriod"/>
            </a:pPr>
            <a:r>
              <a:rPr lang="en-GB" dirty="0">
                <a:solidFill>
                  <a:schemeClr val="tx1"/>
                </a:solidFill>
              </a:rPr>
              <a:t>Signs/symptoms of increase intracranial pressure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Presence of protein in the </a:t>
            </a:r>
            <a:r>
              <a:rPr lang="en-GB" dirty="0" smtClean="0">
                <a:solidFill>
                  <a:schemeClr val="tx1"/>
                </a:solidFill>
              </a:rPr>
              <a:t>urine</a:t>
            </a:r>
            <a:endParaRPr lang="en-GB" dirty="0">
              <a:solidFill>
                <a:schemeClr val="tx1"/>
              </a:solidFill>
            </a:endParaRPr>
          </a:p>
          <a:p>
            <a:pPr marL="342900" lvl="0" indent="-342900">
              <a:buFont typeface="+mj-lt"/>
              <a:buAutoNum type="alphaUcPeriod"/>
            </a:pPr>
            <a:r>
              <a:rPr lang="en-GB" dirty="0">
                <a:solidFill>
                  <a:schemeClr val="tx1"/>
                </a:solidFill>
              </a:rPr>
              <a:t>Signs / symptoms of bacterial infection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Signs and symptoms of </a:t>
            </a:r>
            <a:r>
              <a:rPr lang="en-GB" dirty="0" err="1">
                <a:solidFill>
                  <a:schemeClr val="tx1"/>
                </a:solidFill>
              </a:rPr>
              <a:t>hyperglycemia</a:t>
            </a:r>
            <a:r>
              <a:rPr lang="en-GB" dirty="0">
                <a:solidFill>
                  <a:schemeClr val="tx1"/>
                </a:solidFill>
              </a:rPr>
              <a:t>.</a:t>
            </a:r>
          </a:p>
        </p:txBody>
      </p:sp>
      <p:sp>
        <p:nvSpPr>
          <p:cNvPr id="18" name="Rectangle 17"/>
          <p:cNvSpPr/>
          <p:nvPr/>
        </p:nvSpPr>
        <p:spPr>
          <a:xfrm>
            <a:off x="580789" y="5059032"/>
            <a:ext cx="10819547" cy="64633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Increased intracranial pressure and encephalopathy are major symptoms of Reye Syndrome.</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1045453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786453" y="1936458"/>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4 year old child is being transported to a trauma </a:t>
            </a:r>
            <a:r>
              <a:rPr lang="en-GB" dirty="0" err="1">
                <a:solidFill>
                  <a:schemeClr val="tx1"/>
                </a:solidFill>
              </a:rPr>
              <a:t>center</a:t>
            </a:r>
            <a:r>
              <a:rPr lang="en-GB" dirty="0">
                <a:solidFill>
                  <a:schemeClr val="tx1"/>
                </a:solidFill>
              </a:rPr>
              <a:t> for treatment of a partial and full thickness burn injury that is estimated as covering more than 40 % of the body.  The nurse anticipates that which treatment will be prescribed initially?</a:t>
            </a:r>
          </a:p>
          <a:p>
            <a:pPr lvl="0"/>
            <a:endParaRPr lang="en-GB" dirty="0">
              <a:solidFill>
                <a:schemeClr val="tx1"/>
              </a:solidFill>
            </a:endParaRPr>
          </a:p>
          <a:p>
            <a:pPr marL="342900" lvl="0" indent="-342900">
              <a:buFont typeface="+mj-lt"/>
              <a:buAutoNum type="alphaUcPeriod"/>
            </a:pPr>
            <a:r>
              <a:rPr lang="en-GB" dirty="0">
                <a:solidFill>
                  <a:schemeClr val="tx1"/>
                </a:solidFill>
              </a:rPr>
              <a:t>Insertion of a Foley catheter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Insertion of a nasogastric tube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Administration of a medication for sedation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Application of an antimicrobial agent to the burns.</a:t>
            </a:r>
          </a:p>
        </p:txBody>
      </p:sp>
      <p:sp>
        <p:nvSpPr>
          <p:cNvPr id="18" name="Rectangle 17"/>
          <p:cNvSpPr/>
          <p:nvPr/>
        </p:nvSpPr>
        <p:spPr>
          <a:xfrm>
            <a:off x="599262" y="4482630"/>
            <a:ext cx="10819547" cy="144655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400" dirty="0">
                <a:solidFill>
                  <a:schemeClr val="tx1"/>
                </a:solidFill>
              </a:rPr>
              <a:t>A Foley catheter would be initially prescribed.  This catheter is inserted into the child's bladder so that urine output can be accurately measured on an hourly basis.  A nasogastric tube may or may not be required but would not be the priority intervention.  Although pain medication may be required, the child would not be sedated.  The burn wounds would be cleansed after assessment, and antimicrobial agent may be prescribed.  Intravenous fluids are administered at a rate sufficient to keep the child's urine output at 1 ml/kg of body weight per hour, thus reflecting adequate tissue perfusion.</a:t>
            </a:r>
            <a:endParaRPr kumimoji="0" lang="en-GB" sz="14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7417928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313932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child with </a:t>
            </a:r>
            <a:r>
              <a:rPr lang="en-GB" dirty="0" err="1">
                <a:solidFill>
                  <a:schemeClr val="tx1"/>
                </a:solidFill>
              </a:rPr>
              <a:t>kawasaki</a:t>
            </a:r>
            <a:r>
              <a:rPr lang="en-GB" dirty="0">
                <a:solidFill>
                  <a:schemeClr val="tx1"/>
                </a:solidFill>
              </a:rPr>
              <a:t> disease who has been prescribed acetylsalicylic acid therapy.  The nurse is providing instructions to the parents regarding signs / symptoms of acetylsalicylic acid toxicity.  The parents demonstrate understanding of the instructions if they state that which are indicative of toxicity?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Vertigo</a:t>
            </a:r>
            <a:endParaRPr lang="en-GB" dirty="0">
              <a:solidFill>
                <a:schemeClr val="tx1"/>
              </a:solidFill>
            </a:endParaRPr>
          </a:p>
          <a:p>
            <a:pPr marL="342900" lvl="0" indent="-342900">
              <a:buFont typeface="+mj-lt"/>
              <a:buAutoNum type="alphaUcPeriod"/>
            </a:pPr>
            <a:r>
              <a:rPr lang="en-GB" dirty="0">
                <a:solidFill>
                  <a:schemeClr val="tx1"/>
                </a:solidFill>
              </a:rPr>
              <a:t>Ear </a:t>
            </a:r>
            <a:r>
              <a:rPr lang="en-GB" dirty="0" smtClean="0">
                <a:solidFill>
                  <a:schemeClr val="tx1"/>
                </a:solidFill>
              </a:rPr>
              <a:t>pain</a:t>
            </a:r>
            <a:endParaRPr lang="en-GB" dirty="0">
              <a:solidFill>
                <a:schemeClr val="tx1"/>
              </a:solidFill>
            </a:endParaRPr>
          </a:p>
          <a:p>
            <a:pPr marL="342900" lvl="0" indent="-342900">
              <a:buFont typeface="+mj-lt"/>
              <a:buAutoNum type="alphaUcPeriod"/>
            </a:pPr>
            <a:r>
              <a:rPr lang="en-GB" dirty="0" smtClean="0">
                <a:solidFill>
                  <a:schemeClr val="tx1"/>
                </a:solidFill>
              </a:rPr>
              <a:t>Tinnitus</a:t>
            </a:r>
            <a:endParaRPr lang="en-GB" dirty="0">
              <a:solidFill>
                <a:schemeClr val="tx1"/>
              </a:solidFill>
            </a:endParaRPr>
          </a:p>
          <a:p>
            <a:pPr marL="342900" lvl="0" indent="-342900">
              <a:buFont typeface="+mj-lt"/>
              <a:buAutoNum type="alphaUcPeriod"/>
            </a:pPr>
            <a:r>
              <a:rPr lang="en-GB" dirty="0" smtClean="0">
                <a:solidFill>
                  <a:schemeClr val="tx1"/>
                </a:solidFill>
              </a:rPr>
              <a:t>Bruising</a:t>
            </a:r>
            <a:endParaRPr lang="en-GB" dirty="0">
              <a:solidFill>
                <a:schemeClr val="tx1"/>
              </a:solidFill>
            </a:endParaRPr>
          </a:p>
          <a:p>
            <a:pPr marL="342900" lvl="0" indent="-342900">
              <a:buFont typeface="+mj-lt"/>
              <a:buAutoNum type="alphaUcPeriod"/>
            </a:pPr>
            <a:r>
              <a:rPr lang="en-GB" dirty="0" smtClean="0">
                <a:solidFill>
                  <a:schemeClr val="tx1"/>
                </a:solidFill>
              </a:rPr>
              <a:t>Headache</a:t>
            </a:r>
            <a:endParaRPr lang="en-GB" dirty="0">
              <a:solidFill>
                <a:schemeClr val="tx1"/>
              </a:solidFill>
            </a:endParaRPr>
          </a:p>
          <a:p>
            <a:pPr marL="342900" lvl="0" indent="-342900">
              <a:buFont typeface="+mj-lt"/>
              <a:buAutoNum type="alphaUcPeriod"/>
            </a:pPr>
            <a:r>
              <a:rPr lang="en-GB" dirty="0">
                <a:solidFill>
                  <a:schemeClr val="tx1"/>
                </a:solidFill>
              </a:rPr>
              <a:t>Dyskinesia</a:t>
            </a:r>
          </a:p>
        </p:txBody>
      </p:sp>
      <p:sp>
        <p:nvSpPr>
          <p:cNvPr id="18" name="Rectangle 17"/>
          <p:cNvSpPr/>
          <p:nvPr/>
        </p:nvSpPr>
        <p:spPr>
          <a:xfrm>
            <a:off x="654679" y="536409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C, D and E</a:t>
            </a:r>
            <a:endPar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159169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clinic nurse reads the results of a tuberculin skin test on a 3 year old child with cystic fibrosis.  The results indicates an area of induration measuring 10 mm.  The nurse interprets these results as which finding?</a:t>
            </a:r>
          </a:p>
          <a:p>
            <a:pPr lvl="0"/>
            <a:endParaRPr lang="en-GB" dirty="0">
              <a:solidFill>
                <a:schemeClr val="tx1"/>
              </a:solidFill>
            </a:endParaRPr>
          </a:p>
          <a:p>
            <a:pPr marL="342900" lvl="0" indent="-342900">
              <a:buFont typeface="+mj-lt"/>
              <a:buAutoNum type="alphaUcPeriod"/>
            </a:pPr>
            <a:r>
              <a:rPr lang="en-GB" dirty="0" smtClean="0">
                <a:solidFill>
                  <a:schemeClr val="tx1"/>
                </a:solidFill>
              </a:rPr>
              <a:t>Positive</a:t>
            </a:r>
            <a:endParaRPr lang="en-GB" dirty="0">
              <a:solidFill>
                <a:schemeClr val="tx1"/>
              </a:solidFill>
            </a:endParaRPr>
          </a:p>
          <a:p>
            <a:pPr marL="342900" lvl="0" indent="-342900">
              <a:buFont typeface="+mj-lt"/>
              <a:buAutoNum type="alphaUcPeriod"/>
            </a:pPr>
            <a:r>
              <a:rPr lang="en-GB" dirty="0" smtClean="0">
                <a:solidFill>
                  <a:schemeClr val="tx1"/>
                </a:solidFill>
              </a:rPr>
              <a:t>Negative</a:t>
            </a:r>
            <a:endParaRPr lang="en-GB" dirty="0">
              <a:solidFill>
                <a:schemeClr val="tx1"/>
              </a:solidFill>
            </a:endParaRPr>
          </a:p>
          <a:p>
            <a:pPr marL="342900" lvl="0" indent="-342900">
              <a:buFont typeface="+mj-lt"/>
              <a:buAutoNum type="alphaUcPeriod"/>
            </a:pPr>
            <a:r>
              <a:rPr lang="en-GB" dirty="0" smtClean="0">
                <a:solidFill>
                  <a:schemeClr val="tx1"/>
                </a:solidFill>
              </a:rPr>
              <a:t>Inconclusive</a:t>
            </a:r>
            <a:endParaRPr lang="en-GB" dirty="0">
              <a:solidFill>
                <a:schemeClr val="tx1"/>
              </a:solidFill>
            </a:endParaRPr>
          </a:p>
          <a:p>
            <a:pPr marL="342900" lvl="0" indent="-342900">
              <a:buFont typeface="+mj-lt"/>
              <a:buAutoNum type="alphaUcPeriod"/>
            </a:pPr>
            <a:r>
              <a:rPr lang="en-GB" dirty="0" err="1">
                <a:solidFill>
                  <a:schemeClr val="tx1"/>
                </a:solidFill>
              </a:rPr>
              <a:t>Nondefinitive</a:t>
            </a:r>
            <a:r>
              <a:rPr lang="en-GB" dirty="0">
                <a:solidFill>
                  <a:schemeClr val="tx1"/>
                </a:solidFill>
              </a:rPr>
              <a:t>, requiring a repeat test</a:t>
            </a:r>
          </a:p>
        </p:txBody>
      </p:sp>
      <p:sp>
        <p:nvSpPr>
          <p:cNvPr id="18" name="Rectangle 17"/>
          <p:cNvSpPr/>
          <p:nvPr/>
        </p:nvSpPr>
        <p:spPr>
          <a:xfrm>
            <a:off x="590025" y="4689578"/>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Induration measuring 10 mm or greater is considered to be a positive result in children younger than 4 years of age and in those with chronic illness or at high risk for environmental exposure to tuberculosis</a:t>
            </a:r>
            <a:r>
              <a:rPr lang="en-GB" b="1" dirty="0">
                <a:solidFill>
                  <a:schemeClr val="tx1"/>
                </a:solidFill>
              </a:rPr>
              <a:t>.</a:t>
            </a:r>
            <a:endParaRPr kumimoji="0" lang="en-GB" sz="1800" b="1"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939356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4"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Q.39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Then nurse is teaching a mother how to administer eardrops to an infant.  The nurse demonstrate the procedure by pulling the ear and administering the medication by which method?</a:t>
            </a:r>
          </a:p>
          <a:p>
            <a:pPr lvl="0"/>
            <a:endParaRPr lang="en-GB" dirty="0">
              <a:solidFill>
                <a:schemeClr val="tx1"/>
              </a:solidFill>
            </a:endParaRPr>
          </a:p>
          <a:p>
            <a:pPr marL="342900" lvl="0" indent="-342900">
              <a:buFont typeface="+mj-lt"/>
              <a:buAutoNum type="alphaUcPeriod"/>
            </a:pPr>
            <a:r>
              <a:rPr lang="en-GB" dirty="0">
                <a:solidFill>
                  <a:schemeClr val="tx1"/>
                </a:solidFill>
              </a:rPr>
              <a:t>Down and back, directing the solution toward the wall of the canal</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Up and back, directing the solution onto the </a:t>
            </a:r>
            <a:r>
              <a:rPr lang="en-GB" dirty="0" smtClean="0">
                <a:solidFill>
                  <a:schemeClr val="tx1"/>
                </a:solidFill>
              </a:rPr>
              <a:t>eardrum</a:t>
            </a:r>
            <a:endParaRPr lang="en-GB" dirty="0">
              <a:solidFill>
                <a:schemeClr val="tx1"/>
              </a:solidFill>
            </a:endParaRPr>
          </a:p>
          <a:p>
            <a:pPr marL="342900" lvl="0" indent="-342900">
              <a:buFont typeface="+mj-lt"/>
              <a:buAutoNum type="alphaUcPeriod"/>
            </a:pPr>
            <a:r>
              <a:rPr lang="en-GB" dirty="0">
                <a:solidFill>
                  <a:schemeClr val="tx1"/>
                </a:solidFill>
              </a:rPr>
              <a:t>Down and back, directing the solution onto the </a:t>
            </a:r>
            <a:r>
              <a:rPr lang="en-GB" dirty="0" smtClean="0">
                <a:solidFill>
                  <a:schemeClr val="tx1"/>
                </a:solidFill>
              </a:rPr>
              <a:t>eardrum</a:t>
            </a:r>
            <a:endParaRPr lang="en-GB" dirty="0">
              <a:solidFill>
                <a:schemeClr val="tx1"/>
              </a:solidFill>
            </a:endParaRPr>
          </a:p>
          <a:p>
            <a:pPr marL="342900" lvl="0" indent="-342900">
              <a:buFont typeface="+mj-lt"/>
              <a:buAutoNum type="alphaUcPeriod"/>
            </a:pPr>
            <a:r>
              <a:rPr lang="en-GB" dirty="0">
                <a:solidFill>
                  <a:schemeClr val="tx1"/>
                </a:solidFill>
              </a:rPr>
              <a:t>Up and back, directing the solution toward the wall of the canal.</a:t>
            </a:r>
          </a:p>
        </p:txBody>
      </p:sp>
      <p:sp>
        <p:nvSpPr>
          <p:cNvPr id="18" name="Rectangle 17"/>
          <p:cNvSpPr/>
          <p:nvPr/>
        </p:nvSpPr>
        <p:spPr>
          <a:xfrm>
            <a:off x="700862" y="4397312"/>
            <a:ext cx="10819547"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The ear is pulled down and straight back in a child younger than 3 years of age.  The medication is directed toward the wall of the canal rather than onto the eardrum</a:t>
            </a:r>
            <a:r>
              <a:rPr lang="en-GB" sz="1600" dirty="0" smtClean="0">
                <a:solidFill>
                  <a:schemeClr val="tx1"/>
                </a:solidFill>
              </a:rPr>
              <a:t>.</a:t>
            </a:r>
            <a:endParaRPr lang="en-GB" sz="1600" dirty="0">
              <a:solidFill>
                <a:schemeClr val="tx1"/>
              </a:solidFill>
            </a:endParaRPr>
          </a:p>
          <a:p>
            <a:pPr lvl="0" algn="ctr"/>
            <a:r>
              <a:rPr lang="en-GB" sz="1600" dirty="0" smtClean="0">
                <a:solidFill>
                  <a:schemeClr val="tx1"/>
                </a:solidFill>
              </a:rPr>
              <a:t>VS</a:t>
            </a:r>
            <a:endParaRPr lang="en-GB" sz="1600" dirty="0">
              <a:solidFill>
                <a:schemeClr val="tx1"/>
              </a:solidFill>
            </a:endParaRPr>
          </a:p>
          <a:p>
            <a:pPr lvl="0" algn="ctr"/>
            <a:r>
              <a:rPr lang="en-GB" sz="1600" dirty="0">
                <a:solidFill>
                  <a:schemeClr val="tx1"/>
                </a:solidFill>
              </a:rPr>
              <a:t>The ear is pulled up and straight back in  child greater that 3 years of age. The medication is directed toward the wall of the canal rather than onto the eardrum.</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4267013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mother of an 8 year old child who is being treated for right lower lobe pneumonia tells the nurse that the child is complaining of discomfort on the right and that acetaminophen has not been very effective.  The nurse would tell the mother to implement which measure?</a:t>
            </a:r>
          </a:p>
          <a:p>
            <a:pPr lvl="0"/>
            <a:endParaRPr lang="en-GB" dirty="0">
              <a:solidFill>
                <a:schemeClr val="tx1"/>
              </a:solidFill>
            </a:endParaRPr>
          </a:p>
          <a:p>
            <a:pPr marL="342900" lvl="0" indent="-342900">
              <a:buFont typeface="+mj-lt"/>
              <a:buAutoNum type="alphaUcPeriod"/>
            </a:pPr>
            <a:r>
              <a:rPr lang="en-GB" dirty="0">
                <a:solidFill>
                  <a:schemeClr val="tx1"/>
                </a:solidFill>
              </a:rPr>
              <a:t>Encourage the child to lie on the right </a:t>
            </a:r>
            <a:r>
              <a:rPr lang="en-GB" dirty="0" smtClean="0">
                <a:solidFill>
                  <a:schemeClr val="tx1"/>
                </a:solidFill>
              </a:rPr>
              <a:t>side</a:t>
            </a:r>
            <a:endParaRPr lang="en-GB" dirty="0">
              <a:solidFill>
                <a:schemeClr val="tx1"/>
              </a:solidFill>
            </a:endParaRPr>
          </a:p>
          <a:p>
            <a:pPr marL="342900" lvl="0" indent="-342900">
              <a:buFont typeface="+mj-lt"/>
              <a:buAutoNum type="alphaUcPeriod"/>
            </a:pPr>
            <a:r>
              <a:rPr lang="en-GB" dirty="0">
                <a:solidFill>
                  <a:schemeClr val="tx1"/>
                </a:solidFill>
              </a:rPr>
              <a:t>Increase the dose of the </a:t>
            </a:r>
            <a:r>
              <a:rPr lang="en-GB" dirty="0" smtClean="0">
                <a:solidFill>
                  <a:schemeClr val="tx1"/>
                </a:solidFill>
              </a:rPr>
              <a:t>acetaminophen</a:t>
            </a:r>
            <a:endParaRPr lang="en-GB" dirty="0">
              <a:solidFill>
                <a:schemeClr val="tx1"/>
              </a:solidFill>
            </a:endParaRPr>
          </a:p>
          <a:p>
            <a:pPr marL="342900" lvl="0" indent="-342900">
              <a:buFont typeface="+mj-lt"/>
              <a:buAutoNum type="alphaUcPeriod"/>
            </a:pPr>
            <a:r>
              <a:rPr lang="en-GB" dirty="0">
                <a:solidFill>
                  <a:schemeClr val="tx1"/>
                </a:solidFill>
              </a:rPr>
              <a:t>Increase the frequency of the </a:t>
            </a:r>
            <a:r>
              <a:rPr lang="en-GB" dirty="0" err="1" smtClean="0">
                <a:solidFill>
                  <a:schemeClr val="tx1"/>
                </a:solidFill>
              </a:rPr>
              <a:t>actenamiphen</a:t>
            </a:r>
            <a:endParaRPr lang="en-GB" dirty="0">
              <a:solidFill>
                <a:schemeClr val="tx1"/>
              </a:solidFill>
            </a:endParaRPr>
          </a:p>
          <a:p>
            <a:pPr marL="342900" lvl="0" indent="-342900">
              <a:buFont typeface="+mj-lt"/>
              <a:buAutoNum type="alphaUcPeriod"/>
            </a:pPr>
            <a:r>
              <a:rPr lang="en-GB" dirty="0">
                <a:solidFill>
                  <a:schemeClr val="tx1"/>
                </a:solidFill>
              </a:rPr>
              <a:t>Administer a second analgesic with the acetaminophen</a:t>
            </a:r>
          </a:p>
        </p:txBody>
      </p:sp>
      <p:sp>
        <p:nvSpPr>
          <p:cNvPr id="18" name="Rectangle 17"/>
          <p:cNvSpPr/>
          <p:nvPr/>
        </p:nvSpPr>
        <p:spPr>
          <a:xfrm>
            <a:off x="580789" y="5059032"/>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What nursing interventions for a patient with a lower lobe Pneumonia</a:t>
            </a:r>
            <a:r>
              <a:rPr lang="en-GB" dirty="0" smtClean="0">
                <a:solidFill>
                  <a:schemeClr val="tx1"/>
                </a:solidFill>
              </a:rPr>
              <a:t>?</a:t>
            </a:r>
            <a:endParaRPr lang="en-GB" dirty="0">
              <a:solidFill>
                <a:schemeClr val="tx1"/>
              </a:solidFill>
            </a:endParaRPr>
          </a:p>
          <a:p>
            <a:pPr lvl="0" algn="ctr"/>
            <a:r>
              <a:rPr lang="en-GB" dirty="0">
                <a:solidFill>
                  <a:schemeClr val="tx1"/>
                </a:solidFill>
              </a:rPr>
              <a:t>==&gt; </a:t>
            </a:r>
            <a:r>
              <a:rPr lang="en-GB" dirty="0" err="1">
                <a:solidFill>
                  <a:schemeClr val="tx1"/>
                </a:solidFill>
              </a:rPr>
              <a:t>Ispilateral</a:t>
            </a:r>
            <a:r>
              <a:rPr lang="en-GB" dirty="0">
                <a:solidFill>
                  <a:schemeClr val="tx1"/>
                </a:solidFill>
              </a:rPr>
              <a:t> Splinting===&gt; decrease Discomfort</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327093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reviewing the laboratory results of a child with aplastic </a:t>
            </a:r>
            <a:r>
              <a:rPr lang="en-GB" dirty="0" err="1">
                <a:solidFill>
                  <a:schemeClr val="tx1"/>
                </a:solidFill>
              </a:rPr>
              <a:t>anemia</a:t>
            </a:r>
            <a:r>
              <a:rPr lang="en-GB" dirty="0">
                <a:solidFill>
                  <a:schemeClr val="tx1"/>
                </a:solidFill>
              </a:rPr>
              <a:t> and notes that the white blood cell (WBC) count is 2000 mm3 (2*10 9 / L), and the platelet count is 150000 mm3 (150 * 10 9 / L).  Which most appropriate intervention would the nurse incorporate into the plan of care?</a:t>
            </a:r>
          </a:p>
          <a:p>
            <a:pPr lvl="0"/>
            <a:endParaRPr lang="en-GB" dirty="0">
              <a:solidFill>
                <a:schemeClr val="tx1"/>
              </a:solidFill>
            </a:endParaRPr>
          </a:p>
          <a:p>
            <a:pPr marL="342900" lvl="0" indent="-342900">
              <a:buFont typeface="+mj-lt"/>
              <a:buAutoNum type="alphaUcPeriod"/>
            </a:pPr>
            <a:r>
              <a:rPr lang="en-GB" dirty="0">
                <a:solidFill>
                  <a:schemeClr val="tx1"/>
                </a:solidFill>
              </a:rPr>
              <a:t>Maintain strict isolation precautions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Avoid unnecessary injections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quiet play activities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Encourage the child to use a soft toothbrush.</a:t>
            </a:r>
          </a:p>
        </p:txBody>
      </p:sp>
      <p:sp>
        <p:nvSpPr>
          <p:cNvPr id="18" name="Rectangle 17"/>
          <p:cNvSpPr/>
          <p:nvPr/>
        </p:nvSpPr>
        <p:spPr>
          <a:xfrm>
            <a:off x="682758" y="4604429"/>
            <a:ext cx="10819547" cy="147732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200" dirty="0">
                <a:solidFill>
                  <a:schemeClr val="tx1"/>
                </a:solidFill>
              </a:rPr>
              <a:t>White blood cells (</a:t>
            </a:r>
            <a:r>
              <a:rPr lang="en-GB" sz="1200" dirty="0" err="1">
                <a:solidFill>
                  <a:schemeClr val="tx1"/>
                </a:solidFill>
              </a:rPr>
              <a:t>i.e</a:t>
            </a:r>
            <a:r>
              <a:rPr lang="en-GB" sz="1200" dirty="0">
                <a:solidFill>
                  <a:schemeClr val="tx1"/>
                </a:solidFill>
              </a:rPr>
              <a:t> WBC ) = [5,000 mm3 -  10,000 mm3] = 5-10 * 109 </a:t>
            </a:r>
            <a:r>
              <a:rPr lang="en-GB" sz="1200" dirty="0" smtClean="0">
                <a:solidFill>
                  <a:schemeClr val="tx1"/>
                </a:solidFill>
              </a:rPr>
              <a:t>L</a:t>
            </a:r>
            <a:endParaRPr lang="en-GB" sz="1200" dirty="0">
              <a:solidFill>
                <a:schemeClr val="tx1"/>
              </a:solidFill>
            </a:endParaRPr>
          </a:p>
          <a:p>
            <a:pPr lvl="0" algn="ctr"/>
            <a:r>
              <a:rPr lang="en-GB" sz="1200" dirty="0">
                <a:solidFill>
                  <a:schemeClr val="tx1"/>
                </a:solidFill>
              </a:rPr>
              <a:t>Platelets (</a:t>
            </a:r>
            <a:r>
              <a:rPr lang="en-GB" sz="1200" dirty="0" err="1">
                <a:solidFill>
                  <a:schemeClr val="tx1"/>
                </a:solidFill>
              </a:rPr>
              <a:t>i.e</a:t>
            </a:r>
            <a:r>
              <a:rPr lang="en-GB" sz="1200" dirty="0">
                <a:solidFill>
                  <a:schemeClr val="tx1"/>
                </a:solidFill>
              </a:rPr>
              <a:t> PLTS) = [150, 000  -  400,000 mm3]  = 150  -  400 * 109 / </a:t>
            </a:r>
            <a:r>
              <a:rPr lang="en-GB" sz="1200" dirty="0" smtClean="0">
                <a:solidFill>
                  <a:schemeClr val="tx1"/>
                </a:solidFill>
              </a:rPr>
              <a:t>L</a:t>
            </a:r>
            <a:endParaRPr lang="en-GB" sz="1200" dirty="0">
              <a:solidFill>
                <a:schemeClr val="tx1"/>
              </a:solidFill>
            </a:endParaRPr>
          </a:p>
          <a:p>
            <a:pPr lvl="0" algn="ctr"/>
            <a:r>
              <a:rPr lang="en-GB" sz="1200" dirty="0">
                <a:solidFill>
                  <a:schemeClr val="tx1"/>
                </a:solidFill>
              </a:rPr>
              <a:t>*** Decrease WBC ==&gt; Neutropenic precautions  &amp; prevent infections</a:t>
            </a:r>
            <a:r>
              <a:rPr lang="en-GB" sz="1200" dirty="0" smtClean="0">
                <a:solidFill>
                  <a:schemeClr val="tx1"/>
                </a:solidFill>
              </a:rPr>
              <a:t>.</a:t>
            </a:r>
            <a:endParaRPr lang="en-GB" sz="1200" dirty="0">
              <a:solidFill>
                <a:schemeClr val="tx1"/>
              </a:solidFill>
            </a:endParaRPr>
          </a:p>
          <a:p>
            <a:pPr lvl="0" algn="ctr"/>
            <a:r>
              <a:rPr lang="en-GB" sz="1200" dirty="0">
                <a:solidFill>
                  <a:schemeClr val="tx1"/>
                </a:solidFill>
              </a:rPr>
              <a:t>** Decrease PLTS  (</a:t>
            </a:r>
            <a:r>
              <a:rPr lang="en-GB" sz="1200" dirty="0" err="1">
                <a:solidFill>
                  <a:schemeClr val="tx1"/>
                </a:solidFill>
              </a:rPr>
              <a:t>i.e</a:t>
            </a:r>
            <a:r>
              <a:rPr lang="en-GB" sz="1200" dirty="0">
                <a:solidFill>
                  <a:schemeClr val="tx1"/>
                </a:solidFill>
              </a:rPr>
              <a:t> &lt; 90,000 mm3) ==&gt; Thrombocytopenia ==&gt; Increase Bleeding risk</a:t>
            </a:r>
            <a:r>
              <a:rPr lang="en-GB" sz="1200" dirty="0" smtClean="0">
                <a:solidFill>
                  <a:schemeClr val="tx1"/>
                </a:solidFill>
              </a:rPr>
              <a:t>.</a:t>
            </a:r>
            <a:endParaRPr lang="en-GB" sz="1200" dirty="0">
              <a:solidFill>
                <a:schemeClr val="tx1"/>
              </a:solidFill>
            </a:endParaRPr>
          </a:p>
          <a:p>
            <a:pPr lvl="0" algn="ctr"/>
            <a:r>
              <a:rPr lang="en-GB" sz="1200" dirty="0" smtClean="0">
                <a:solidFill>
                  <a:schemeClr val="tx1"/>
                </a:solidFill>
              </a:rPr>
              <a:t>Decrease </a:t>
            </a:r>
            <a:r>
              <a:rPr lang="en-GB" sz="1200" dirty="0">
                <a:solidFill>
                  <a:schemeClr val="tx1"/>
                </a:solidFill>
              </a:rPr>
              <a:t>PLTS Requires which Bleeding precautions</a:t>
            </a:r>
            <a:r>
              <a:rPr lang="en-GB" sz="1200" dirty="0" smtClean="0">
                <a:solidFill>
                  <a:schemeClr val="tx1"/>
                </a:solidFill>
              </a:rPr>
              <a:t>:</a:t>
            </a:r>
            <a:endParaRPr lang="en-GB" sz="1200" dirty="0">
              <a:solidFill>
                <a:schemeClr val="tx1"/>
              </a:solidFill>
            </a:endParaRPr>
          </a:p>
          <a:p>
            <a:pPr lvl="0" algn="ctr"/>
            <a:r>
              <a:rPr lang="en-GB" sz="1200" dirty="0">
                <a:solidFill>
                  <a:schemeClr val="tx1"/>
                </a:solidFill>
              </a:rPr>
              <a:t>=&gt; No rectal temp; no injections; no contact sports, no hard toothbrush.</a:t>
            </a:r>
            <a:endParaRPr kumimoji="0" lang="en-GB" sz="12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750752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calls the emergency department and tells the nurse that he came directly into contact with poison ivy shrubs. The client tells the nurse that he cannot see anything on the skin and asks the nurse what to do. The nurse should make which response?</a:t>
            </a:r>
          </a:p>
          <a:p>
            <a:pPr lvl="0"/>
            <a:endParaRPr lang="en-GB" dirty="0">
              <a:solidFill>
                <a:schemeClr val="tx1"/>
              </a:solidFill>
            </a:endParaRPr>
          </a:p>
          <a:p>
            <a:pPr marL="342900" lvl="0" indent="-342900">
              <a:buFont typeface="+mj-lt"/>
              <a:buAutoNum type="alphaUcPeriod"/>
            </a:pPr>
            <a:r>
              <a:rPr lang="en-GB" dirty="0">
                <a:solidFill>
                  <a:schemeClr val="tx1"/>
                </a:solidFill>
              </a:rPr>
              <a:t>"Take a shower immediately, lathering and rinsing several 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"Come to the emergency department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"Apply calamine lotion immediately to the exposed skin areas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"It is not necessary to do anything if you cannot see anything on your skin."</a:t>
            </a:r>
          </a:p>
        </p:txBody>
      </p:sp>
      <p:sp>
        <p:nvSpPr>
          <p:cNvPr id="18" name="Rectangle 17"/>
          <p:cNvSpPr/>
          <p:nvPr/>
        </p:nvSpPr>
        <p:spPr>
          <a:xfrm>
            <a:off x="626970" y="4376344"/>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When an individual comes in contact with a poison ivy plant, the sap from the plant forms an invisible film on the human skin. The client should be instructed to cleanse the area by showering immediately and to lather the skin several times and rinse each time in running water. Removing the poison ivy sap will decrease the likelihood of irritation. Calamine lotion may be one product recommended for use if dermatitis develops. The client does not need to be seen in the emergency department at this time.</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2120502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clinic nurse notes that the primary health care provider has documented a diagnosis of herpes zoster (shingles) in the client's chart. Based on an understanding of the cause of this disorder, the nurse determines that this definitive diagnosis was made by which diagnostic test?</a:t>
            </a:r>
          </a:p>
          <a:p>
            <a:pPr lvl="0"/>
            <a:endParaRPr lang="en-GB" dirty="0">
              <a:solidFill>
                <a:schemeClr val="tx1"/>
              </a:solidFill>
            </a:endParaRPr>
          </a:p>
          <a:p>
            <a:pPr marL="342900" lvl="0" indent="-342900">
              <a:buFont typeface="+mj-lt"/>
              <a:buAutoNum type="alphaUcPeriod"/>
            </a:pPr>
            <a:r>
              <a:rPr lang="en-GB" dirty="0">
                <a:solidFill>
                  <a:schemeClr val="tx1"/>
                </a:solidFill>
              </a:rPr>
              <a:t>Positive culture </a:t>
            </a:r>
            <a:r>
              <a:rPr lang="en-GB" dirty="0" smtClean="0">
                <a:solidFill>
                  <a:schemeClr val="tx1"/>
                </a:solidFill>
              </a:rPr>
              <a:t>results</a:t>
            </a:r>
            <a:endParaRPr lang="en-GB" dirty="0">
              <a:solidFill>
                <a:schemeClr val="tx1"/>
              </a:solidFill>
            </a:endParaRPr>
          </a:p>
          <a:p>
            <a:pPr marL="342900" lvl="0" indent="-342900">
              <a:buFont typeface="+mj-lt"/>
              <a:buAutoNum type="alphaUcPeriod"/>
            </a:pPr>
            <a:r>
              <a:rPr lang="en-GB" dirty="0">
                <a:solidFill>
                  <a:schemeClr val="tx1"/>
                </a:solidFill>
              </a:rPr>
              <a:t>Positive patch </a:t>
            </a:r>
            <a:r>
              <a:rPr lang="en-GB" dirty="0" smtClean="0">
                <a:solidFill>
                  <a:schemeClr val="tx1"/>
                </a:solidFill>
              </a:rPr>
              <a:t>test</a:t>
            </a:r>
            <a:endParaRPr lang="en-GB" dirty="0">
              <a:solidFill>
                <a:schemeClr val="tx1"/>
              </a:solidFill>
            </a:endParaRPr>
          </a:p>
          <a:p>
            <a:pPr marL="342900" lvl="0" indent="-342900">
              <a:buFont typeface="+mj-lt"/>
              <a:buAutoNum type="alphaUcPeriod"/>
            </a:pPr>
            <a:r>
              <a:rPr lang="en-GB" dirty="0">
                <a:solidFill>
                  <a:schemeClr val="tx1"/>
                </a:solidFill>
              </a:rPr>
              <a:t>Abnormal biopsy </a:t>
            </a:r>
            <a:r>
              <a:rPr lang="en-GB" dirty="0" smtClean="0">
                <a:solidFill>
                  <a:schemeClr val="tx1"/>
                </a:solidFill>
              </a:rPr>
              <a:t>results</a:t>
            </a:r>
            <a:endParaRPr lang="en-GB" dirty="0">
              <a:solidFill>
                <a:schemeClr val="tx1"/>
              </a:solidFill>
            </a:endParaRPr>
          </a:p>
          <a:p>
            <a:pPr marL="342900" lvl="0" indent="-342900">
              <a:buFont typeface="+mj-lt"/>
              <a:buAutoNum type="alphaUcPeriod"/>
            </a:pPr>
            <a:r>
              <a:rPr lang="en-GB" dirty="0">
                <a:solidFill>
                  <a:schemeClr val="tx1"/>
                </a:solidFill>
              </a:rPr>
              <a:t>Wood's light examination indicative of infection</a:t>
            </a:r>
          </a:p>
        </p:txBody>
      </p:sp>
      <p:sp>
        <p:nvSpPr>
          <p:cNvPr id="18" name="Rectangle 17"/>
          <p:cNvSpPr/>
          <p:nvPr/>
        </p:nvSpPr>
        <p:spPr>
          <a:xfrm>
            <a:off x="849012" y="4597367"/>
            <a:ext cx="10819547" cy="126188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400" dirty="0">
                <a:solidFill>
                  <a:schemeClr val="tx1"/>
                </a:solidFill>
              </a:rPr>
              <a:t>With the classic presentation of herpes zoster, the clinical examination is diagnostic. However, a viral culture of the lesion provides the definitive diagnosis. Herpes zoster (shingles) is caused by a reactivation of the varicella zoster virus, the virus that causes chickenpox. A patch test is a skin test that involves the administration of an allergen to the surface of the skin to identify specific allergies. A biopsy would provide a cytological examination of tissue. In a Wood's light examination, the skin is viewed under ultraviolet light to identify superficial infections of the skin</a:t>
            </a:r>
            <a:r>
              <a:rPr lang="en-GB" sz="1600" dirty="0">
                <a:solidFill>
                  <a:schemeClr val="tx1"/>
                </a:solidFill>
              </a:rPr>
              <a:t>.</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8089653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arriving at the emergency department has experienced frostbite to the right hand. Which finding would the nurse note on assessment of the client's hand?</a:t>
            </a:r>
          </a:p>
          <a:p>
            <a:pPr lvl="0"/>
            <a:endParaRPr lang="en-GB" dirty="0">
              <a:solidFill>
                <a:schemeClr val="tx1"/>
              </a:solidFill>
            </a:endParaRPr>
          </a:p>
          <a:p>
            <a:pPr marL="342900" lvl="0" indent="-342900">
              <a:buFont typeface="+mj-lt"/>
              <a:buAutoNum type="alphaUcPeriod"/>
            </a:pPr>
            <a:r>
              <a:rPr lang="en-GB" dirty="0">
                <a:solidFill>
                  <a:schemeClr val="tx1"/>
                </a:solidFill>
              </a:rPr>
              <a:t>A white </a:t>
            </a:r>
            <a:r>
              <a:rPr lang="en-GB" dirty="0" err="1">
                <a:solidFill>
                  <a:schemeClr val="tx1"/>
                </a:solidFill>
              </a:rPr>
              <a:t>color</a:t>
            </a:r>
            <a:r>
              <a:rPr lang="en-GB" dirty="0">
                <a:solidFill>
                  <a:schemeClr val="tx1"/>
                </a:solidFill>
              </a:rPr>
              <a:t> to the skin, which is insensitive to </a:t>
            </a:r>
            <a:r>
              <a:rPr lang="en-GB" dirty="0" smtClean="0">
                <a:solidFill>
                  <a:schemeClr val="tx1"/>
                </a:solidFill>
              </a:rPr>
              <a:t>touch</a:t>
            </a:r>
            <a:endParaRPr lang="en-GB" dirty="0">
              <a:solidFill>
                <a:schemeClr val="tx1"/>
              </a:solidFill>
            </a:endParaRPr>
          </a:p>
          <a:p>
            <a:pPr marL="342900" lvl="0" indent="-342900">
              <a:buFont typeface="+mj-lt"/>
              <a:buAutoNum type="alphaUcPeriod"/>
            </a:pPr>
            <a:r>
              <a:rPr lang="en-GB" dirty="0">
                <a:solidFill>
                  <a:schemeClr val="tx1"/>
                </a:solidFill>
              </a:rPr>
              <a:t>A pink, </a:t>
            </a:r>
            <a:r>
              <a:rPr lang="en-GB" dirty="0" err="1">
                <a:solidFill>
                  <a:schemeClr val="tx1"/>
                </a:solidFill>
              </a:rPr>
              <a:t>edematous</a:t>
            </a:r>
            <a:r>
              <a:rPr lang="en-GB" dirty="0">
                <a:solidFill>
                  <a:schemeClr val="tx1"/>
                </a:solidFill>
              </a:rPr>
              <a:t> </a:t>
            </a:r>
            <a:r>
              <a:rPr lang="en-GB" dirty="0" smtClean="0">
                <a:solidFill>
                  <a:schemeClr val="tx1"/>
                </a:solidFill>
              </a:rPr>
              <a:t>hand</a:t>
            </a:r>
            <a:endParaRPr lang="en-GB" dirty="0">
              <a:solidFill>
                <a:schemeClr val="tx1"/>
              </a:solidFill>
            </a:endParaRPr>
          </a:p>
          <a:p>
            <a:pPr marL="342900" lvl="0" indent="-342900">
              <a:buFont typeface="+mj-lt"/>
              <a:buAutoNum type="alphaUcPeriod"/>
            </a:pPr>
            <a:r>
              <a:rPr lang="en-GB" dirty="0">
                <a:solidFill>
                  <a:schemeClr val="tx1"/>
                </a:solidFill>
              </a:rPr>
              <a:t>Fiery red skin with </a:t>
            </a:r>
            <a:r>
              <a:rPr lang="en-GB" dirty="0" err="1">
                <a:solidFill>
                  <a:schemeClr val="tx1"/>
                </a:solidFill>
              </a:rPr>
              <a:t>edema</a:t>
            </a:r>
            <a:r>
              <a:rPr lang="en-GB" dirty="0">
                <a:solidFill>
                  <a:schemeClr val="tx1"/>
                </a:solidFill>
              </a:rPr>
              <a:t> in the </a:t>
            </a:r>
            <a:r>
              <a:rPr lang="en-GB" dirty="0" smtClean="0">
                <a:solidFill>
                  <a:schemeClr val="tx1"/>
                </a:solidFill>
              </a:rPr>
              <a:t>nailbeds</a:t>
            </a:r>
            <a:endParaRPr lang="en-GB" dirty="0">
              <a:solidFill>
                <a:schemeClr val="tx1"/>
              </a:solidFill>
            </a:endParaRPr>
          </a:p>
          <a:p>
            <a:pPr marL="342900" lvl="0" indent="-342900">
              <a:buFont typeface="+mj-lt"/>
              <a:buAutoNum type="alphaUcPeriod"/>
            </a:pPr>
            <a:r>
              <a:rPr lang="en-GB" dirty="0">
                <a:solidFill>
                  <a:schemeClr val="tx1"/>
                </a:solidFill>
              </a:rPr>
              <a:t>Black fingertips surrounded by an erythematous rash</a:t>
            </a:r>
          </a:p>
        </p:txBody>
      </p:sp>
      <p:sp>
        <p:nvSpPr>
          <p:cNvPr id="18" name="Rectangle 17"/>
          <p:cNvSpPr/>
          <p:nvPr/>
        </p:nvSpPr>
        <p:spPr>
          <a:xfrm>
            <a:off x="509336" y="4625428"/>
            <a:ext cx="10819547" cy="92333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Assessment findings in frostbite include a white or blue </a:t>
            </a:r>
            <a:r>
              <a:rPr lang="en-GB" dirty="0" err="1">
                <a:solidFill>
                  <a:schemeClr val="tx1"/>
                </a:solidFill>
              </a:rPr>
              <a:t>color</a:t>
            </a:r>
            <a:r>
              <a:rPr lang="en-GB" dirty="0">
                <a:solidFill>
                  <a:schemeClr val="tx1"/>
                </a:solidFill>
              </a:rPr>
              <a:t>; the skin will be hard, cold, and insensitive to touch. As thawing occurs, flushing of the skin, the development of blisters or blebs, or tissue </a:t>
            </a:r>
            <a:r>
              <a:rPr lang="en-GB" dirty="0" err="1">
                <a:solidFill>
                  <a:schemeClr val="tx1"/>
                </a:solidFill>
              </a:rPr>
              <a:t>edema</a:t>
            </a:r>
            <a:r>
              <a:rPr lang="en-GB" dirty="0">
                <a:solidFill>
                  <a:schemeClr val="tx1"/>
                </a:solidFill>
              </a:rPr>
              <a:t> appears.</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9434643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the hospital with a suspected diagnosis of Hodgkin's disease. Which assessment finding would the nurse expect to note specifically in the client?</a:t>
            </a:r>
          </a:p>
          <a:p>
            <a:pPr lvl="0"/>
            <a:endParaRPr lang="en-GB" dirty="0">
              <a:solidFill>
                <a:schemeClr val="tx1"/>
              </a:solidFill>
            </a:endParaRPr>
          </a:p>
          <a:p>
            <a:pPr marL="342900" lvl="0" indent="-342900">
              <a:buFont typeface="+mj-lt"/>
              <a:buAutoNum type="alphaUcPeriod"/>
            </a:pPr>
            <a:r>
              <a:rPr lang="en-GB" dirty="0">
                <a:solidFill>
                  <a:schemeClr val="tx1"/>
                </a:solidFill>
              </a:rPr>
              <a:t>Enlarged lymph </a:t>
            </a:r>
            <a:r>
              <a:rPr lang="en-GB" dirty="0" smtClean="0">
                <a:solidFill>
                  <a:schemeClr val="tx1"/>
                </a:solidFill>
              </a:rPr>
              <a:t>nodes</a:t>
            </a:r>
            <a:endParaRPr lang="en-GB" dirty="0">
              <a:solidFill>
                <a:schemeClr val="tx1"/>
              </a:solidFill>
            </a:endParaRPr>
          </a:p>
          <a:p>
            <a:pPr marL="342900" lvl="0" indent="-342900">
              <a:buFont typeface="+mj-lt"/>
              <a:buAutoNum type="alphaUcPeriod"/>
            </a:pPr>
            <a:r>
              <a:rPr lang="en-GB" dirty="0" smtClean="0">
                <a:solidFill>
                  <a:schemeClr val="tx1"/>
                </a:solidFill>
              </a:rPr>
              <a:t>Fatigue</a:t>
            </a:r>
            <a:endParaRPr lang="en-GB" dirty="0">
              <a:solidFill>
                <a:schemeClr val="tx1"/>
              </a:solidFill>
            </a:endParaRPr>
          </a:p>
          <a:p>
            <a:pPr marL="342900" lvl="0" indent="-342900">
              <a:buFont typeface="+mj-lt"/>
              <a:buAutoNum type="alphaUcPeriod"/>
            </a:pPr>
            <a:r>
              <a:rPr lang="en-GB" dirty="0" err="1" smtClean="0">
                <a:solidFill>
                  <a:schemeClr val="tx1"/>
                </a:solidFill>
              </a:rPr>
              <a:t>WeaknessA</a:t>
            </a:r>
            <a:endParaRPr lang="en-GB" dirty="0">
              <a:solidFill>
                <a:schemeClr val="tx1"/>
              </a:solidFill>
            </a:endParaRPr>
          </a:p>
          <a:p>
            <a:pPr marL="342900" lvl="0" indent="-342900">
              <a:buFont typeface="+mj-lt"/>
              <a:buAutoNum type="alphaUcPeriod"/>
            </a:pPr>
            <a:r>
              <a:rPr lang="en-GB" dirty="0">
                <a:solidFill>
                  <a:schemeClr val="tx1"/>
                </a:solidFill>
              </a:rPr>
              <a:t>Weight gain</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endPar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897895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During the admission assessment of a client with advanced ovarian cancer, the nurse recognizes which manifestation as typical of the disease?</a:t>
            </a:r>
          </a:p>
          <a:p>
            <a:pPr lvl="0"/>
            <a:endParaRPr lang="en-GB" dirty="0">
              <a:solidFill>
                <a:schemeClr val="tx1"/>
              </a:solidFill>
            </a:endParaRPr>
          </a:p>
          <a:p>
            <a:pPr marL="342900" lvl="0" indent="-342900">
              <a:buFont typeface="+mj-lt"/>
              <a:buAutoNum type="alphaUcPeriod"/>
            </a:pPr>
            <a:r>
              <a:rPr lang="en-GB" dirty="0">
                <a:solidFill>
                  <a:schemeClr val="tx1"/>
                </a:solidFill>
              </a:rPr>
              <a:t>Abdominal </a:t>
            </a:r>
            <a:r>
              <a:rPr lang="en-GB" dirty="0" smtClean="0">
                <a:solidFill>
                  <a:schemeClr val="tx1"/>
                </a:solidFill>
              </a:rPr>
              <a:t>distention</a:t>
            </a:r>
            <a:endParaRPr lang="en-GB" dirty="0">
              <a:solidFill>
                <a:schemeClr val="tx1"/>
              </a:solidFill>
            </a:endParaRPr>
          </a:p>
          <a:p>
            <a:pPr marL="342900" lvl="0" indent="-342900">
              <a:buFont typeface="+mj-lt"/>
              <a:buAutoNum type="alphaUcPeriod"/>
            </a:pPr>
            <a:r>
              <a:rPr lang="en-GB" dirty="0" err="1" smtClean="0">
                <a:solidFill>
                  <a:schemeClr val="tx1"/>
                </a:solidFill>
              </a:rPr>
              <a:t>Hypermenorrhea</a:t>
            </a:r>
            <a:endParaRPr lang="en-GB" dirty="0">
              <a:solidFill>
                <a:schemeClr val="tx1"/>
              </a:solidFill>
            </a:endParaRPr>
          </a:p>
          <a:p>
            <a:pPr marL="342900" lvl="0" indent="-342900">
              <a:buFont typeface="+mj-lt"/>
              <a:buAutoNum type="alphaUcPeriod"/>
            </a:pPr>
            <a:r>
              <a:rPr lang="en-GB" dirty="0">
                <a:solidFill>
                  <a:schemeClr val="tx1"/>
                </a:solidFill>
              </a:rPr>
              <a:t>Abnormal </a:t>
            </a:r>
            <a:r>
              <a:rPr lang="en-GB" dirty="0" smtClean="0">
                <a:solidFill>
                  <a:schemeClr val="tx1"/>
                </a:solidFill>
              </a:rPr>
              <a:t>bleeding</a:t>
            </a:r>
            <a:endParaRPr lang="en-GB" dirty="0">
              <a:solidFill>
                <a:schemeClr val="tx1"/>
              </a:solidFill>
            </a:endParaRPr>
          </a:p>
          <a:p>
            <a:pPr marL="342900" lvl="0" indent="-342900">
              <a:buFont typeface="+mj-lt"/>
              <a:buAutoNum type="alphaUcPeriod"/>
            </a:pPr>
            <a:r>
              <a:rPr lang="en-GB" dirty="0" err="1">
                <a:solidFill>
                  <a:schemeClr val="tx1"/>
                </a:solidFill>
              </a:rPr>
              <a:t>Diarrhea</a:t>
            </a:r>
            <a:endParaRPr lang="en-GB" dirty="0">
              <a:solidFill>
                <a:schemeClr val="tx1"/>
              </a:solidFill>
            </a:endParaRPr>
          </a:p>
        </p:txBody>
      </p:sp>
      <p:sp>
        <p:nvSpPr>
          <p:cNvPr id="18" name="Rectangle 17"/>
          <p:cNvSpPr/>
          <p:nvPr/>
        </p:nvSpPr>
        <p:spPr>
          <a:xfrm>
            <a:off x="509336" y="4194411"/>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Clinical manifestations of ovarian cancer include abdominal distention, urinary frequency and urgency, pleural effusion, malnutrition, pain from pressure caused by the growing </a:t>
            </a:r>
            <a:r>
              <a:rPr lang="en-GB" sz="1600" dirty="0" err="1">
                <a:solidFill>
                  <a:schemeClr val="tx1"/>
                </a:solidFill>
              </a:rPr>
              <a:t>tumor</a:t>
            </a:r>
            <a:r>
              <a:rPr lang="en-GB" sz="1600" dirty="0">
                <a:solidFill>
                  <a:schemeClr val="tx1"/>
                </a:solidFill>
              </a:rPr>
              <a:t> and the effects of urinary or bowel obstruction, constipation, ascites with </a:t>
            </a:r>
            <a:r>
              <a:rPr lang="en-GB" sz="1600" dirty="0" err="1">
                <a:solidFill>
                  <a:schemeClr val="tx1"/>
                </a:solidFill>
              </a:rPr>
              <a:t>dyspnea</a:t>
            </a:r>
            <a:r>
              <a:rPr lang="en-GB" sz="1600" dirty="0">
                <a:solidFill>
                  <a:schemeClr val="tx1"/>
                </a:solidFill>
              </a:rPr>
              <a:t>, and ultimately general severe pain. Abnormal bleeding, often resulting in </a:t>
            </a:r>
            <a:r>
              <a:rPr lang="en-GB" sz="1600" dirty="0" err="1">
                <a:solidFill>
                  <a:schemeClr val="tx1"/>
                </a:solidFill>
              </a:rPr>
              <a:t>hypermenorrhea</a:t>
            </a:r>
            <a:r>
              <a:rPr lang="en-GB" sz="1600" dirty="0">
                <a:solidFill>
                  <a:schemeClr val="tx1"/>
                </a:solidFill>
              </a:rPr>
              <a:t>, is associated with uterine cancer.</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5003315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instructing a client with iron deficiency </a:t>
            </a:r>
            <a:r>
              <a:rPr lang="en-GB" dirty="0" err="1">
                <a:solidFill>
                  <a:schemeClr val="tx1"/>
                </a:solidFill>
              </a:rPr>
              <a:t>anemia</a:t>
            </a:r>
            <a:r>
              <a:rPr lang="en-GB" dirty="0">
                <a:solidFill>
                  <a:schemeClr val="tx1"/>
                </a:solidFill>
              </a:rPr>
              <a:t> regarding the administration of a liquid oral iron supplement. Which instruction should the nurse tell the client?</a:t>
            </a:r>
          </a:p>
          <a:p>
            <a:pPr lvl="0"/>
            <a:endParaRPr lang="en-GB" dirty="0">
              <a:solidFill>
                <a:schemeClr val="tx1"/>
              </a:solidFill>
            </a:endParaRPr>
          </a:p>
          <a:p>
            <a:pPr marL="342900" lvl="0" indent="-342900">
              <a:buFont typeface="+mj-lt"/>
              <a:buAutoNum type="alphaUcPeriod"/>
            </a:pPr>
            <a:r>
              <a:rPr lang="en-GB" dirty="0">
                <a:solidFill>
                  <a:schemeClr val="tx1"/>
                </a:solidFill>
              </a:rPr>
              <a:t>Administer the iron through a straw</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the iron at mealtimes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Mix the iron with cereal to administer</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Add the iron to apple juice for easy administration.</a:t>
            </a:r>
          </a:p>
        </p:txBody>
      </p:sp>
      <p:sp>
        <p:nvSpPr>
          <p:cNvPr id="18" name="Rectangle 17"/>
          <p:cNvSpPr/>
          <p:nvPr/>
        </p:nvSpPr>
        <p:spPr>
          <a:xfrm>
            <a:off x="654680" y="4135702"/>
            <a:ext cx="10819547"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In iron deficiency </a:t>
            </a:r>
            <a:r>
              <a:rPr lang="en-GB" sz="1600" dirty="0" err="1">
                <a:solidFill>
                  <a:schemeClr val="tx1"/>
                </a:solidFill>
              </a:rPr>
              <a:t>anemia</a:t>
            </a:r>
            <a:r>
              <a:rPr lang="en-GB" sz="1600" dirty="0">
                <a:solidFill>
                  <a:schemeClr val="tx1"/>
                </a:solidFill>
              </a:rPr>
              <a:t>, iron stores are depleted, resulting in a decreased supply of iron for the manufacture of </a:t>
            </a:r>
            <a:r>
              <a:rPr lang="en-GB" sz="1600" dirty="0" err="1">
                <a:solidFill>
                  <a:schemeClr val="tx1"/>
                </a:solidFill>
              </a:rPr>
              <a:t>hemoglobin</a:t>
            </a:r>
            <a:r>
              <a:rPr lang="en-GB" sz="1600" dirty="0">
                <a:solidFill>
                  <a:schemeClr val="tx1"/>
                </a:solidFill>
              </a:rPr>
              <a:t> in red blood cells. An oral iron supplement should be administered through a straw or medicine dropper placed at the back of the mouth, because the iron stains the teeth. The client should be instructed to brush or wipe their teeth after administration. Iron is administered between meals, because absorption is decreased if there is food in the stomach. Iron requires an acid environment to facilitate its absorption in the duodenum. Iron is not mixed with cereal or other food items.</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579071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a diagnosis of diabetic ketoacidosis (DKA) is being treated in the emergency department. Which findings support this diagnosis?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Increase in </a:t>
            </a:r>
            <a:r>
              <a:rPr lang="en-GB" dirty="0" smtClean="0">
                <a:solidFill>
                  <a:schemeClr val="tx1"/>
                </a:solidFill>
              </a:rPr>
              <a:t>pH</a:t>
            </a:r>
            <a:endParaRPr lang="en-GB" dirty="0">
              <a:solidFill>
                <a:schemeClr val="tx1"/>
              </a:solidFill>
            </a:endParaRPr>
          </a:p>
          <a:p>
            <a:pPr marL="342900" lvl="0" indent="-342900">
              <a:buFont typeface="+mj-lt"/>
              <a:buAutoNum type="alphaUcPeriod"/>
            </a:pPr>
            <a:r>
              <a:rPr lang="en-GB" dirty="0">
                <a:solidFill>
                  <a:schemeClr val="tx1"/>
                </a:solidFill>
              </a:rPr>
              <a:t>Comatose </a:t>
            </a:r>
            <a:r>
              <a:rPr lang="en-GB" dirty="0" smtClean="0">
                <a:solidFill>
                  <a:schemeClr val="tx1"/>
                </a:solidFill>
              </a:rPr>
              <a:t>state</a:t>
            </a:r>
            <a:endParaRPr lang="en-GB" dirty="0">
              <a:solidFill>
                <a:schemeClr val="tx1"/>
              </a:solidFill>
            </a:endParaRPr>
          </a:p>
          <a:p>
            <a:pPr marL="342900" lvl="0" indent="-342900">
              <a:buFont typeface="+mj-lt"/>
              <a:buAutoNum type="alphaUcPeriod"/>
            </a:pPr>
            <a:r>
              <a:rPr lang="en-GB" dirty="0">
                <a:solidFill>
                  <a:schemeClr val="tx1"/>
                </a:solidFill>
              </a:rPr>
              <a:t>Deep, rapid </a:t>
            </a:r>
            <a:r>
              <a:rPr lang="en-GB" dirty="0" smtClean="0">
                <a:solidFill>
                  <a:schemeClr val="tx1"/>
                </a:solidFill>
              </a:rPr>
              <a:t>breathing</a:t>
            </a:r>
            <a:endParaRPr lang="en-GB" dirty="0">
              <a:solidFill>
                <a:schemeClr val="tx1"/>
              </a:solidFill>
            </a:endParaRPr>
          </a:p>
          <a:p>
            <a:pPr marL="342900" lvl="0" indent="-342900">
              <a:buFont typeface="+mj-lt"/>
              <a:buAutoNum type="alphaUcPeriod"/>
            </a:pPr>
            <a:r>
              <a:rPr lang="en-GB" dirty="0">
                <a:solidFill>
                  <a:schemeClr val="tx1"/>
                </a:solidFill>
              </a:rPr>
              <a:t>Decreased urine </a:t>
            </a:r>
            <a:r>
              <a:rPr lang="en-GB" dirty="0" smtClean="0">
                <a:solidFill>
                  <a:schemeClr val="tx1"/>
                </a:solidFill>
              </a:rPr>
              <a:t>output</a:t>
            </a:r>
            <a:endParaRPr lang="en-GB" dirty="0">
              <a:solidFill>
                <a:schemeClr val="tx1"/>
              </a:solidFill>
            </a:endParaRPr>
          </a:p>
          <a:p>
            <a:pPr marL="342900" lvl="0" indent="-342900">
              <a:buFont typeface="+mj-lt"/>
              <a:buAutoNum type="alphaUcPeriod"/>
            </a:pPr>
            <a:r>
              <a:rPr lang="en-GB" dirty="0">
                <a:solidFill>
                  <a:schemeClr val="tx1"/>
                </a:solidFill>
              </a:rPr>
              <a:t>Elevated blood glucose level</a:t>
            </a:r>
          </a:p>
        </p:txBody>
      </p:sp>
      <p:sp>
        <p:nvSpPr>
          <p:cNvPr id="18" name="Rectangle 17"/>
          <p:cNvSpPr/>
          <p:nvPr/>
        </p:nvSpPr>
        <p:spPr>
          <a:xfrm>
            <a:off x="580789" y="5059032"/>
            <a:ext cx="10819547" cy="33855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B,</a:t>
            </a:r>
            <a:r>
              <a:rPr kumimoji="0" lang="en-GB" sz="1600" b="1" i="0" u="none" strike="noStrike" kern="1200" cap="none" spc="0" normalizeH="0" noProof="0" dirty="0" smtClean="0">
                <a:ln>
                  <a:noFill/>
                </a:ln>
                <a:solidFill>
                  <a:schemeClr val="tx1"/>
                </a:solidFill>
                <a:effectLst/>
                <a:uLnTx/>
                <a:uFillTx/>
                <a:latin typeface="Century Gothic" panose="020B0502020202020204"/>
                <a:ea typeface="+mn-ea"/>
                <a:cs typeface="+mn-cs"/>
              </a:rPr>
              <a:t> C and E</a:t>
            </a:r>
            <a:endPar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002741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5"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Q.49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monitoring a client newly diagnosed with diabetes mellitus for signs of complications. Which sign or symptom, if frequently exhibited in the client, indicates that the client is at risk for chronic complications of </a:t>
            </a:r>
            <a:r>
              <a:rPr lang="en-GB" dirty="0" smtClean="0">
                <a:solidFill>
                  <a:schemeClr val="tx1"/>
                </a:solidFill>
              </a:rPr>
              <a:t>diabetes </a:t>
            </a:r>
            <a:r>
              <a:rPr lang="en-GB" dirty="0">
                <a:solidFill>
                  <a:schemeClr val="tx1"/>
                </a:solidFill>
              </a:rPr>
              <a:t>if the blood glucose is not adequately managed?</a:t>
            </a:r>
          </a:p>
          <a:p>
            <a:pPr lvl="0"/>
            <a:endParaRPr lang="en-GB" dirty="0">
              <a:solidFill>
                <a:schemeClr val="tx1"/>
              </a:solidFill>
            </a:endParaRPr>
          </a:p>
          <a:p>
            <a:pPr marL="342900" lvl="0" indent="-342900">
              <a:buFont typeface="+mj-lt"/>
              <a:buAutoNum type="alphaUcPeriod"/>
            </a:pPr>
            <a:r>
              <a:rPr lang="en-GB" dirty="0" smtClean="0">
                <a:solidFill>
                  <a:schemeClr val="tx1"/>
                </a:solidFill>
              </a:rPr>
              <a:t>Polyuria</a:t>
            </a:r>
            <a:endParaRPr lang="en-GB" dirty="0">
              <a:solidFill>
                <a:schemeClr val="tx1"/>
              </a:solidFill>
            </a:endParaRPr>
          </a:p>
          <a:p>
            <a:pPr marL="342900" lvl="0" indent="-342900">
              <a:buFont typeface="+mj-lt"/>
              <a:buAutoNum type="alphaUcPeriod"/>
            </a:pPr>
            <a:r>
              <a:rPr lang="en-GB" dirty="0" smtClean="0">
                <a:solidFill>
                  <a:schemeClr val="tx1"/>
                </a:solidFill>
              </a:rPr>
              <a:t>Diaphoresis</a:t>
            </a:r>
            <a:endParaRPr lang="en-GB" dirty="0">
              <a:solidFill>
                <a:schemeClr val="tx1"/>
              </a:solidFill>
            </a:endParaRPr>
          </a:p>
          <a:p>
            <a:pPr marL="342900" lvl="0" indent="-342900">
              <a:buFont typeface="+mj-lt"/>
              <a:buAutoNum type="alphaUcPeriod"/>
            </a:pPr>
            <a:r>
              <a:rPr lang="en-GB" dirty="0">
                <a:solidFill>
                  <a:schemeClr val="tx1"/>
                </a:solidFill>
              </a:rPr>
              <a:t>Pedal </a:t>
            </a:r>
            <a:r>
              <a:rPr lang="en-GB" dirty="0" err="1" smtClean="0">
                <a:solidFill>
                  <a:schemeClr val="tx1"/>
                </a:solidFill>
              </a:rPr>
              <a:t>edema</a:t>
            </a:r>
            <a:endParaRPr lang="en-GB" dirty="0">
              <a:solidFill>
                <a:schemeClr val="tx1"/>
              </a:solidFill>
            </a:endParaRPr>
          </a:p>
          <a:p>
            <a:pPr marL="342900" lvl="0" indent="-342900">
              <a:buFont typeface="+mj-lt"/>
              <a:buAutoNum type="alphaUcPeriod"/>
            </a:pPr>
            <a:r>
              <a:rPr lang="en-GB" dirty="0">
                <a:solidFill>
                  <a:schemeClr val="tx1"/>
                </a:solidFill>
              </a:rPr>
              <a:t>Decreased respiratory rate</a:t>
            </a:r>
          </a:p>
        </p:txBody>
      </p:sp>
      <p:sp>
        <p:nvSpPr>
          <p:cNvPr id="18" name="Rectangle 17"/>
          <p:cNvSpPr/>
          <p:nvPr/>
        </p:nvSpPr>
        <p:spPr>
          <a:xfrm>
            <a:off x="775019" y="4505034"/>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smtClean="0">
                <a:solidFill>
                  <a:schemeClr val="tx1"/>
                </a:solidFill>
              </a:rPr>
              <a:t>Chronic </a:t>
            </a:r>
            <a:r>
              <a:rPr lang="en-GB" sz="1600" dirty="0" err="1" smtClean="0">
                <a:solidFill>
                  <a:schemeClr val="tx1"/>
                </a:solidFill>
              </a:rPr>
              <a:t>hyperglycemia</a:t>
            </a:r>
            <a:r>
              <a:rPr lang="en-GB" sz="1600" dirty="0" smtClean="0">
                <a:solidFill>
                  <a:schemeClr val="tx1"/>
                </a:solidFill>
              </a:rPr>
              <a:t>, resulting from poor </a:t>
            </a:r>
            <a:r>
              <a:rPr lang="en-GB" sz="1600" dirty="0" err="1" smtClean="0">
                <a:solidFill>
                  <a:schemeClr val="tx1"/>
                </a:solidFill>
              </a:rPr>
              <a:t>glycemic</a:t>
            </a:r>
            <a:r>
              <a:rPr lang="en-GB" sz="1600" dirty="0" smtClean="0">
                <a:solidFill>
                  <a:schemeClr val="tx1"/>
                </a:solidFill>
              </a:rPr>
              <a:t> control, contributes to the microvascular and </a:t>
            </a:r>
            <a:r>
              <a:rPr lang="en-GB" sz="1600" dirty="0" err="1" smtClean="0">
                <a:solidFill>
                  <a:schemeClr val="tx1"/>
                </a:solidFill>
              </a:rPr>
              <a:t>macrovascular</a:t>
            </a:r>
            <a:r>
              <a:rPr lang="en-GB" sz="1600" dirty="0" smtClean="0">
                <a:solidFill>
                  <a:schemeClr val="tx1"/>
                </a:solidFill>
              </a:rPr>
              <a:t> complications of diabetes mellitus. Classic symptoms of </a:t>
            </a:r>
            <a:r>
              <a:rPr lang="en-GB" sz="1600" dirty="0" err="1" smtClean="0">
                <a:solidFill>
                  <a:schemeClr val="tx1"/>
                </a:solidFill>
              </a:rPr>
              <a:t>hyperglycemia</a:t>
            </a:r>
            <a:r>
              <a:rPr lang="en-GB" sz="1600" dirty="0" smtClean="0">
                <a:solidFill>
                  <a:schemeClr val="tx1"/>
                </a:solidFill>
              </a:rPr>
              <a:t> include polydipsia, polyuria, and polyphagia. Diaphoresis may occur in </a:t>
            </a:r>
            <a:r>
              <a:rPr lang="en-GB" sz="1600" dirty="0" err="1" smtClean="0">
                <a:solidFill>
                  <a:schemeClr val="tx1"/>
                </a:solidFill>
              </a:rPr>
              <a:t>hypoglycemia</a:t>
            </a:r>
            <a:r>
              <a:rPr lang="en-GB" sz="1600" dirty="0" smtClean="0">
                <a:solidFill>
                  <a:schemeClr val="tx1"/>
                </a:solidFill>
              </a:rPr>
              <a:t>. </a:t>
            </a:r>
            <a:r>
              <a:rPr lang="en-GB" sz="1600" dirty="0" err="1" smtClean="0">
                <a:solidFill>
                  <a:schemeClr val="tx1"/>
                </a:solidFill>
              </a:rPr>
              <a:t>Hypoglycemia</a:t>
            </a:r>
            <a:r>
              <a:rPr lang="en-GB" sz="1600" dirty="0" smtClean="0">
                <a:solidFill>
                  <a:schemeClr val="tx1"/>
                </a:solidFill>
              </a:rPr>
              <a:t> is an acute complication of diabetes mellitus; however, it does not predispose a client to the chronic complications of diabetes mellitus.</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090590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is admitted to an emergency department, and a diagnosis of </a:t>
            </a:r>
            <a:r>
              <a:rPr lang="en-GB" dirty="0" err="1">
                <a:solidFill>
                  <a:schemeClr val="tx1"/>
                </a:solidFill>
              </a:rPr>
              <a:t>myxedema</a:t>
            </a:r>
            <a:r>
              <a:rPr lang="en-GB" dirty="0">
                <a:solidFill>
                  <a:schemeClr val="tx1"/>
                </a:solidFill>
              </a:rPr>
              <a:t> coma is made. Which action should the nurse prepare to carry out initially?</a:t>
            </a:r>
          </a:p>
          <a:p>
            <a:pPr lvl="0"/>
            <a:endParaRPr lang="en-GB" dirty="0">
              <a:solidFill>
                <a:schemeClr val="tx1"/>
              </a:solidFill>
            </a:endParaRPr>
          </a:p>
          <a:p>
            <a:pPr marL="342900" lvl="0" indent="-342900">
              <a:buFont typeface="+mj-lt"/>
              <a:buAutoNum type="alphaUcPeriod"/>
            </a:pPr>
            <a:r>
              <a:rPr lang="en-GB" dirty="0">
                <a:solidFill>
                  <a:schemeClr val="tx1"/>
                </a:solidFill>
              </a:rPr>
              <a:t>Maintain a patent airway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Warm the client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thyroid hormone</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fluid replacement.</a:t>
            </a:r>
          </a:p>
        </p:txBody>
      </p:sp>
      <p:sp>
        <p:nvSpPr>
          <p:cNvPr id="18" name="Rectangle 17"/>
          <p:cNvSpPr/>
          <p:nvPr/>
        </p:nvSpPr>
        <p:spPr>
          <a:xfrm>
            <a:off x="775019" y="4169197"/>
            <a:ext cx="10819547" cy="160043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err="1">
                <a:solidFill>
                  <a:schemeClr val="tx1"/>
                </a:solidFill>
              </a:rPr>
              <a:t>Myxedema</a:t>
            </a:r>
            <a:r>
              <a:rPr lang="en-GB" sz="1600" dirty="0">
                <a:solidFill>
                  <a:schemeClr val="tx1"/>
                </a:solidFill>
              </a:rPr>
              <a:t> coma is a rare but serious disorder that results from persistently low thyroid production. Coma can be precipitated by acute illness, rapid withdrawal of thyroid medication, </a:t>
            </a:r>
            <a:r>
              <a:rPr lang="en-GB" sz="1600" dirty="0" err="1">
                <a:solidFill>
                  <a:schemeClr val="tx1"/>
                </a:solidFill>
              </a:rPr>
              <a:t>anesthesia</a:t>
            </a:r>
            <a:r>
              <a:rPr lang="en-GB" sz="1600" dirty="0">
                <a:solidFill>
                  <a:schemeClr val="tx1"/>
                </a:solidFill>
              </a:rPr>
              <a:t> and surgery, hypothermia, and the use of sedatives and opioid analgesics. In </a:t>
            </a:r>
            <a:r>
              <a:rPr lang="en-GB" sz="1600" dirty="0" err="1">
                <a:solidFill>
                  <a:schemeClr val="tx1"/>
                </a:solidFill>
              </a:rPr>
              <a:t>myxedema</a:t>
            </a:r>
            <a:r>
              <a:rPr lang="en-GB" sz="1600" dirty="0">
                <a:solidFill>
                  <a:schemeClr val="tx1"/>
                </a:solidFill>
              </a:rPr>
              <a:t> coma, the initial nursing action is to maintain a patent airway. Oxygen should be administered, followed by fluid replacement, keeping the client warm, monitoring vital signs, and administering thyroid hormones by the intravenous route.</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8208490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caring for a client admitted to the emergency department with diabetic ketoacidosis (DKA). In the acute phase, the nurse plans for which priority intervention?</a:t>
            </a:r>
          </a:p>
          <a:p>
            <a:pPr lvl="0"/>
            <a:endParaRPr lang="en-GB" dirty="0">
              <a:solidFill>
                <a:schemeClr val="tx1"/>
              </a:solidFill>
            </a:endParaRPr>
          </a:p>
          <a:p>
            <a:pPr marL="342900" lvl="0" indent="-342900">
              <a:buFont typeface="+mj-lt"/>
              <a:buAutoNum type="alphaUcPeriod"/>
            </a:pPr>
            <a:r>
              <a:rPr lang="en-GB" dirty="0">
                <a:solidFill>
                  <a:schemeClr val="tx1"/>
                </a:solidFill>
              </a:rPr>
              <a:t>Administer short-duration insulin intravenously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Correct the acidosis</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Administer 5% dextrose intravenously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Apply a monitor for an electrocardiogram.</a:t>
            </a:r>
          </a:p>
        </p:txBody>
      </p:sp>
      <p:sp>
        <p:nvSpPr>
          <p:cNvPr id="18" name="Rectangle 17"/>
          <p:cNvSpPr/>
          <p:nvPr/>
        </p:nvSpPr>
        <p:spPr>
          <a:xfrm>
            <a:off x="645443" y="4265554"/>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Lack of insulin (absolute or relative) is the primary cause of DKA. Treatment consists of insulin administration (short- or rapid-acting), intravenous fluid administration (normal saline initially, not 5% dextrose), and potassium replacement, followed by correcting acidosis. Cardiac monitoring is important due to alterations in potassium levels associated with DKA and its treatment, but applying an electrocardiogram monitor is not the priority action.</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24076400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type 1 diabetes mellitus who takes NPH daily in the morning calls the nurse to report recurrent episodes of </a:t>
            </a:r>
            <a:r>
              <a:rPr lang="en-GB" dirty="0" err="1">
                <a:solidFill>
                  <a:schemeClr val="tx1"/>
                </a:solidFill>
              </a:rPr>
              <a:t>hypoglycemia</a:t>
            </a:r>
            <a:r>
              <a:rPr lang="en-GB" dirty="0">
                <a:solidFill>
                  <a:schemeClr val="tx1"/>
                </a:solidFill>
              </a:rPr>
              <a:t> with exercising. Which statement by the client indicates an adequate understanding of the peak action of NPH insulin and exercise?</a:t>
            </a:r>
          </a:p>
          <a:p>
            <a:pPr lvl="0"/>
            <a:endParaRPr lang="en-GB" dirty="0">
              <a:solidFill>
                <a:schemeClr val="tx1"/>
              </a:solidFill>
            </a:endParaRPr>
          </a:p>
          <a:p>
            <a:pPr marL="342900" lvl="0" indent="-342900">
              <a:buFont typeface="+mj-lt"/>
              <a:buAutoNum type="alphaUcPeriod"/>
            </a:pPr>
            <a:r>
              <a:rPr lang="en-GB" dirty="0">
                <a:solidFill>
                  <a:schemeClr val="tx1"/>
                </a:solidFill>
              </a:rPr>
              <a:t>"The best time for me to exercise is after breakfast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"The best time for me to exercise is mid- to late-afternoon</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"NPH is a basal insulin, so I should exercise in the evening."</a:t>
            </a:r>
          </a:p>
        </p:txBody>
      </p:sp>
      <p:sp>
        <p:nvSpPr>
          <p:cNvPr id="18" name="Rectangle 17"/>
          <p:cNvSpPr/>
          <p:nvPr/>
        </p:nvSpPr>
        <p:spPr>
          <a:xfrm>
            <a:off x="636208" y="4397244"/>
            <a:ext cx="10819547" cy="135421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Exercise is an important part of diabetes management. It promotes weight loss, decreases insulin resistance, and helps control blood glucose levels. A </a:t>
            </a:r>
            <a:r>
              <a:rPr lang="en-GB" sz="1600" dirty="0" err="1">
                <a:solidFill>
                  <a:schemeClr val="tx1"/>
                </a:solidFill>
              </a:rPr>
              <a:t>hypoglycemic</a:t>
            </a:r>
            <a:r>
              <a:rPr lang="en-GB" sz="1600" dirty="0">
                <a:solidFill>
                  <a:schemeClr val="tx1"/>
                </a:solidFill>
              </a:rPr>
              <a:t> reaction may occur in response to increased exercise, so clients should exercise either an hour after mealtime or after consuming a 10- to 15-g carbohydrate snack, and they should check their blood glucose level before exercising. </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29363886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completing an assessment on a client who is being admitted for a diagnostic workup for primary hyperparathyroidism. Which client complaints would be characteristic of this disorder?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Polyuria</a:t>
            </a:r>
            <a:endParaRPr lang="en-GB" dirty="0">
              <a:solidFill>
                <a:schemeClr val="tx1"/>
              </a:solidFill>
            </a:endParaRPr>
          </a:p>
          <a:p>
            <a:pPr marL="342900" lvl="0" indent="-342900">
              <a:buFont typeface="+mj-lt"/>
              <a:buAutoNum type="alphaUcPeriod"/>
            </a:pPr>
            <a:r>
              <a:rPr lang="en-GB" dirty="0" smtClean="0">
                <a:solidFill>
                  <a:schemeClr val="tx1"/>
                </a:solidFill>
              </a:rPr>
              <a:t>Headache</a:t>
            </a:r>
            <a:endParaRPr lang="en-GB" dirty="0">
              <a:solidFill>
                <a:schemeClr val="tx1"/>
              </a:solidFill>
            </a:endParaRPr>
          </a:p>
          <a:p>
            <a:pPr marL="342900" lvl="0" indent="-342900">
              <a:buFont typeface="+mj-lt"/>
              <a:buAutoNum type="alphaUcPeriod"/>
            </a:pPr>
            <a:r>
              <a:rPr lang="en-GB" dirty="0">
                <a:solidFill>
                  <a:schemeClr val="tx1"/>
                </a:solidFill>
              </a:rPr>
              <a:t>Bone </a:t>
            </a:r>
            <a:r>
              <a:rPr lang="en-GB" dirty="0" smtClean="0">
                <a:solidFill>
                  <a:schemeClr val="tx1"/>
                </a:solidFill>
              </a:rPr>
              <a:t>pain</a:t>
            </a:r>
            <a:endParaRPr lang="en-GB" dirty="0">
              <a:solidFill>
                <a:schemeClr val="tx1"/>
              </a:solidFill>
            </a:endParaRPr>
          </a:p>
          <a:p>
            <a:pPr marL="342900" lvl="0" indent="-342900">
              <a:buFont typeface="+mj-lt"/>
              <a:buAutoNum type="alphaUcPeriod"/>
            </a:pPr>
            <a:r>
              <a:rPr lang="en-GB" dirty="0" smtClean="0">
                <a:solidFill>
                  <a:schemeClr val="tx1"/>
                </a:solidFill>
              </a:rPr>
              <a:t>Nervousness</a:t>
            </a:r>
            <a:endParaRPr lang="en-GB" dirty="0">
              <a:solidFill>
                <a:schemeClr val="tx1"/>
              </a:solidFill>
            </a:endParaRPr>
          </a:p>
          <a:p>
            <a:pPr marL="342900" lvl="0" indent="-342900">
              <a:buFont typeface="+mj-lt"/>
              <a:buAutoNum type="alphaUcPeriod"/>
            </a:pPr>
            <a:r>
              <a:rPr lang="en-GB" dirty="0">
                <a:solidFill>
                  <a:schemeClr val="tx1"/>
                </a:solidFill>
              </a:rPr>
              <a:t>Weight gain</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and C</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988909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with a diagnosis of </a:t>
            </a:r>
            <a:r>
              <a:rPr lang="en-GB" dirty="0" err="1">
                <a:solidFill>
                  <a:schemeClr val="tx1"/>
                </a:solidFill>
              </a:rPr>
              <a:t>addisonian</a:t>
            </a:r>
            <a:r>
              <a:rPr lang="en-GB" dirty="0">
                <a:solidFill>
                  <a:schemeClr val="tx1"/>
                </a:solidFill>
              </a:rPr>
              <a:t> crisis is being admitted to the intensive care unit. Which findings will the </a:t>
            </a:r>
            <a:r>
              <a:rPr lang="en-GB" dirty="0" err="1">
                <a:solidFill>
                  <a:schemeClr val="tx1"/>
                </a:solidFill>
              </a:rPr>
              <a:t>interprofessional</a:t>
            </a:r>
            <a:r>
              <a:rPr lang="en-GB" dirty="0">
                <a:solidFill>
                  <a:schemeClr val="tx1"/>
                </a:solidFill>
              </a:rPr>
              <a:t> health care team focus on? Select all that apply</a:t>
            </a:r>
            <a:r>
              <a:rPr lang="en-GB" dirty="0" smtClean="0">
                <a:solidFill>
                  <a:schemeClr val="tx1"/>
                </a:solidFill>
              </a:rPr>
              <a:t>.</a:t>
            </a:r>
          </a:p>
          <a:p>
            <a:pPr lvl="0"/>
            <a:endParaRPr lang="en-GB" dirty="0">
              <a:solidFill>
                <a:schemeClr val="tx1"/>
              </a:solidFill>
            </a:endParaRPr>
          </a:p>
          <a:p>
            <a:pPr marL="342900" lvl="0" indent="-342900">
              <a:buFont typeface="+mj-lt"/>
              <a:buAutoNum type="alphaUcPeriod"/>
            </a:pPr>
            <a:r>
              <a:rPr lang="en-GB" dirty="0" smtClean="0">
                <a:solidFill>
                  <a:schemeClr val="tx1"/>
                </a:solidFill>
              </a:rPr>
              <a:t>Hypotension</a:t>
            </a:r>
            <a:endParaRPr lang="en-GB" dirty="0">
              <a:solidFill>
                <a:schemeClr val="tx1"/>
              </a:solidFill>
            </a:endParaRPr>
          </a:p>
          <a:p>
            <a:pPr marL="342900" lvl="0" indent="-342900">
              <a:buFont typeface="+mj-lt"/>
              <a:buAutoNum type="alphaUcPeriod"/>
            </a:pPr>
            <a:r>
              <a:rPr lang="en-GB" dirty="0" err="1" smtClean="0">
                <a:solidFill>
                  <a:schemeClr val="tx1"/>
                </a:solidFill>
              </a:rPr>
              <a:t>Leukocytosis</a:t>
            </a:r>
            <a:endParaRPr lang="en-GB" dirty="0">
              <a:solidFill>
                <a:schemeClr val="tx1"/>
              </a:solidFill>
            </a:endParaRPr>
          </a:p>
          <a:p>
            <a:pPr marL="342900" lvl="0" indent="-342900">
              <a:buFont typeface="+mj-lt"/>
              <a:buAutoNum type="alphaUcPeriod"/>
            </a:pPr>
            <a:r>
              <a:rPr lang="en-GB" dirty="0" err="1" smtClean="0">
                <a:solidFill>
                  <a:schemeClr val="tx1"/>
                </a:solidFill>
              </a:rPr>
              <a:t>Hyperkalemia</a:t>
            </a:r>
            <a:endParaRPr lang="en-GB" dirty="0">
              <a:solidFill>
                <a:schemeClr val="tx1"/>
              </a:solidFill>
            </a:endParaRPr>
          </a:p>
          <a:p>
            <a:pPr marL="342900" lvl="0" indent="-342900">
              <a:buFont typeface="+mj-lt"/>
              <a:buAutoNum type="alphaUcPeriod"/>
            </a:pPr>
            <a:r>
              <a:rPr lang="en-GB" dirty="0" smtClean="0">
                <a:solidFill>
                  <a:schemeClr val="tx1"/>
                </a:solidFill>
              </a:rPr>
              <a:t>Hypercalcemia</a:t>
            </a:r>
            <a:endParaRPr lang="en-GB" dirty="0">
              <a:solidFill>
                <a:schemeClr val="tx1"/>
              </a:solidFill>
            </a:endParaRPr>
          </a:p>
          <a:p>
            <a:pPr marL="342900" lvl="0" indent="-342900">
              <a:buFont typeface="+mj-lt"/>
              <a:buAutoNum type="alphaUcPeriod"/>
            </a:pPr>
            <a:r>
              <a:rPr lang="en-GB" dirty="0">
                <a:solidFill>
                  <a:schemeClr val="tx1"/>
                </a:solidFill>
              </a:rPr>
              <a:t>Hypernatremia</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and C</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80170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preparing a client with a new diagnosis of hypothyroidism for discharge. The nurse determines that the client understands discharge instructions if the client states that which signs and symptoms are associated with this diagnosis?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Tremors</a:t>
            </a:r>
            <a:endParaRPr lang="en-GB" dirty="0">
              <a:solidFill>
                <a:schemeClr val="tx1"/>
              </a:solidFill>
            </a:endParaRPr>
          </a:p>
          <a:p>
            <a:pPr marL="342900" lvl="0" indent="-342900">
              <a:buFont typeface="+mj-lt"/>
              <a:buAutoNum type="alphaUcPeriod"/>
            </a:pPr>
            <a:r>
              <a:rPr lang="en-GB" dirty="0">
                <a:solidFill>
                  <a:schemeClr val="tx1"/>
                </a:solidFill>
              </a:rPr>
              <a:t>Weight </a:t>
            </a:r>
            <a:r>
              <a:rPr lang="en-GB" dirty="0" smtClean="0">
                <a:solidFill>
                  <a:schemeClr val="tx1"/>
                </a:solidFill>
              </a:rPr>
              <a:t>loss</a:t>
            </a:r>
            <a:endParaRPr lang="en-GB" dirty="0">
              <a:solidFill>
                <a:schemeClr val="tx1"/>
              </a:solidFill>
            </a:endParaRPr>
          </a:p>
          <a:p>
            <a:pPr marL="342900" lvl="0" indent="-342900">
              <a:buFont typeface="+mj-lt"/>
              <a:buAutoNum type="alphaUcPeriod"/>
            </a:pPr>
            <a:r>
              <a:rPr lang="en-GB" dirty="0">
                <a:solidFill>
                  <a:schemeClr val="tx1"/>
                </a:solidFill>
              </a:rPr>
              <a:t>Feeling </a:t>
            </a:r>
            <a:r>
              <a:rPr lang="en-GB" dirty="0" smtClean="0">
                <a:solidFill>
                  <a:schemeClr val="tx1"/>
                </a:solidFill>
              </a:rPr>
              <a:t>cold</a:t>
            </a:r>
            <a:endParaRPr lang="en-GB" dirty="0">
              <a:solidFill>
                <a:schemeClr val="tx1"/>
              </a:solidFill>
            </a:endParaRPr>
          </a:p>
          <a:p>
            <a:pPr marL="342900" lvl="0" indent="-342900">
              <a:buFont typeface="+mj-lt"/>
              <a:buAutoNum type="alphaUcPeriod"/>
            </a:pPr>
            <a:r>
              <a:rPr lang="en-GB" dirty="0">
                <a:solidFill>
                  <a:schemeClr val="tx1"/>
                </a:solidFill>
              </a:rPr>
              <a:t>Loss of body </a:t>
            </a:r>
            <a:r>
              <a:rPr lang="en-GB" dirty="0" smtClean="0">
                <a:solidFill>
                  <a:schemeClr val="tx1"/>
                </a:solidFill>
              </a:rPr>
              <a:t>hair</a:t>
            </a:r>
            <a:endParaRPr lang="en-GB" dirty="0">
              <a:solidFill>
                <a:schemeClr val="tx1"/>
              </a:solidFill>
            </a:endParaRPr>
          </a:p>
          <a:p>
            <a:pPr marL="342900" lvl="0" indent="-342900">
              <a:buFont typeface="+mj-lt"/>
              <a:buAutoNum type="alphaUcPeriod"/>
            </a:pPr>
            <a:r>
              <a:rPr lang="en-GB" dirty="0">
                <a:solidFill>
                  <a:schemeClr val="tx1"/>
                </a:solidFill>
              </a:rPr>
              <a:t>Persistent lethargy</a:t>
            </a:r>
          </a:p>
        </p:txBody>
      </p:sp>
      <p:sp>
        <p:nvSpPr>
          <p:cNvPr id="18" name="Rectangle 17"/>
          <p:cNvSpPr/>
          <p:nvPr/>
        </p:nvSpPr>
        <p:spPr>
          <a:xfrm>
            <a:off x="580789" y="5059032"/>
            <a:ext cx="10819547" cy="33855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C,</a:t>
            </a:r>
            <a:r>
              <a:rPr kumimoji="0" lang="en-GB" sz="1600" b="1" i="0" u="none" strike="noStrike" kern="1200" cap="none" spc="0" normalizeH="0" noProof="0" dirty="0" smtClean="0">
                <a:ln>
                  <a:noFill/>
                </a:ln>
                <a:solidFill>
                  <a:schemeClr val="tx1"/>
                </a:solidFill>
                <a:effectLst/>
                <a:uLnTx/>
                <a:uFillTx/>
                <a:latin typeface="Century Gothic" panose="020B0502020202020204"/>
                <a:ea typeface="+mn-ea"/>
                <a:cs typeface="+mn-cs"/>
              </a:rPr>
              <a:t> D and E</a:t>
            </a:r>
            <a:endPar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483747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Q.56</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just been admitted to the nursing unit following thyroidectomy. Which assessment is the priority for this client?</a:t>
            </a:r>
          </a:p>
          <a:p>
            <a:pPr lvl="0"/>
            <a:endParaRPr lang="en-GB" dirty="0">
              <a:solidFill>
                <a:schemeClr val="tx1"/>
              </a:solidFill>
            </a:endParaRPr>
          </a:p>
          <a:p>
            <a:pPr marL="342900" lvl="0" indent="-342900">
              <a:buFont typeface="+mj-lt"/>
              <a:buAutoNum type="alphaUcPeriod"/>
            </a:pPr>
            <a:r>
              <a:rPr lang="en-GB" dirty="0">
                <a:solidFill>
                  <a:schemeClr val="tx1"/>
                </a:solidFill>
              </a:rPr>
              <a:t>Audible </a:t>
            </a:r>
            <a:r>
              <a:rPr lang="en-GB" dirty="0" smtClean="0">
                <a:solidFill>
                  <a:schemeClr val="tx1"/>
                </a:solidFill>
              </a:rPr>
              <a:t>stridor</a:t>
            </a:r>
            <a:endParaRPr lang="en-GB" dirty="0">
              <a:solidFill>
                <a:schemeClr val="tx1"/>
              </a:solidFill>
            </a:endParaRPr>
          </a:p>
          <a:p>
            <a:pPr marL="342900" lvl="0" indent="-342900">
              <a:buFont typeface="+mj-lt"/>
              <a:buAutoNum type="alphaUcPeriod"/>
            </a:pPr>
            <a:r>
              <a:rPr lang="en-GB" dirty="0" smtClean="0">
                <a:solidFill>
                  <a:schemeClr val="tx1"/>
                </a:solidFill>
              </a:rPr>
              <a:t>Hoarseness</a:t>
            </a:r>
            <a:endParaRPr lang="en-GB" dirty="0">
              <a:solidFill>
                <a:schemeClr val="tx1"/>
              </a:solidFill>
            </a:endParaRPr>
          </a:p>
          <a:p>
            <a:pPr marL="342900" lvl="0" indent="-342900">
              <a:buFont typeface="+mj-lt"/>
              <a:buAutoNum type="alphaUcPeriod"/>
            </a:pPr>
            <a:r>
              <a:rPr lang="en-GB" dirty="0" err="1" smtClean="0">
                <a:solidFill>
                  <a:schemeClr val="tx1"/>
                </a:solidFill>
              </a:rPr>
              <a:t>Hypocalcemia</a:t>
            </a:r>
            <a:endParaRPr lang="en-GB" dirty="0">
              <a:solidFill>
                <a:schemeClr val="tx1"/>
              </a:solidFill>
            </a:endParaRPr>
          </a:p>
          <a:p>
            <a:pPr marL="342900" lvl="0" indent="-342900">
              <a:buFont typeface="+mj-lt"/>
              <a:buAutoNum type="alphaUcPeriod"/>
            </a:pPr>
            <a:r>
              <a:rPr lang="en-GB" dirty="0" err="1">
                <a:solidFill>
                  <a:schemeClr val="tx1"/>
                </a:solidFill>
              </a:rPr>
              <a:t>Edema</a:t>
            </a:r>
            <a:r>
              <a:rPr lang="en-GB" dirty="0">
                <a:solidFill>
                  <a:schemeClr val="tx1"/>
                </a:solidFill>
              </a:rPr>
              <a:t> at the surgical site</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645980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Q.57</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admitted to the hospital with a suspected diagnosis of acute pancreatitis is being assessed by the nurse. Which assessment findings would be consistent with acute pancreatitis? Select all that apply.</a:t>
            </a:r>
          </a:p>
          <a:p>
            <a:pPr lvl="0"/>
            <a:endParaRPr lang="en-GB" dirty="0">
              <a:solidFill>
                <a:schemeClr val="tx1"/>
              </a:solidFill>
            </a:endParaRPr>
          </a:p>
          <a:p>
            <a:pPr marL="342900" lvl="0" indent="-342900">
              <a:buFont typeface="+mj-lt"/>
              <a:buAutoNum type="alphaUcPeriod"/>
            </a:pPr>
            <a:r>
              <a:rPr lang="en-GB" dirty="0" err="1" smtClean="0">
                <a:solidFill>
                  <a:schemeClr val="tx1"/>
                </a:solidFill>
              </a:rPr>
              <a:t>Diarrhea</a:t>
            </a:r>
            <a:endParaRPr lang="en-GB" dirty="0">
              <a:solidFill>
                <a:schemeClr val="tx1"/>
              </a:solidFill>
            </a:endParaRPr>
          </a:p>
          <a:p>
            <a:pPr marL="342900" lvl="0" indent="-342900">
              <a:buFont typeface="+mj-lt"/>
              <a:buAutoNum type="alphaUcPeriod"/>
            </a:pPr>
            <a:r>
              <a:rPr lang="en-GB" dirty="0">
                <a:solidFill>
                  <a:schemeClr val="tx1"/>
                </a:solidFill>
              </a:rPr>
              <a:t>Black, tarry </a:t>
            </a:r>
            <a:r>
              <a:rPr lang="en-GB" dirty="0" smtClean="0">
                <a:solidFill>
                  <a:schemeClr val="tx1"/>
                </a:solidFill>
              </a:rPr>
              <a:t>stools</a:t>
            </a:r>
            <a:endParaRPr lang="en-GB" dirty="0">
              <a:solidFill>
                <a:schemeClr val="tx1"/>
              </a:solidFill>
            </a:endParaRPr>
          </a:p>
          <a:p>
            <a:pPr marL="342900" lvl="0" indent="-342900">
              <a:buFont typeface="+mj-lt"/>
              <a:buAutoNum type="alphaUcPeriod"/>
            </a:pPr>
            <a:r>
              <a:rPr lang="en-GB" dirty="0">
                <a:solidFill>
                  <a:schemeClr val="tx1"/>
                </a:solidFill>
              </a:rPr>
              <a:t>Hyperactive bowel </a:t>
            </a:r>
            <a:r>
              <a:rPr lang="en-GB" dirty="0" smtClean="0">
                <a:solidFill>
                  <a:schemeClr val="tx1"/>
                </a:solidFill>
              </a:rPr>
              <a:t>sounds</a:t>
            </a:r>
            <a:endParaRPr lang="en-GB" dirty="0">
              <a:solidFill>
                <a:schemeClr val="tx1"/>
              </a:solidFill>
            </a:endParaRPr>
          </a:p>
          <a:p>
            <a:pPr marL="342900" lvl="0" indent="-342900">
              <a:buFont typeface="+mj-lt"/>
              <a:buAutoNum type="alphaUcPeriod"/>
            </a:pPr>
            <a:r>
              <a:rPr lang="en-GB" dirty="0" err="1">
                <a:solidFill>
                  <a:schemeClr val="tx1"/>
                </a:solidFill>
              </a:rPr>
              <a:t>Gray</a:t>
            </a:r>
            <a:r>
              <a:rPr lang="en-GB" dirty="0">
                <a:solidFill>
                  <a:schemeClr val="tx1"/>
                </a:solidFill>
              </a:rPr>
              <a:t>-blue </a:t>
            </a:r>
            <a:r>
              <a:rPr lang="en-GB" dirty="0" err="1">
                <a:solidFill>
                  <a:schemeClr val="tx1"/>
                </a:solidFill>
              </a:rPr>
              <a:t>color</a:t>
            </a:r>
            <a:r>
              <a:rPr lang="en-GB" dirty="0">
                <a:solidFill>
                  <a:schemeClr val="tx1"/>
                </a:solidFill>
              </a:rPr>
              <a:t> at the </a:t>
            </a:r>
            <a:r>
              <a:rPr lang="en-GB" dirty="0" smtClean="0">
                <a:solidFill>
                  <a:schemeClr val="tx1"/>
                </a:solidFill>
              </a:rPr>
              <a:t>flank</a:t>
            </a:r>
            <a:endParaRPr lang="en-GB" dirty="0">
              <a:solidFill>
                <a:schemeClr val="tx1"/>
              </a:solidFill>
            </a:endParaRPr>
          </a:p>
          <a:p>
            <a:pPr marL="342900" lvl="0" indent="-342900">
              <a:buFont typeface="+mj-lt"/>
              <a:buAutoNum type="alphaUcPeriod"/>
            </a:pPr>
            <a:r>
              <a:rPr lang="en-GB" dirty="0">
                <a:solidFill>
                  <a:schemeClr val="tx1"/>
                </a:solidFill>
              </a:rPr>
              <a:t>Abdominal guarding and </a:t>
            </a:r>
            <a:r>
              <a:rPr lang="en-GB" dirty="0" smtClean="0">
                <a:solidFill>
                  <a:schemeClr val="tx1"/>
                </a:solidFill>
              </a:rPr>
              <a:t>tenderness</a:t>
            </a:r>
            <a:endParaRPr lang="en-GB" dirty="0">
              <a:solidFill>
                <a:schemeClr val="tx1"/>
              </a:solidFill>
            </a:endParaRPr>
          </a:p>
          <a:p>
            <a:pPr marL="342900" lvl="0" indent="-342900">
              <a:buFont typeface="+mj-lt"/>
              <a:buAutoNum type="alphaUcPeriod"/>
            </a:pPr>
            <a:r>
              <a:rPr lang="en-GB" dirty="0">
                <a:solidFill>
                  <a:schemeClr val="tx1"/>
                </a:solidFill>
              </a:rPr>
              <a:t>Left upper quadrant pain with radiation to the back</a:t>
            </a:r>
          </a:p>
        </p:txBody>
      </p:sp>
      <p:sp>
        <p:nvSpPr>
          <p:cNvPr id="18" name="Rectangle 17"/>
          <p:cNvSpPr/>
          <p:nvPr/>
        </p:nvSpPr>
        <p:spPr>
          <a:xfrm>
            <a:off x="580789" y="5059032"/>
            <a:ext cx="10819547" cy="33855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b="1" dirty="0" smtClean="0">
                <a:solidFill>
                  <a:schemeClr val="tx1"/>
                </a:solidFill>
                <a:latin typeface="Century Gothic" panose="020B0502020202020204"/>
              </a:rPr>
              <a:t>D, E and F</a:t>
            </a:r>
            <a:r>
              <a:rPr kumimoji="0" lang="en-GB" sz="1600" b="1" i="0" u="none" strike="noStrike" kern="1200" cap="none" spc="0" normalizeH="0" baseline="0" noProof="0" dirty="0" smtClean="0">
                <a:ln>
                  <a:noFill/>
                </a:ln>
                <a:solidFill>
                  <a:schemeClr val="tx1"/>
                </a:solidFill>
                <a:effectLst/>
                <a:uLnTx/>
                <a:uFillTx/>
                <a:latin typeface="Century Gothic" panose="020B0502020202020204"/>
              </a:rPr>
              <a:t> </a:t>
            </a:r>
            <a:endParaRPr kumimoji="0" lang="en-GB" sz="1600" b="1"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541895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Q.58</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assessing a client who is experiencing an acute episode of </a:t>
            </a:r>
            <a:r>
              <a:rPr lang="en-GB" dirty="0" err="1">
                <a:solidFill>
                  <a:schemeClr val="tx1"/>
                </a:solidFill>
              </a:rPr>
              <a:t>cholecystitis</a:t>
            </a:r>
            <a:r>
              <a:rPr lang="en-GB" dirty="0">
                <a:solidFill>
                  <a:schemeClr val="tx1"/>
                </a:solidFill>
              </a:rPr>
              <a:t>. Which of these clinical manifestations support this diagnosis?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Fever</a:t>
            </a:r>
            <a:endParaRPr lang="en-GB" dirty="0">
              <a:solidFill>
                <a:schemeClr val="tx1"/>
              </a:solidFill>
            </a:endParaRPr>
          </a:p>
          <a:p>
            <a:pPr marL="342900" lvl="0" indent="-342900">
              <a:buFont typeface="+mj-lt"/>
              <a:buAutoNum type="alphaUcPeriod"/>
            </a:pPr>
            <a:r>
              <a:rPr lang="en-GB" dirty="0">
                <a:solidFill>
                  <a:schemeClr val="tx1"/>
                </a:solidFill>
              </a:rPr>
              <a:t>Positive Cullen's </a:t>
            </a:r>
            <a:r>
              <a:rPr lang="en-GB" dirty="0" smtClean="0">
                <a:solidFill>
                  <a:schemeClr val="tx1"/>
                </a:solidFill>
              </a:rPr>
              <a:t>sign</a:t>
            </a:r>
            <a:endParaRPr lang="en-GB" dirty="0">
              <a:solidFill>
                <a:schemeClr val="tx1"/>
              </a:solidFill>
            </a:endParaRPr>
          </a:p>
          <a:p>
            <a:pPr marL="342900" lvl="0" indent="-342900">
              <a:buFont typeface="+mj-lt"/>
              <a:buAutoNum type="alphaUcPeriod"/>
            </a:pPr>
            <a:r>
              <a:rPr lang="en-GB" dirty="0">
                <a:solidFill>
                  <a:schemeClr val="tx1"/>
                </a:solidFill>
              </a:rPr>
              <a:t>Complaints of </a:t>
            </a:r>
            <a:r>
              <a:rPr lang="en-GB" dirty="0" smtClean="0">
                <a:solidFill>
                  <a:schemeClr val="tx1"/>
                </a:solidFill>
              </a:rPr>
              <a:t>indigestion</a:t>
            </a:r>
            <a:endParaRPr lang="en-GB" dirty="0">
              <a:solidFill>
                <a:schemeClr val="tx1"/>
              </a:solidFill>
            </a:endParaRPr>
          </a:p>
          <a:p>
            <a:pPr marL="342900" lvl="0" indent="-342900">
              <a:buFont typeface="+mj-lt"/>
              <a:buAutoNum type="alphaUcPeriod"/>
            </a:pPr>
            <a:r>
              <a:rPr lang="en-GB" dirty="0">
                <a:solidFill>
                  <a:schemeClr val="tx1"/>
                </a:solidFill>
              </a:rPr>
              <a:t>Palpable mass in the left upper </a:t>
            </a:r>
            <a:r>
              <a:rPr lang="en-GB" dirty="0" smtClean="0">
                <a:solidFill>
                  <a:schemeClr val="tx1"/>
                </a:solidFill>
              </a:rPr>
              <a:t>quadrant</a:t>
            </a:r>
            <a:endParaRPr lang="en-GB" dirty="0">
              <a:solidFill>
                <a:schemeClr val="tx1"/>
              </a:solidFill>
            </a:endParaRPr>
          </a:p>
          <a:p>
            <a:pPr marL="342900" lvl="0" indent="-342900">
              <a:buFont typeface="+mj-lt"/>
              <a:buAutoNum type="alphaUcPeriod"/>
            </a:pPr>
            <a:r>
              <a:rPr lang="en-GB" dirty="0">
                <a:solidFill>
                  <a:schemeClr val="tx1"/>
                </a:solidFill>
              </a:rPr>
              <a:t>Pain in the upper right quadrant after a fatty </a:t>
            </a:r>
            <a:r>
              <a:rPr lang="en-GB" dirty="0" smtClean="0">
                <a:solidFill>
                  <a:schemeClr val="tx1"/>
                </a:solidFill>
              </a:rPr>
              <a:t>meal</a:t>
            </a:r>
            <a:endParaRPr lang="en-GB" dirty="0">
              <a:solidFill>
                <a:schemeClr val="tx1"/>
              </a:solidFill>
            </a:endParaRPr>
          </a:p>
          <a:p>
            <a:pPr marL="342900" lvl="0" indent="-342900">
              <a:buFont typeface="+mj-lt"/>
              <a:buAutoNum type="alphaUcPeriod"/>
            </a:pPr>
            <a:r>
              <a:rPr lang="en-GB" dirty="0">
                <a:solidFill>
                  <a:schemeClr val="tx1"/>
                </a:solidFill>
              </a:rPr>
              <a:t>Vague lower right quadrant abdominal discomfort</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C and </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E</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92921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6"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Q.59</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planning to teach a client with gastroesophageal reflux disease (GERD) about substances to avoid. Which items should the nurse include on this list? Select all that apply.</a:t>
            </a:r>
          </a:p>
          <a:p>
            <a:pPr lvl="0"/>
            <a:endParaRPr lang="en-GB" dirty="0">
              <a:solidFill>
                <a:schemeClr val="tx1"/>
              </a:solidFill>
            </a:endParaRPr>
          </a:p>
          <a:p>
            <a:pPr marL="342900" lvl="0" indent="-342900">
              <a:buFont typeface="+mj-lt"/>
              <a:buAutoNum type="alphaUcPeriod"/>
            </a:pPr>
            <a:r>
              <a:rPr lang="en-GB" dirty="0" smtClean="0">
                <a:solidFill>
                  <a:schemeClr val="tx1"/>
                </a:solidFill>
              </a:rPr>
              <a:t>Coffee</a:t>
            </a:r>
            <a:endParaRPr lang="en-GB" dirty="0">
              <a:solidFill>
                <a:schemeClr val="tx1"/>
              </a:solidFill>
            </a:endParaRPr>
          </a:p>
          <a:p>
            <a:pPr marL="342900" lvl="0" indent="-342900">
              <a:buFont typeface="+mj-lt"/>
              <a:buAutoNum type="alphaUcPeriod"/>
            </a:pPr>
            <a:r>
              <a:rPr lang="en-GB" dirty="0" smtClean="0">
                <a:solidFill>
                  <a:schemeClr val="tx1"/>
                </a:solidFill>
              </a:rPr>
              <a:t>Chocolate</a:t>
            </a:r>
            <a:endParaRPr lang="en-GB" dirty="0">
              <a:solidFill>
                <a:schemeClr val="tx1"/>
              </a:solidFill>
            </a:endParaRPr>
          </a:p>
          <a:p>
            <a:pPr marL="342900" lvl="0" indent="-342900">
              <a:buFont typeface="+mj-lt"/>
              <a:buAutoNum type="alphaUcPeriod"/>
            </a:pPr>
            <a:r>
              <a:rPr lang="en-GB" dirty="0" smtClean="0">
                <a:solidFill>
                  <a:schemeClr val="tx1"/>
                </a:solidFill>
              </a:rPr>
              <a:t>Peppermint</a:t>
            </a:r>
            <a:endParaRPr lang="en-GB" dirty="0">
              <a:solidFill>
                <a:schemeClr val="tx1"/>
              </a:solidFill>
            </a:endParaRPr>
          </a:p>
          <a:p>
            <a:pPr marL="342900" lvl="0" indent="-342900">
              <a:buFont typeface="+mj-lt"/>
              <a:buAutoNum type="alphaUcPeriod"/>
            </a:pPr>
            <a:r>
              <a:rPr lang="en-GB" dirty="0" err="1">
                <a:solidFill>
                  <a:schemeClr val="tx1"/>
                </a:solidFill>
              </a:rPr>
              <a:t>Nonfat</a:t>
            </a:r>
            <a:r>
              <a:rPr lang="en-GB" dirty="0">
                <a:solidFill>
                  <a:schemeClr val="tx1"/>
                </a:solidFill>
              </a:rPr>
              <a:t> </a:t>
            </a:r>
            <a:r>
              <a:rPr lang="en-GB" dirty="0" smtClean="0">
                <a:solidFill>
                  <a:schemeClr val="tx1"/>
                </a:solidFill>
              </a:rPr>
              <a:t>milk</a:t>
            </a:r>
            <a:endParaRPr lang="en-GB" dirty="0">
              <a:solidFill>
                <a:schemeClr val="tx1"/>
              </a:solidFill>
            </a:endParaRPr>
          </a:p>
          <a:p>
            <a:pPr marL="342900" lvl="0" indent="-342900">
              <a:buFont typeface="+mj-lt"/>
              <a:buAutoNum type="alphaUcPeriod"/>
            </a:pPr>
            <a:r>
              <a:rPr lang="en-GB" dirty="0">
                <a:solidFill>
                  <a:schemeClr val="tx1"/>
                </a:solidFill>
              </a:rPr>
              <a:t>Fried </a:t>
            </a:r>
            <a:r>
              <a:rPr lang="en-GB" dirty="0" smtClean="0">
                <a:solidFill>
                  <a:schemeClr val="tx1"/>
                </a:solidFill>
              </a:rPr>
              <a:t>chicken</a:t>
            </a:r>
            <a:endParaRPr lang="en-GB" dirty="0">
              <a:solidFill>
                <a:schemeClr val="tx1"/>
              </a:solidFill>
            </a:endParaRPr>
          </a:p>
          <a:p>
            <a:pPr marL="342900" lvl="0" indent="-342900">
              <a:buFont typeface="+mj-lt"/>
              <a:buAutoNum type="alphaUcPeriod"/>
            </a:pPr>
            <a:r>
              <a:rPr lang="en-GB" dirty="0">
                <a:solidFill>
                  <a:schemeClr val="tx1"/>
                </a:solidFill>
              </a:rPr>
              <a:t>Scrambled eggs</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B, C and F</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092961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Q.60</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monitoring a client with a diagnosis of peptic ulcer. Which assessment finding would most likely indicate perforation of the ulcer?</a:t>
            </a:r>
          </a:p>
          <a:p>
            <a:pPr lvl="0"/>
            <a:endParaRPr lang="en-GB" dirty="0">
              <a:solidFill>
                <a:schemeClr val="tx1"/>
              </a:solidFill>
            </a:endParaRPr>
          </a:p>
          <a:p>
            <a:pPr marL="342900" lvl="0" indent="-342900">
              <a:buFont typeface="+mj-lt"/>
              <a:buAutoNum type="alphaUcPeriod"/>
            </a:pPr>
            <a:r>
              <a:rPr lang="en-GB" dirty="0">
                <a:solidFill>
                  <a:schemeClr val="tx1"/>
                </a:solidFill>
              </a:rPr>
              <a:t>A rigid, board-like </a:t>
            </a:r>
            <a:r>
              <a:rPr lang="en-GB" dirty="0" smtClean="0">
                <a:solidFill>
                  <a:schemeClr val="tx1"/>
                </a:solidFill>
              </a:rPr>
              <a:t>abdomen</a:t>
            </a:r>
            <a:endParaRPr lang="en-GB" dirty="0">
              <a:solidFill>
                <a:schemeClr val="tx1"/>
              </a:solidFill>
            </a:endParaRPr>
          </a:p>
          <a:p>
            <a:pPr marL="342900" lvl="0" indent="-342900">
              <a:buFont typeface="+mj-lt"/>
              <a:buAutoNum type="alphaUcPeriod"/>
            </a:pPr>
            <a:r>
              <a:rPr lang="en-GB" dirty="0" smtClean="0">
                <a:solidFill>
                  <a:schemeClr val="tx1"/>
                </a:solidFill>
              </a:rPr>
              <a:t>Bradycardia</a:t>
            </a:r>
            <a:endParaRPr lang="en-GB" dirty="0">
              <a:solidFill>
                <a:schemeClr val="tx1"/>
              </a:solidFill>
            </a:endParaRPr>
          </a:p>
          <a:p>
            <a:pPr marL="342900" lvl="0" indent="-342900">
              <a:buFont typeface="+mj-lt"/>
              <a:buAutoNum type="alphaUcPeriod"/>
            </a:pPr>
            <a:r>
              <a:rPr lang="en-GB" dirty="0">
                <a:solidFill>
                  <a:schemeClr val="tx1"/>
                </a:solidFill>
              </a:rPr>
              <a:t>Numbness in the </a:t>
            </a:r>
            <a:r>
              <a:rPr lang="en-GB" dirty="0" smtClean="0">
                <a:solidFill>
                  <a:schemeClr val="tx1"/>
                </a:solidFill>
              </a:rPr>
              <a:t>legs</a:t>
            </a:r>
            <a:endParaRPr lang="en-GB" dirty="0">
              <a:solidFill>
                <a:schemeClr val="tx1"/>
              </a:solidFill>
            </a:endParaRPr>
          </a:p>
          <a:p>
            <a:pPr marL="342900" lvl="0" indent="-342900">
              <a:buFont typeface="+mj-lt"/>
              <a:buAutoNum type="alphaUcPeriod"/>
            </a:pPr>
            <a:r>
              <a:rPr lang="en-GB" dirty="0">
                <a:solidFill>
                  <a:schemeClr val="tx1"/>
                </a:solidFill>
              </a:rPr>
              <a:t>Nausea and vomiting</a:t>
            </a:r>
          </a:p>
        </p:txBody>
      </p:sp>
      <p:sp>
        <p:nvSpPr>
          <p:cNvPr id="18" name="Rectangle 17"/>
          <p:cNvSpPr/>
          <p:nvPr/>
        </p:nvSpPr>
        <p:spPr>
          <a:xfrm>
            <a:off x="645443" y="4379428"/>
            <a:ext cx="10819547"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sz="1600" dirty="0">
                <a:solidFill>
                  <a:schemeClr val="tx1"/>
                </a:solidFill>
              </a:rPr>
              <a:t>Perforation of an ulcer is a surgical emergency and is characterized by sudden, sharp, intolerable severe pain beginning in the </a:t>
            </a:r>
            <a:r>
              <a:rPr lang="en-GB" sz="1600" dirty="0" err="1">
                <a:solidFill>
                  <a:schemeClr val="tx1"/>
                </a:solidFill>
              </a:rPr>
              <a:t>midepigastric</a:t>
            </a:r>
            <a:r>
              <a:rPr lang="en-GB" sz="1600" dirty="0">
                <a:solidFill>
                  <a:schemeClr val="tx1"/>
                </a:solidFill>
              </a:rPr>
              <a:t> area and spreading over the abdomen, which becomes rigid and </a:t>
            </a:r>
            <a:r>
              <a:rPr lang="en-GB" sz="1600" dirty="0" err="1">
                <a:solidFill>
                  <a:schemeClr val="tx1"/>
                </a:solidFill>
              </a:rPr>
              <a:t>boardlike</a:t>
            </a:r>
            <a:r>
              <a:rPr lang="en-GB" sz="1600" dirty="0">
                <a:solidFill>
                  <a:schemeClr val="tx1"/>
                </a:solidFill>
              </a:rPr>
              <a:t>. Nausea and vomiting may occur. Tachycardia may occur as hypovolemic shock develops. Numbness in the legs is not an associated finding.</a:t>
            </a:r>
            <a:endParaRPr kumimoji="0" lang="en-GB" sz="16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841526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Q.61</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A client has experienced pulmonary embolism. The nurse should assess for which symptom, which is most commonly reported?</a:t>
            </a:r>
          </a:p>
          <a:p>
            <a:pPr lvl="0"/>
            <a:endParaRPr lang="en-GB" dirty="0">
              <a:solidFill>
                <a:schemeClr val="tx1"/>
              </a:solidFill>
            </a:endParaRPr>
          </a:p>
          <a:p>
            <a:pPr marL="342900" lvl="0" indent="-342900">
              <a:buFont typeface="+mj-lt"/>
              <a:buAutoNum type="alphaUcPeriod"/>
            </a:pPr>
            <a:r>
              <a:rPr lang="en-GB" dirty="0">
                <a:solidFill>
                  <a:schemeClr val="tx1"/>
                </a:solidFill>
              </a:rPr>
              <a:t>Chest pain that occurs </a:t>
            </a:r>
            <a:r>
              <a:rPr lang="en-GB" dirty="0" smtClean="0">
                <a:solidFill>
                  <a:schemeClr val="tx1"/>
                </a:solidFill>
              </a:rPr>
              <a:t>suddenly</a:t>
            </a:r>
            <a:endParaRPr lang="en-GB" dirty="0">
              <a:solidFill>
                <a:schemeClr val="tx1"/>
              </a:solidFill>
            </a:endParaRPr>
          </a:p>
          <a:p>
            <a:pPr marL="342900" lvl="0" indent="-342900">
              <a:buFont typeface="+mj-lt"/>
              <a:buAutoNum type="alphaUcPeriod"/>
            </a:pPr>
            <a:r>
              <a:rPr lang="en-GB" dirty="0">
                <a:solidFill>
                  <a:schemeClr val="tx1"/>
                </a:solidFill>
              </a:rPr>
              <a:t>Hot, flushed </a:t>
            </a:r>
            <a:r>
              <a:rPr lang="en-GB" dirty="0" smtClean="0">
                <a:solidFill>
                  <a:schemeClr val="tx1"/>
                </a:solidFill>
              </a:rPr>
              <a:t>feeling</a:t>
            </a:r>
            <a:endParaRPr lang="en-GB" dirty="0">
              <a:solidFill>
                <a:schemeClr val="tx1"/>
              </a:solidFill>
            </a:endParaRPr>
          </a:p>
          <a:p>
            <a:pPr marL="342900" lvl="0" indent="-342900">
              <a:buFont typeface="+mj-lt"/>
              <a:buAutoNum type="alphaUcPeriod"/>
            </a:pPr>
            <a:r>
              <a:rPr lang="en-GB" dirty="0">
                <a:solidFill>
                  <a:schemeClr val="tx1"/>
                </a:solidFill>
              </a:rPr>
              <a:t>Sudden chills and </a:t>
            </a:r>
            <a:r>
              <a:rPr lang="en-GB" dirty="0" smtClean="0">
                <a:solidFill>
                  <a:schemeClr val="tx1"/>
                </a:solidFill>
              </a:rPr>
              <a:t>fever</a:t>
            </a:r>
            <a:endParaRPr lang="en-GB" dirty="0">
              <a:solidFill>
                <a:schemeClr val="tx1"/>
              </a:solidFill>
            </a:endParaRPr>
          </a:p>
          <a:p>
            <a:pPr marL="342900" lvl="0" indent="-342900">
              <a:buFont typeface="+mj-lt"/>
              <a:buAutoNum type="alphaUcPeriod"/>
            </a:pPr>
            <a:r>
              <a:rPr lang="en-GB" dirty="0" err="1">
                <a:solidFill>
                  <a:schemeClr val="tx1"/>
                </a:solidFill>
              </a:rPr>
              <a:t>Dyspnea</a:t>
            </a:r>
            <a:r>
              <a:rPr lang="en-GB" dirty="0">
                <a:solidFill>
                  <a:schemeClr val="tx1"/>
                </a:solidFill>
              </a:rPr>
              <a:t> when deep breaths are taken</a:t>
            </a:r>
          </a:p>
        </p:txBody>
      </p:sp>
      <p:sp>
        <p:nvSpPr>
          <p:cNvPr id="18" name="Rectangle 17"/>
          <p:cNvSpPr/>
          <p:nvPr/>
        </p:nvSpPr>
        <p:spPr>
          <a:xfrm>
            <a:off x="509336" y="4320368"/>
            <a:ext cx="108195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The most common initial symptom in pulmonary embolism is chest pain that is sudden in onset. The next most commonly reported symptom is </a:t>
            </a:r>
            <a:r>
              <a:rPr lang="en-GB" dirty="0" err="1">
                <a:solidFill>
                  <a:schemeClr val="tx1"/>
                </a:solidFill>
              </a:rPr>
              <a:t>dyspnea</a:t>
            </a:r>
            <a:r>
              <a:rPr lang="en-GB" dirty="0">
                <a:solidFill>
                  <a:schemeClr val="tx1"/>
                </a:solidFill>
              </a:rPr>
              <a:t>, which is accompanied by an increased respiratory rate. Other typical symptoms of pulmonary embolism include apprehension and restlessness, tachycardia, cough, and cyanosis.</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33277214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Q.62</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03132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conducting health screening for osteoporosis. Which client is at greatest risk of developing this problem?</a:t>
            </a:r>
          </a:p>
          <a:p>
            <a:pPr lvl="0"/>
            <a:endParaRPr lang="en-GB" dirty="0">
              <a:solidFill>
                <a:schemeClr val="tx1"/>
              </a:solidFill>
            </a:endParaRPr>
          </a:p>
          <a:p>
            <a:pPr marL="342900" lvl="0" indent="-342900">
              <a:buFont typeface="+mj-lt"/>
              <a:buAutoNum type="alphaUcPeriod"/>
            </a:pPr>
            <a:r>
              <a:rPr lang="en-GB" dirty="0">
                <a:solidFill>
                  <a:schemeClr val="tx1"/>
                </a:solidFill>
              </a:rPr>
              <a:t>A sedentary 65-year-old woman who smokes </a:t>
            </a:r>
            <a:r>
              <a:rPr lang="en-GB" dirty="0" smtClean="0">
                <a:solidFill>
                  <a:schemeClr val="tx1"/>
                </a:solidFill>
              </a:rPr>
              <a:t>cigarettes</a:t>
            </a:r>
            <a:endParaRPr lang="en-GB" dirty="0">
              <a:solidFill>
                <a:schemeClr val="tx1"/>
              </a:solidFill>
            </a:endParaRPr>
          </a:p>
          <a:p>
            <a:pPr marL="342900" lvl="0" indent="-342900">
              <a:buFont typeface="+mj-lt"/>
              <a:buAutoNum type="alphaUcPeriod"/>
            </a:pPr>
            <a:r>
              <a:rPr lang="en-GB" dirty="0">
                <a:solidFill>
                  <a:schemeClr val="tx1"/>
                </a:solidFill>
              </a:rPr>
              <a:t>A 25-year-old woman who </a:t>
            </a:r>
            <a:r>
              <a:rPr lang="en-GB" dirty="0" smtClean="0">
                <a:solidFill>
                  <a:schemeClr val="tx1"/>
                </a:solidFill>
              </a:rPr>
              <a:t>runs</a:t>
            </a:r>
            <a:endParaRPr lang="en-GB" dirty="0">
              <a:solidFill>
                <a:schemeClr val="tx1"/>
              </a:solidFill>
            </a:endParaRPr>
          </a:p>
          <a:p>
            <a:pPr marL="342900" lvl="0" indent="-342900">
              <a:buFont typeface="+mj-lt"/>
              <a:buAutoNum type="alphaUcPeriod"/>
            </a:pPr>
            <a:r>
              <a:rPr lang="en-GB" dirty="0">
                <a:solidFill>
                  <a:schemeClr val="tx1"/>
                </a:solidFill>
              </a:rPr>
              <a:t>A 36-year-old man who has </a:t>
            </a:r>
            <a:r>
              <a:rPr lang="en-GB" dirty="0" smtClean="0">
                <a:solidFill>
                  <a:schemeClr val="tx1"/>
                </a:solidFill>
              </a:rPr>
              <a:t>asthma</a:t>
            </a:r>
            <a:endParaRPr lang="en-GB" dirty="0">
              <a:solidFill>
                <a:schemeClr val="tx1"/>
              </a:solidFill>
            </a:endParaRPr>
          </a:p>
          <a:p>
            <a:pPr marL="342900" lvl="0" indent="-342900">
              <a:buFont typeface="+mj-lt"/>
              <a:buAutoNum type="alphaUcPeriod"/>
            </a:pPr>
            <a:r>
              <a:rPr lang="en-GB" dirty="0">
                <a:solidFill>
                  <a:schemeClr val="tx1"/>
                </a:solidFill>
              </a:rPr>
              <a:t>A 70-year-old man who consumes excess alcohol</a:t>
            </a:r>
          </a:p>
        </p:txBody>
      </p:sp>
      <p:sp>
        <p:nvSpPr>
          <p:cNvPr id="18" name="Rectangle 17"/>
          <p:cNvSpPr/>
          <p:nvPr/>
        </p:nvSpPr>
        <p:spPr>
          <a:xfrm>
            <a:off x="509336" y="4625428"/>
            <a:ext cx="10819547"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342900" marR="0" lvl="0" indent="-342900" algn="ctr" defTabSz="457200" rtl="0" eaLnBrk="1" fontAlgn="auto" latinLnBrk="0" hangingPunct="1">
              <a:lnSpc>
                <a:spcPct val="100000"/>
              </a:lnSpc>
              <a:spcBef>
                <a:spcPts val="0"/>
              </a:spcBef>
              <a:spcAft>
                <a:spcPts val="0"/>
              </a:spcAft>
              <a:buClrTx/>
              <a:buSzTx/>
              <a:buFontTx/>
              <a:buAutoNum type="alphaUcPeriod"/>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Rationale:</a:t>
            </a:r>
          </a:p>
          <a:p>
            <a:pPr lvl="0" algn="ctr"/>
            <a:r>
              <a:rPr lang="en-GB" dirty="0">
                <a:solidFill>
                  <a:schemeClr val="tx1"/>
                </a:solidFill>
              </a:rPr>
              <a:t>Risk factors for osteoporosis include female gender, being postmenopausal, advanced age, a low-calcium diet, excessive alcohol intake, being sedentary, and smoking cigarettes. Long-term use of corticosteroids, anticonvulsants, and/or furosemide also increases the risk.</a:t>
            </a:r>
            <a:endParaRPr kumimoji="0" lang="en-GB" sz="1800" i="0" u="none" strike="noStrike" kern="1200" cap="none" spc="0" normalizeH="0" baseline="0" noProof="0" dirty="0">
              <a:ln>
                <a:noFill/>
              </a:ln>
              <a:solidFill>
                <a:schemeClr val="tx1"/>
              </a:solidFill>
              <a:effectLst/>
              <a:uLnTx/>
              <a:uFillTx/>
              <a:latin typeface="Century Gothic" panose="020B0502020202020204"/>
            </a:endParaRPr>
          </a:p>
        </p:txBody>
      </p:sp>
    </p:spTree>
    <p:extLst>
      <p:ext uri="{BB962C8B-B14F-4D97-AF65-F5344CB8AC3E}">
        <p14:creationId xmlns:p14="http://schemas.microsoft.com/office/powerpoint/2010/main" val="12823115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Q.63</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a:hlinkClick r:id="rId2" action="ppaction://hlinksldjump"/>
          </p:cNvPr>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a:hlinkClick r:id="rId3" action="ppaction://hlinksldjump"/>
          </p:cNvPr>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58532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Which cast care instructions should the nurse provide to a client who just had a plaster cast applied to the right forearm? Select all that apply.</a:t>
            </a:r>
          </a:p>
          <a:p>
            <a:pPr lvl="0"/>
            <a:endParaRPr lang="en-GB" dirty="0">
              <a:solidFill>
                <a:schemeClr val="tx1"/>
              </a:solidFill>
            </a:endParaRPr>
          </a:p>
          <a:p>
            <a:pPr marL="342900" lvl="0" indent="-342900">
              <a:buFont typeface="+mj-lt"/>
              <a:buAutoNum type="alphaUcPeriod"/>
            </a:pPr>
            <a:r>
              <a:rPr lang="en-GB" dirty="0">
                <a:solidFill>
                  <a:schemeClr val="tx1"/>
                </a:solidFill>
              </a:rPr>
              <a:t>Keep the cast clean and dry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Allow the cast 24 to 72 hours to dry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Keep the cast and extremity elevated</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Expect tingling and numbness in the extremity</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a hair dryer set on a warm to hot setting to dry the cast</a:t>
            </a:r>
            <a:r>
              <a:rPr lang="en-GB" dirty="0" smtClean="0">
                <a:solidFill>
                  <a:schemeClr val="tx1"/>
                </a:solidFill>
              </a:rPr>
              <a:t>.</a:t>
            </a:r>
            <a:endParaRPr lang="en-GB" dirty="0">
              <a:solidFill>
                <a:schemeClr val="tx1"/>
              </a:solidFill>
            </a:endParaRPr>
          </a:p>
          <a:p>
            <a:pPr marL="342900" lvl="0" indent="-342900">
              <a:buFont typeface="+mj-lt"/>
              <a:buAutoNum type="alphaUcPeriod"/>
            </a:pPr>
            <a:r>
              <a:rPr lang="en-GB" dirty="0">
                <a:solidFill>
                  <a:schemeClr val="tx1"/>
                </a:solidFill>
              </a:rPr>
              <a:t>Use a soft, padded object that will fit under the cast to scratch the skin under the cast.</a:t>
            </a:r>
          </a:p>
        </p:txBody>
      </p:sp>
      <p:sp>
        <p:nvSpPr>
          <p:cNvPr id="18" name="Rectangle 17"/>
          <p:cNvSpPr/>
          <p:nvPr/>
        </p:nvSpPr>
        <p:spPr>
          <a:xfrm>
            <a:off x="580789" y="5059032"/>
            <a:ext cx="10819547" cy="110799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 </a:t>
            </a:r>
            <a:r>
              <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rPr>
              <a:t>Rationale: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Reye's syndrome is an acute encephalopathy that follows a viral illness and is characterized pathologically by cerebral </a:t>
            </a:r>
            <a:r>
              <a:rPr kumimoji="0" lang="en-GB" sz="1600" b="0" i="0" u="none" strike="noStrike" kern="1200" cap="none" spc="0" normalizeH="0" baseline="0" noProof="0" dirty="0" err="1">
                <a:ln>
                  <a:noFill/>
                </a:ln>
                <a:solidFill>
                  <a:schemeClr val="tx1"/>
                </a:solidFill>
                <a:effectLst/>
                <a:uLnTx/>
                <a:uFillTx/>
                <a:latin typeface="Century Gothic" panose="020B0502020202020204"/>
                <a:ea typeface="+mn-ea"/>
                <a:cs typeface="+mn-cs"/>
              </a:rPr>
              <a:t>edema</a:t>
            </a: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 and fatty changes in the </a:t>
            </a:r>
            <a:r>
              <a:rPr kumimoji="0" lang="en-GB" sz="1600" b="0" i="0" u="none" strike="noStrike" kern="1200" cap="none" spc="0" normalizeH="0" baseline="0" noProof="0" dirty="0" smtClean="0">
                <a:ln>
                  <a:noFill/>
                </a:ln>
                <a:solidFill>
                  <a:schemeClr val="tx1"/>
                </a:solidFill>
                <a:effectLst/>
                <a:uLnTx/>
                <a:uFillTx/>
                <a:latin typeface="Century Gothic" panose="020B0502020202020204"/>
                <a:ea typeface="+mn-ea"/>
                <a:cs typeface="+mn-cs"/>
              </a:rPr>
              <a:t>liver. </a:t>
            </a: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In Reye's syndrome, supportive care is directed toward monitoring and managing cerebral </a:t>
            </a:r>
            <a:r>
              <a:rPr kumimoji="0" lang="en-GB" sz="1600" b="0" i="0" u="none" strike="noStrike" kern="1200" cap="none" spc="0" normalizeH="0" baseline="0" noProof="0" dirty="0" err="1">
                <a:ln>
                  <a:noFill/>
                </a:ln>
                <a:solidFill>
                  <a:schemeClr val="tx1"/>
                </a:solidFill>
                <a:effectLst/>
                <a:uLnTx/>
                <a:uFillTx/>
                <a:latin typeface="Century Gothic" panose="020B0502020202020204"/>
                <a:ea typeface="+mn-ea"/>
                <a:cs typeface="+mn-cs"/>
              </a:rPr>
              <a:t>edema</a:t>
            </a: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 </a:t>
            </a:r>
          </a:p>
        </p:txBody>
      </p:sp>
    </p:spTree>
    <p:extLst>
      <p:ext uri="{BB962C8B-B14F-4D97-AF65-F5344CB8AC3E}">
        <p14:creationId xmlns:p14="http://schemas.microsoft.com/office/powerpoint/2010/main" val="19367051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Q.64</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1754326"/>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is assessing the casted extremity of a client. Which sign is indicative of infection?</a:t>
            </a:r>
          </a:p>
          <a:p>
            <a:pPr lvl="0"/>
            <a:endParaRPr lang="en-GB" dirty="0">
              <a:solidFill>
                <a:schemeClr val="tx1"/>
              </a:solidFill>
            </a:endParaRPr>
          </a:p>
          <a:p>
            <a:pPr marL="342900" lvl="0" indent="-342900">
              <a:buFont typeface="+mj-lt"/>
              <a:buAutoNum type="alphaUcPeriod"/>
            </a:pPr>
            <a:r>
              <a:rPr lang="en-GB" dirty="0">
                <a:solidFill>
                  <a:schemeClr val="tx1"/>
                </a:solidFill>
              </a:rPr>
              <a:t>Presence of a "hot spot" on the </a:t>
            </a:r>
            <a:r>
              <a:rPr lang="en-GB" dirty="0" smtClean="0">
                <a:solidFill>
                  <a:schemeClr val="tx1"/>
                </a:solidFill>
              </a:rPr>
              <a:t>cast</a:t>
            </a:r>
            <a:endParaRPr lang="en-GB" dirty="0">
              <a:solidFill>
                <a:schemeClr val="tx1"/>
              </a:solidFill>
            </a:endParaRPr>
          </a:p>
          <a:p>
            <a:pPr marL="342900" lvl="0" indent="-342900">
              <a:buFont typeface="+mj-lt"/>
              <a:buAutoNum type="alphaUcPeriod"/>
            </a:pPr>
            <a:r>
              <a:rPr lang="en-GB" dirty="0">
                <a:solidFill>
                  <a:schemeClr val="tx1"/>
                </a:solidFill>
              </a:rPr>
              <a:t>Dependent </a:t>
            </a:r>
            <a:r>
              <a:rPr lang="en-GB" dirty="0" err="1" smtClean="0">
                <a:solidFill>
                  <a:schemeClr val="tx1"/>
                </a:solidFill>
              </a:rPr>
              <a:t>edema</a:t>
            </a:r>
            <a:endParaRPr lang="en-GB" dirty="0">
              <a:solidFill>
                <a:schemeClr val="tx1"/>
              </a:solidFill>
            </a:endParaRPr>
          </a:p>
          <a:p>
            <a:pPr marL="342900" lvl="0" indent="-342900">
              <a:buFont typeface="+mj-lt"/>
              <a:buAutoNum type="alphaUcPeriod"/>
            </a:pPr>
            <a:r>
              <a:rPr lang="en-GB" dirty="0">
                <a:solidFill>
                  <a:schemeClr val="tx1"/>
                </a:solidFill>
              </a:rPr>
              <a:t>Diminished distal </a:t>
            </a:r>
            <a:r>
              <a:rPr lang="en-GB" dirty="0" smtClean="0">
                <a:solidFill>
                  <a:schemeClr val="tx1"/>
                </a:solidFill>
              </a:rPr>
              <a:t>pulse</a:t>
            </a:r>
            <a:endParaRPr lang="en-GB" dirty="0">
              <a:solidFill>
                <a:schemeClr val="tx1"/>
              </a:solidFill>
            </a:endParaRPr>
          </a:p>
          <a:p>
            <a:pPr marL="342900" lvl="0" indent="-342900">
              <a:buFont typeface="+mj-lt"/>
              <a:buAutoNum type="alphaUcPeriod"/>
            </a:pPr>
            <a:r>
              <a:rPr lang="en-GB" dirty="0">
                <a:solidFill>
                  <a:schemeClr val="tx1"/>
                </a:solidFill>
              </a:rPr>
              <a:t>Coolness and pallor of the extremity</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 B </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and </a:t>
            </a:r>
            <a:r>
              <a:rPr kumimoji="0" lang="en-GB" sz="1800" b="1" i="0" u="none" strike="noStrike" kern="1200" cap="none" spc="0" normalizeH="0" noProof="0" dirty="0" smtClean="0">
                <a:ln>
                  <a:noFill/>
                </a:ln>
                <a:solidFill>
                  <a:schemeClr val="tx1"/>
                </a:solidFill>
                <a:effectLst/>
                <a:uLnTx/>
                <a:uFillTx/>
                <a:latin typeface="Century Gothic" panose="020B0502020202020204"/>
                <a:ea typeface="+mn-ea"/>
                <a:cs typeface="+mn-cs"/>
              </a:rPr>
              <a:t>C</a:t>
            </a:r>
            <a:endPar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192859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3994" y="230833"/>
            <a:ext cx="7941598" cy="769441"/>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rPr>
              <a:t>Advanced Med-Surge Part </a:t>
            </a:r>
            <a:r>
              <a:rPr lang="en-GB" sz="4400" b="1" dirty="0">
                <a:ln w="22225">
                  <a:solidFill>
                    <a:srgbClr val="FE801A"/>
                  </a:solidFill>
                  <a:prstDash val="solid"/>
                </a:ln>
                <a:latin typeface="Century Gothic" panose="020B0502020202020204"/>
              </a:rPr>
              <a:t>3</a:t>
            </a:r>
            <a:endParaRPr kumimoji="0" lang="en-US" sz="4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120608" y="611728"/>
            <a:ext cx="1721946"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Chapter 7</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6" name="Flowchart: Decision 5"/>
          <p:cNvSpPr/>
          <p:nvPr/>
        </p:nvSpPr>
        <p:spPr>
          <a:xfrm>
            <a:off x="1553651" y="1029875"/>
            <a:ext cx="9410270" cy="124288"/>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7" name="Rectangle 6"/>
          <p:cNvSpPr/>
          <p:nvPr/>
        </p:nvSpPr>
        <p:spPr>
          <a:xfrm>
            <a:off x="5517797" y="1245319"/>
            <a:ext cx="1334020"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w="22225">
                  <a:solidFill>
                    <a:srgbClr val="FE801A"/>
                  </a:solidFill>
                  <a:prstDash val="solid"/>
                </a:ln>
                <a:effectLst/>
                <a:uLnTx/>
                <a:uFillTx/>
                <a:latin typeface="Century Gothic" panose="020B0502020202020204"/>
                <a:ea typeface="+mn-ea"/>
                <a:cs typeface="+mn-cs"/>
              </a:rPr>
              <a:t>Q.65</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a typeface="+mn-ea"/>
              <a:cs typeface="+mn-cs"/>
            </a:endParaRPr>
          </a:p>
        </p:txBody>
      </p:sp>
      <p:sp>
        <p:nvSpPr>
          <p:cNvPr id="8" name="Right Arrow 7"/>
          <p:cNvSpPr/>
          <p:nvPr/>
        </p:nvSpPr>
        <p:spPr>
          <a:xfrm>
            <a:off x="8837279" y="6167028"/>
            <a:ext cx="1540752" cy="50691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NEXT</a:t>
            </a:r>
            <a:endParaRPr kumimoji="0" lang="en-US" sz="16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0" name="Left Arrow 9"/>
          <p:cNvSpPr/>
          <p:nvPr/>
        </p:nvSpPr>
        <p:spPr>
          <a:xfrm>
            <a:off x="1991556" y="6167028"/>
            <a:ext cx="1540752" cy="506914"/>
          </a:xfrm>
          <a:prstGeom prst="lef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smtClean="0">
                <a:solidFill>
                  <a:schemeClr val="tx1"/>
                </a:solidFill>
                <a:latin typeface="Century Gothic" panose="020B0502020202020204"/>
              </a:rPr>
              <a:t>PREVIOUS</a:t>
            </a:r>
            <a:endParaRPr kumimoji="0" lang="en-US" sz="1600" b="0" i="0" u="none" strike="noStrike" kern="1200" cap="none" spc="0" normalizeH="0" baseline="0" noProof="0" dirty="0">
              <a:ln>
                <a:noFill/>
              </a:ln>
              <a:solidFill>
                <a:schemeClr val="tx1"/>
              </a:solidFill>
              <a:effectLst/>
              <a:uLnTx/>
              <a:uFillTx/>
              <a:latin typeface="Century Gothic" panose="020B0502020202020204"/>
            </a:endParaRPr>
          </a:p>
        </p:txBody>
      </p:sp>
      <p:sp>
        <p:nvSpPr>
          <p:cNvPr id="11" name="Curved Up Ribbon 10"/>
          <p:cNvSpPr/>
          <p:nvPr/>
        </p:nvSpPr>
        <p:spPr>
          <a:xfrm>
            <a:off x="3737157" y="6167028"/>
            <a:ext cx="4895273" cy="403359"/>
          </a:xfrm>
          <a:prstGeom prst="ellipseRibbon2">
            <a:avLst>
              <a:gd name="adj1" fmla="val 25000"/>
              <a:gd name="adj2" fmla="val 65849"/>
              <a:gd name="adj3" fmla="val 10282"/>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1"/>
                </a:solidFill>
                <a:effectLst/>
                <a:uLnTx/>
                <a:uFillTx/>
                <a:latin typeface="Century Gothic" panose="020B0502020202020204"/>
                <a:ea typeface="+mn-ea"/>
                <a:cs typeface="+mn-cs"/>
              </a:rPr>
              <a:t>SHOW ANSWER</a:t>
            </a:r>
            <a:endParaRPr kumimoji="0" lang="en-US" sz="1800" b="0"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
        <p:nvSpPr>
          <p:cNvPr id="12" name="Rectangle 11"/>
          <p:cNvSpPr/>
          <p:nvPr/>
        </p:nvSpPr>
        <p:spPr>
          <a:xfrm>
            <a:off x="874299" y="1919711"/>
            <a:ext cx="10089622" cy="2308324"/>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lvl="0"/>
            <a:r>
              <a:rPr lang="en-GB" dirty="0">
                <a:solidFill>
                  <a:schemeClr val="tx1"/>
                </a:solidFill>
              </a:rPr>
              <a:t>The nurse has conducted teaching with a client in an arm cast about the signs and symptoms of compartment syndrome. The nurse determines that the client understands the information if the client states that he or she should report which early symptom of compartment syndrome?</a:t>
            </a:r>
          </a:p>
          <a:p>
            <a:pPr lvl="0"/>
            <a:endParaRPr lang="en-GB" dirty="0">
              <a:solidFill>
                <a:schemeClr val="tx1"/>
              </a:solidFill>
            </a:endParaRPr>
          </a:p>
          <a:p>
            <a:pPr marL="342900" lvl="0" indent="-342900">
              <a:buFont typeface="+mj-lt"/>
              <a:buAutoNum type="alphaUcPeriod"/>
            </a:pPr>
            <a:r>
              <a:rPr lang="en-GB" dirty="0">
                <a:solidFill>
                  <a:schemeClr val="tx1"/>
                </a:solidFill>
              </a:rPr>
              <a:t>Numbness and tingling in the </a:t>
            </a:r>
            <a:r>
              <a:rPr lang="en-GB" dirty="0" smtClean="0">
                <a:solidFill>
                  <a:schemeClr val="tx1"/>
                </a:solidFill>
              </a:rPr>
              <a:t>fingers</a:t>
            </a:r>
            <a:endParaRPr lang="en-GB" dirty="0">
              <a:solidFill>
                <a:schemeClr val="tx1"/>
              </a:solidFill>
            </a:endParaRPr>
          </a:p>
          <a:p>
            <a:pPr marL="342900" lvl="0" indent="-342900">
              <a:buFont typeface="+mj-lt"/>
              <a:buAutoNum type="alphaUcPeriod"/>
            </a:pPr>
            <a:r>
              <a:rPr lang="en-GB" dirty="0">
                <a:solidFill>
                  <a:schemeClr val="tx1"/>
                </a:solidFill>
              </a:rPr>
              <a:t>Cold, bluish-</a:t>
            </a:r>
            <a:r>
              <a:rPr lang="en-GB" dirty="0" err="1">
                <a:solidFill>
                  <a:schemeClr val="tx1"/>
                </a:solidFill>
              </a:rPr>
              <a:t>colored</a:t>
            </a:r>
            <a:r>
              <a:rPr lang="en-GB" dirty="0">
                <a:solidFill>
                  <a:schemeClr val="tx1"/>
                </a:solidFill>
              </a:rPr>
              <a:t> </a:t>
            </a:r>
            <a:r>
              <a:rPr lang="en-GB" dirty="0" smtClean="0">
                <a:solidFill>
                  <a:schemeClr val="tx1"/>
                </a:solidFill>
              </a:rPr>
              <a:t>fingers</a:t>
            </a:r>
            <a:endParaRPr lang="en-GB" dirty="0">
              <a:solidFill>
                <a:schemeClr val="tx1"/>
              </a:solidFill>
            </a:endParaRPr>
          </a:p>
          <a:p>
            <a:pPr marL="342900" lvl="0" indent="-342900">
              <a:buFont typeface="+mj-lt"/>
              <a:buAutoNum type="alphaUcPeriod"/>
            </a:pPr>
            <a:r>
              <a:rPr lang="en-GB" dirty="0">
                <a:solidFill>
                  <a:schemeClr val="tx1"/>
                </a:solidFill>
              </a:rPr>
              <a:t>Pain that increases when the arm is </a:t>
            </a:r>
            <a:r>
              <a:rPr lang="en-GB" dirty="0" smtClean="0">
                <a:solidFill>
                  <a:schemeClr val="tx1"/>
                </a:solidFill>
              </a:rPr>
              <a:t>dependent</a:t>
            </a:r>
            <a:endParaRPr lang="en-GB" dirty="0">
              <a:solidFill>
                <a:schemeClr val="tx1"/>
              </a:solidFill>
            </a:endParaRPr>
          </a:p>
          <a:p>
            <a:pPr marL="342900" lvl="0" indent="-342900">
              <a:buFont typeface="+mj-lt"/>
              <a:buAutoNum type="alphaUcPeriod"/>
            </a:pPr>
            <a:r>
              <a:rPr lang="en-GB" dirty="0">
                <a:solidFill>
                  <a:schemeClr val="tx1"/>
                </a:solidFill>
              </a:rPr>
              <a:t>Pain that is out of proportion to the severity of the fracture</a:t>
            </a:r>
          </a:p>
        </p:txBody>
      </p:sp>
      <p:sp>
        <p:nvSpPr>
          <p:cNvPr id="18" name="Rectangle 17"/>
          <p:cNvSpPr/>
          <p:nvPr/>
        </p:nvSpPr>
        <p:spPr>
          <a:xfrm>
            <a:off x="580789" y="5059032"/>
            <a:ext cx="10819547"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chemeClr val="tx1"/>
                </a:solidFill>
                <a:effectLst/>
                <a:uLnTx/>
                <a:uFillTx/>
                <a:latin typeface="Century Gothic" panose="020B0502020202020204"/>
                <a:ea typeface="+mn-ea"/>
                <a:cs typeface="+mn-cs"/>
              </a:rPr>
              <a:t>A</a:t>
            </a:r>
            <a:endParaRPr kumimoji="0" lang="en-GB" sz="1800" b="1" i="0" u="none" strike="noStrike" kern="1200" cap="none" spc="0" normalizeH="0" baseline="0" noProof="0" dirty="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799320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nextCondLst>
                <p:cond evt="onClick" delay="0">
                  <p:tgtEl>
                    <p:spTgt spid="11"/>
                  </p:tgtEl>
                </p:cond>
              </p:nextCondLst>
            </p:seq>
          </p:childTnLst>
        </p:cTn>
      </p:par>
    </p:tnLst>
    <p:bldLst>
      <p:bldP spid="18" grpId="0"/>
    </p:bldLst>
  </p:timing>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10473" y="2264194"/>
            <a:ext cx="5277407" cy="1015663"/>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dirty="0" smtClean="0">
                <a:ln w="22225">
                  <a:solidFill>
                    <a:srgbClr val="FE801A"/>
                  </a:solidFill>
                  <a:prstDash val="solid"/>
                </a:ln>
                <a:latin typeface="Century Gothic" panose="020B0502020202020204"/>
              </a:rPr>
              <a:t>THANK YOU </a:t>
            </a:r>
            <a:r>
              <a:rPr lang="en-GB" sz="5400" b="1" dirty="0" smtClean="0">
                <a:ln w="22225">
                  <a:solidFill>
                    <a:srgbClr val="FE801A"/>
                  </a:solidFill>
                  <a:prstDash val="solid"/>
                </a:ln>
                <a:latin typeface="Century Gothic" panose="020B0502020202020204"/>
                <a:sym typeface="Wingdings" panose="05000000000000000000" pitchFamily="2" charset="2"/>
              </a:rPr>
              <a:t></a:t>
            </a:r>
            <a:endParaRPr kumimoji="0" lang="en-US" sz="5400" b="1" i="0" u="none" strike="noStrike" kern="1200" cap="none" spc="0" normalizeH="0" baseline="0" noProof="0" dirty="0">
              <a:ln w="22225">
                <a:solidFill>
                  <a:srgbClr val="FE801A"/>
                </a:solidFill>
                <a:prstDash val="solid"/>
              </a:ln>
              <a:effectLst/>
              <a:uLnTx/>
              <a:uFillTx/>
              <a:latin typeface="Century Gothic" panose="020B0502020202020204"/>
            </a:endParaRPr>
          </a:p>
        </p:txBody>
      </p:sp>
      <p:sp>
        <p:nvSpPr>
          <p:cNvPr id="5" name="Rectangle 4"/>
          <p:cNvSpPr/>
          <p:nvPr/>
        </p:nvSpPr>
        <p:spPr>
          <a:xfrm>
            <a:off x="614226" y="2541194"/>
            <a:ext cx="1375698" cy="461665"/>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50" normalizeH="0" baseline="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The</a:t>
            </a:r>
            <a:r>
              <a:rPr kumimoji="0" lang="en-GB" sz="2400" b="1" i="0" u="none" strike="noStrike" kern="1200" cap="none" spc="50" normalizeH="0" noProof="0" dirty="0" smtClean="0">
                <a:ln w="9525" cmpd="sng">
                  <a:solidFill>
                    <a:srgbClr val="DF2E28"/>
                  </a:solidFill>
                  <a:prstDash val="solid"/>
                </a:ln>
                <a:effectLst>
                  <a:glow rad="38100">
                    <a:srgbClr val="DF2E28">
                      <a:alpha val="40000"/>
                    </a:srgbClr>
                  </a:glow>
                </a:effectLst>
                <a:uLnTx/>
                <a:uFillTx/>
                <a:latin typeface="Century Gothic" panose="020B0502020202020204"/>
                <a:ea typeface="+mn-ea"/>
                <a:cs typeface="+mn-cs"/>
              </a:rPr>
              <a:t> End</a:t>
            </a:r>
            <a:endParaRPr kumimoji="0" lang="en-US" sz="2400" b="1" i="0" u="none" strike="noStrike" kern="1200" cap="none" spc="50" normalizeH="0" baseline="0" noProof="0" dirty="0">
              <a:ln w="9525" cmpd="sng">
                <a:solidFill>
                  <a:srgbClr val="DF2E28"/>
                </a:solidFill>
                <a:prstDash val="solid"/>
              </a:ln>
              <a:effectLst>
                <a:glow rad="38100">
                  <a:srgbClr val="DF2E28">
                    <a:alpha val="40000"/>
                  </a:srgbClr>
                </a:glow>
              </a:effectLst>
              <a:uLnTx/>
              <a:uFillTx/>
              <a:latin typeface="Century Gothic" panose="020B0502020202020204"/>
              <a:ea typeface="+mn-ea"/>
              <a:cs typeface="+mn-cs"/>
            </a:endParaRPr>
          </a:p>
        </p:txBody>
      </p:sp>
      <p:sp>
        <p:nvSpPr>
          <p:cNvPr id="2" name="Flowchart: Decision 1"/>
          <p:cNvSpPr/>
          <p:nvPr/>
        </p:nvSpPr>
        <p:spPr>
          <a:xfrm>
            <a:off x="1455997" y="3604330"/>
            <a:ext cx="8586361" cy="454323"/>
          </a:xfrm>
          <a:prstGeom prst="flowChartDecision">
            <a:avLst/>
          </a:prstGeom>
          <a:scene3d>
            <a:camera prst="orthographicFront"/>
            <a:lightRig rig="threePt" dir="t"/>
          </a:scene3d>
          <a:sp3d>
            <a:bevelT w="139700" h="139700" prst="divot"/>
          </a:sp3d>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
        <p:nvSpPr>
          <p:cNvPr id="3" name="Action Button: Home 2">
            <a:hlinkClick r:id="rId2" action="ppaction://hlinksldjump" highlightClick="1"/>
          </p:cNvPr>
          <p:cNvSpPr/>
          <p:nvPr/>
        </p:nvSpPr>
        <p:spPr>
          <a:xfrm>
            <a:off x="11711709" y="6502400"/>
            <a:ext cx="277091" cy="2770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87734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7854</TotalTime>
  <Words>71056</Words>
  <Application>Microsoft Office PowerPoint</Application>
  <PresentationFormat>Widescreen</PresentationFormat>
  <Paragraphs>8739</Paragraphs>
  <Slides>594</Slides>
  <Notes>302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594</vt:i4>
      </vt:variant>
    </vt:vector>
  </HeadingPairs>
  <TitlesOfParts>
    <vt:vector size="600" baseType="lpstr">
      <vt:lpstr>Arial</vt:lpstr>
      <vt:lpstr>Calibri</vt:lpstr>
      <vt:lpstr>Calibri Light</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GB</dc:creator>
  <cp:lastModifiedBy>GB</cp:lastModifiedBy>
  <cp:revision>333</cp:revision>
  <dcterms:created xsi:type="dcterms:W3CDTF">2025-04-26T19:12:45Z</dcterms:created>
  <dcterms:modified xsi:type="dcterms:W3CDTF">2025-05-11T10:11:51Z</dcterms:modified>
</cp:coreProperties>
</file>